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07" r:id="rId3"/>
    <p:sldId id="341" r:id="rId4"/>
    <p:sldId id="342" r:id="rId5"/>
    <p:sldId id="343" r:id="rId6"/>
    <p:sldId id="320" r:id="rId7"/>
    <p:sldId id="338" r:id="rId8"/>
    <p:sldId id="344" r:id="rId9"/>
    <p:sldId id="345" r:id="rId10"/>
    <p:sldId id="339" r:id="rId11"/>
    <p:sldId id="340" r:id="rId12"/>
    <p:sldId id="346" r:id="rId13"/>
    <p:sldId id="351" r:id="rId14"/>
    <p:sldId id="352" r:id="rId15"/>
    <p:sldId id="347" r:id="rId16"/>
    <p:sldId id="353" r:id="rId17"/>
    <p:sldId id="354" r:id="rId18"/>
    <p:sldId id="348" r:id="rId19"/>
    <p:sldId id="355" r:id="rId20"/>
    <p:sldId id="356" r:id="rId21"/>
    <p:sldId id="349" r:id="rId22"/>
    <p:sldId id="357" r:id="rId23"/>
    <p:sldId id="350" r:id="rId24"/>
    <p:sldId id="358" r:id="rId25"/>
    <p:sldId id="360" r:id="rId26"/>
    <p:sldId id="361" r:id="rId27"/>
    <p:sldId id="359" r:id="rId28"/>
    <p:sldId id="362" r:id="rId29"/>
    <p:sldId id="363" r:id="rId30"/>
    <p:sldId id="259" r:id="rId3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12" autoAdjust="0"/>
    <p:restoredTop sz="95401" autoAdjust="0"/>
  </p:normalViewPr>
  <p:slideViewPr>
    <p:cSldViewPr>
      <p:cViewPr>
        <p:scale>
          <a:sx n="95" d="100"/>
          <a:sy n="95" d="100"/>
        </p:scale>
        <p:origin x="432" y="1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2020/9/12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2020/9/12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82 Deploy Model for Real-Time System</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a:t>Peter H. Chen</a:t>
            </a:r>
            <a:endParaRPr lang="zh-TW" altLang="en-US"/>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600" b="1" dirty="0">
                <a:solidFill>
                  <a:srgbClr val="FFFF00"/>
                </a:solidFill>
              </a:rPr>
              <a:t>82.2 Example: AWS (Recommender System)</a:t>
            </a:r>
            <a:endParaRPr lang="zh-TW" altLang="en-US" sz="36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63829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82.2 Example: AWS (Recommender System)</a:t>
            </a:r>
            <a:endParaRPr lang="zh-TW" altLang="en-US" sz="3600" b="1" dirty="0">
              <a:solidFill>
                <a:srgbClr val="FFFF00"/>
              </a:solidFill>
            </a:endParaRPr>
          </a:p>
        </p:txBody>
      </p:sp>
      <p:sp>
        <p:nvSpPr>
          <p:cNvPr id="3" name="副標題 2"/>
          <p:cNvSpPr>
            <a:spLocks noGrp="1"/>
          </p:cNvSpPr>
          <p:nvPr>
            <p:ph type="subTitle" idx="1"/>
          </p:nvPr>
        </p:nvSpPr>
        <p:spPr>
          <a:xfrm>
            <a:off x="457200" y="1305201"/>
            <a:ext cx="8291263"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Use AWS end to end service system to build.</a:t>
            </a:r>
          </a:p>
          <a:p>
            <a:pPr marL="342900" indent="-342900" algn="l">
              <a:buClr>
                <a:srgbClr val="0070C0"/>
              </a:buClr>
              <a:buSzPct val="80000"/>
              <a:buFont typeface="Wingdings" pitchFamily="2" charset="2"/>
              <a:buChar char="u"/>
            </a:pP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9" name="Picture 8">
            <a:extLst>
              <a:ext uri="{FF2B5EF4-FFF2-40B4-BE49-F238E27FC236}">
                <a16:creationId xmlns:a16="http://schemas.microsoft.com/office/drawing/2014/main" id="{60D95951-8786-4602-BA54-C2164C1B5F02}"/>
              </a:ext>
            </a:extLst>
          </p:cNvPr>
          <p:cNvPicPr>
            <a:picLocks noChangeAspect="1"/>
          </p:cNvPicPr>
          <p:nvPr/>
        </p:nvPicPr>
        <p:blipFill>
          <a:blip r:embed="rId2"/>
          <a:stretch>
            <a:fillRect/>
          </a:stretch>
        </p:blipFill>
        <p:spPr>
          <a:xfrm>
            <a:off x="485080" y="2005396"/>
            <a:ext cx="8263383" cy="4010799"/>
          </a:xfrm>
          <a:prstGeom prst="rect">
            <a:avLst/>
          </a:prstGeom>
          <a:ln>
            <a:solidFill>
              <a:srgbClr val="C00000"/>
            </a:solidFill>
          </a:ln>
        </p:spPr>
      </p:pic>
    </p:spTree>
    <p:extLst>
      <p:ext uri="{BB962C8B-B14F-4D97-AF65-F5344CB8AC3E}">
        <p14:creationId xmlns:p14="http://schemas.microsoft.com/office/powerpoint/2010/main" val="4225787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82.2 Example: AWS (Recommender System)</a:t>
            </a:r>
            <a:endParaRPr lang="zh-TW" altLang="en-US" sz="3600" b="1" dirty="0">
              <a:solidFill>
                <a:srgbClr val="FFFF00"/>
              </a:solidFill>
            </a:endParaRPr>
          </a:p>
        </p:txBody>
      </p:sp>
      <p:sp>
        <p:nvSpPr>
          <p:cNvPr id="3" name="副標題 2"/>
          <p:cNvSpPr>
            <a:spLocks noGrp="1"/>
          </p:cNvSpPr>
          <p:nvPr>
            <p:ph type="subTitle" idx="1"/>
          </p:nvPr>
        </p:nvSpPr>
        <p:spPr>
          <a:xfrm>
            <a:off x="457200" y="1305201"/>
            <a:ext cx="8291263" cy="23868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Example: Google Cloud ML (Explanation)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In</a:t>
            </a:r>
            <a:r>
              <a:rPr lang="en-US" sz="1800" b="1" i="0" dirty="0">
                <a:solidFill>
                  <a:schemeClr val="tx1"/>
                </a:solidFill>
                <a:effectLst/>
              </a:rPr>
              <a:t> SWS </a:t>
            </a:r>
            <a:r>
              <a:rPr lang="en-US" sz="1800" b="1" dirty="0">
                <a:solidFill>
                  <a:schemeClr val="tx1"/>
                </a:solidFill>
              </a:rPr>
              <a:t>(</a:t>
            </a:r>
            <a:r>
              <a:rPr lang="en-US" sz="1800" b="1" i="0" dirty="0">
                <a:solidFill>
                  <a:schemeClr val="tx1"/>
                </a:solidFill>
                <a:effectLst/>
              </a:rPr>
              <a:t>Amazon Web Services), </a:t>
            </a:r>
            <a:r>
              <a:rPr lang="en-US" sz="1800" b="1" dirty="0">
                <a:solidFill>
                  <a:schemeClr val="tx1"/>
                </a:solidFill>
              </a:rPr>
              <a:t>you </a:t>
            </a:r>
            <a:r>
              <a:rPr lang="en-US" sz="1800" b="1" i="0" dirty="0">
                <a:solidFill>
                  <a:schemeClr val="tx1"/>
                </a:solidFill>
                <a:effectLst/>
              </a:rPr>
              <a:t>want to build an entire end to end system that makes product recommendations.</a:t>
            </a:r>
          </a:p>
          <a:p>
            <a:pPr marL="342900" indent="-342900" algn="l">
              <a:buClr>
                <a:srgbClr val="0070C0"/>
              </a:buClr>
              <a:buSzPct val="80000"/>
              <a:buFont typeface="Wingdings" pitchFamily="2" charset="2"/>
              <a:buChar char="u"/>
            </a:pPr>
            <a:r>
              <a:rPr lang="en-US" sz="1800" b="1" dirty="0">
                <a:solidFill>
                  <a:schemeClr val="tx1"/>
                </a:solidFill>
              </a:rPr>
              <a:t>O</a:t>
            </a:r>
            <a:r>
              <a:rPr lang="en-US" sz="1800" b="1" i="0" dirty="0">
                <a:solidFill>
                  <a:schemeClr val="tx1"/>
                </a:solidFill>
                <a:effectLst/>
              </a:rPr>
              <a:t>ne way to do this in AWS would be if you have a fleet of servers that are generating order data. </a:t>
            </a:r>
          </a:p>
          <a:p>
            <a:pPr marL="342900" indent="-342900" algn="l">
              <a:buClr>
                <a:srgbClr val="0070C0"/>
              </a:buClr>
              <a:buSzPct val="80000"/>
              <a:buFont typeface="Wingdings" pitchFamily="2" charset="2"/>
              <a:buChar char="u"/>
            </a:pPr>
            <a:r>
              <a:rPr lang="en-US" sz="1800" b="1" dirty="0">
                <a:solidFill>
                  <a:schemeClr val="tx1"/>
                </a:solidFill>
              </a:rPr>
              <a:t>I</a:t>
            </a:r>
            <a:r>
              <a:rPr lang="en-US" sz="1800" b="1" i="0" dirty="0">
                <a:solidFill>
                  <a:schemeClr val="tx1"/>
                </a:solidFill>
                <a:effectLst/>
              </a:rPr>
              <a:t>f you are actually monitoring the servers where people are placing orders we could have a service called Kinesis data (Process and analyze Data) firehose running on top of those servers.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8" name="Picture 7">
            <a:extLst>
              <a:ext uri="{FF2B5EF4-FFF2-40B4-BE49-F238E27FC236}">
                <a16:creationId xmlns:a16="http://schemas.microsoft.com/office/drawing/2014/main" id="{4EA5A572-C947-4426-8E2D-763CB74EFC12}"/>
              </a:ext>
            </a:extLst>
          </p:cNvPr>
          <p:cNvPicPr>
            <a:picLocks noChangeAspect="1"/>
          </p:cNvPicPr>
          <p:nvPr/>
        </p:nvPicPr>
        <p:blipFill>
          <a:blip r:embed="rId2"/>
          <a:stretch>
            <a:fillRect/>
          </a:stretch>
        </p:blipFill>
        <p:spPr>
          <a:xfrm>
            <a:off x="1730476" y="3789040"/>
            <a:ext cx="6098482" cy="2960021"/>
          </a:xfrm>
          <a:prstGeom prst="rect">
            <a:avLst/>
          </a:prstGeom>
          <a:ln>
            <a:solidFill>
              <a:srgbClr val="C00000"/>
            </a:solidFill>
          </a:ln>
        </p:spPr>
      </p:pic>
      <p:sp>
        <p:nvSpPr>
          <p:cNvPr id="9" name="Rectangle 8">
            <a:extLst>
              <a:ext uri="{FF2B5EF4-FFF2-40B4-BE49-F238E27FC236}">
                <a16:creationId xmlns:a16="http://schemas.microsoft.com/office/drawing/2014/main" id="{D23D67DA-EF80-4BB8-842A-382D01364DFF}"/>
              </a:ext>
            </a:extLst>
          </p:cNvPr>
          <p:cNvSpPr/>
          <p:nvPr/>
        </p:nvSpPr>
        <p:spPr>
          <a:xfrm>
            <a:off x="1691680" y="3789040"/>
            <a:ext cx="2088232" cy="10081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9811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82.2 Example: AWS (Recommender System)</a:t>
            </a:r>
            <a:endParaRPr lang="zh-TW" altLang="en-US" sz="3600" b="1" dirty="0">
              <a:solidFill>
                <a:srgbClr val="FFFF00"/>
              </a:solidFill>
            </a:endParaRPr>
          </a:p>
        </p:txBody>
      </p:sp>
      <p:sp>
        <p:nvSpPr>
          <p:cNvPr id="3" name="副標題 2"/>
          <p:cNvSpPr>
            <a:spLocks noGrp="1"/>
          </p:cNvSpPr>
          <p:nvPr>
            <p:ph type="subTitle" idx="1"/>
          </p:nvPr>
        </p:nvSpPr>
        <p:spPr>
          <a:xfrm>
            <a:off x="457200" y="1305202"/>
            <a:ext cx="8291263" cy="10060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Example: Google Cloud ML (Explanation)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That is feeding those log data information into Amazon S3 storage.</a:t>
            </a:r>
          </a:p>
          <a:p>
            <a:pPr marL="342900" indent="-342900" algn="l">
              <a:buClr>
                <a:srgbClr val="0070C0"/>
              </a:buClr>
              <a:buSzPct val="80000"/>
              <a:buFont typeface="Wingdings" pitchFamily="2" charset="2"/>
              <a:buChar char="u"/>
            </a:pPr>
            <a:r>
              <a:rPr lang="en-US" sz="1800" b="1" i="0" dirty="0">
                <a:solidFill>
                  <a:schemeClr val="tx1"/>
                </a:solidFill>
                <a:effectLst/>
              </a:rPr>
              <a:t>The Amazon's Elastic MapReduce service consume the log data from S3.</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4EA5A572-C947-4426-8E2D-763CB74EFC12}"/>
              </a:ext>
            </a:extLst>
          </p:cNvPr>
          <p:cNvPicPr>
            <a:picLocks noChangeAspect="1"/>
          </p:cNvPicPr>
          <p:nvPr/>
        </p:nvPicPr>
        <p:blipFill>
          <a:blip r:embed="rId2"/>
          <a:stretch>
            <a:fillRect/>
          </a:stretch>
        </p:blipFill>
        <p:spPr>
          <a:xfrm>
            <a:off x="1331640" y="2658473"/>
            <a:ext cx="6098482" cy="2960021"/>
          </a:xfrm>
          <a:prstGeom prst="rect">
            <a:avLst/>
          </a:prstGeom>
          <a:ln>
            <a:solidFill>
              <a:srgbClr val="C00000"/>
            </a:solidFill>
          </a:ln>
        </p:spPr>
      </p:pic>
      <p:sp>
        <p:nvSpPr>
          <p:cNvPr id="9" name="Rectangle 8">
            <a:extLst>
              <a:ext uri="{FF2B5EF4-FFF2-40B4-BE49-F238E27FC236}">
                <a16:creationId xmlns:a16="http://schemas.microsoft.com/office/drawing/2014/main" id="{D23D67DA-EF80-4BB8-842A-382D01364DFF}"/>
              </a:ext>
            </a:extLst>
          </p:cNvPr>
          <p:cNvSpPr/>
          <p:nvPr/>
        </p:nvSpPr>
        <p:spPr>
          <a:xfrm>
            <a:off x="2191964" y="2658473"/>
            <a:ext cx="2341240" cy="10081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9699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82.2 Example: AWS (Recommender System)</a:t>
            </a:r>
            <a:endParaRPr lang="zh-TW" altLang="en-US" sz="3600" b="1" dirty="0">
              <a:solidFill>
                <a:srgbClr val="FFFF00"/>
              </a:solidFill>
            </a:endParaRPr>
          </a:p>
        </p:txBody>
      </p:sp>
      <p:sp>
        <p:nvSpPr>
          <p:cNvPr id="3" name="副標題 2"/>
          <p:cNvSpPr>
            <a:spLocks noGrp="1"/>
          </p:cNvSpPr>
          <p:nvPr>
            <p:ph type="subTitle" idx="1"/>
          </p:nvPr>
        </p:nvSpPr>
        <p:spPr>
          <a:xfrm>
            <a:off x="457200" y="1305201"/>
            <a:ext cx="8291263" cy="19077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Example: Google Cloud ML (Explanation)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The S3 data may</a:t>
            </a:r>
            <a:r>
              <a:rPr lang="en-US" sz="1800" b="1" i="0" dirty="0">
                <a:solidFill>
                  <a:schemeClr val="tx1"/>
                </a:solidFill>
                <a:effectLst/>
              </a:rPr>
              <a:t> contains all the purchase information or all the view information or all the ratings information that we want to recommend.</a:t>
            </a:r>
          </a:p>
          <a:p>
            <a:pPr marL="342900" indent="-342900" algn="l">
              <a:buClr>
                <a:srgbClr val="0070C0"/>
              </a:buClr>
              <a:buSzPct val="80000"/>
              <a:buFont typeface="Wingdings" pitchFamily="2" charset="2"/>
              <a:buChar char="u"/>
            </a:pPr>
            <a:r>
              <a:rPr lang="en-US" sz="1800" b="1" dirty="0">
                <a:solidFill>
                  <a:schemeClr val="tx1"/>
                </a:solidFill>
              </a:rPr>
              <a:t>The</a:t>
            </a:r>
            <a:r>
              <a:rPr lang="en-US" sz="1800" b="1" i="0" dirty="0">
                <a:solidFill>
                  <a:schemeClr val="tx1"/>
                </a:solidFill>
                <a:effectLst/>
              </a:rPr>
              <a:t> Amazon Elastic MapReduce can run Apache Spark across an entire cluster that consume that data from S3 and create predictions creating recommendations based on that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8" name="Picture 7">
            <a:extLst>
              <a:ext uri="{FF2B5EF4-FFF2-40B4-BE49-F238E27FC236}">
                <a16:creationId xmlns:a16="http://schemas.microsoft.com/office/drawing/2014/main" id="{4EA5A572-C947-4426-8E2D-763CB74EFC12}"/>
              </a:ext>
            </a:extLst>
          </p:cNvPr>
          <p:cNvPicPr>
            <a:picLocks noChangeAspect="1"/>
          </p:cNvPicPr>
          <p:nvPr/>
        </p:nvPicPr>
        <p:blipFill>
          <a:blip r:embed="rId2"/>
          <a:stretch>
            <a:fillRect/>
          </a:stretch>
        </p:blipFill>
        <p:spPr>
          <a:xfrm>
            <a:off x="1522759" y="3436365"/>
            <a:ext cx="6098482" cy="2960021"/>
          </a:xfrm>
          <a:prstGeom prst="rect">
            <a:avLst/>
          </a:prstGeom>
          <a:ln>
            <a:solidFill>
              <a:srgbClr val="C00000"/>
            </a:solidFill>
          </a:ln>
        </p:spPr>
      </p:pic>
      <p:sp>
        <p:nvSpPr>
          <p:cNvPr id="9" name="Rectangle 8">
            <a:extLst>
              <a:ext uri="{FF2B5EF4-FFF2-40B4-BE49-F238E27FC236}">
                <a16:creationId xmlns:a16="http://schemas.microsoft.com/office/drawing/2014/main" id="{D23D67DA-EF80-4BB8-842A-382D01364DFF}"/>
              </a:ext>
            </a:extLst>
          </p:cNvPr>
          <p:cNvSpPr/>
          <p:nvPr/>
        </p:nvSpPr>
        <p:spPr>
          <a:xfrm>
            <a:off x="3644203" y="3450502"/>
            <a:ext cx="2341240" cy="10081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9793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82.2 Example: AWS (Recommender System)</a:t>
            </a:r>
            <a:endParaRPr lang="zh-TW" altLang="en-US" sz="3600" b="1" dirty="0">
              <a:solidFill>
                <a:srgbClr val="FFFF00"/>
              </a:solidFill>
            </a:endParaRPr>
          </a:p>
        </p:txBody>
      </p:sp>
      <p:sp>
        <p:nvSpPr>
          <p:cNvPr id="3" name="副標題 2"/>
          <p:cNvSpPr>
            <a:spLocks noGrp="1"/>
          </p:cNvSpPr>
          <p:nvPr>
            <p:ph type="subTitle" idx="1"/>
          </p:nvPr>
        </p:nvSpPr>
        <p:spPr>
          <a:xfrm>
            <a:off x="457200" y="1305201"/>
            <a:ext cx="8291263" cy="22233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Example: Google Cloud ML (Explanation)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Now, we push the actual model itself out to a web service.</a:t>
            </a:r>
          </a:p>
          <a:p>
            <a:pPr marL="342900" indent="-342900" algn="l">
              <a:buClr>
                <a:srgbClr val="0070C0"/>
              </a:buClr>
              <a:buSzPct val="80000"/>
              <a:buFont typeface="Wingdings" pitchFamily="2" charset="2"/>
              <a:buChar char="u"/>
            </a:pPr>
            <a:r>
              <a:rPr lang="en-US" sz="1800" b="1" dirty="0">
                <a:solidFill>
                  <a:schemeClr val="tx1"/>
                </a:solidFill>
              </a:rPr>
              <a:t>We</a:t>
            </a:r>
            <a:r>
              <a:rPr lang="en-US" sz="1800" b="1" i="0" dirty="0">
                <a:solidFill>
                  <a:schemeClr val="tx1"/>
                </a:solidFill>
                <a:effectLst/>
              </a:rPr>
              <a:t> push the results of it out.</a:t>
            </a:r>
          </a:p>
          <a:p>
            <a:pPr marL="342900" indent="-342900" algn="l">
              <a:buClr>
                <a:srgbClr val="0070C0"/>
              </a:buClr>
              <a:buSzPct val="80000"/>
              <a:buFont typeface="Wingdings" pitchFamily="2" charset="2"/>
              <a:buChar char="u"/>
            </a:pPr>
            <a:r>
              <a:rPr lang="en-US" sz="1800" b="1" dirty="0">
                <a:solidFill>
                  <a:schemeClr val="tx1"/>
                </a:solidFill>
              </a:rPr>
              <a:t>We</a:t>
            </a:r>
            <a:r>
              <a:rPr lang="en-US" sz="1800" b="1" i="0" dirty="0">
                <a:solidFill>
                  <a:schemeClr val="tx1"/>
                </a:solidFill>
                <a:effectLst/>
              </a:rPr>
              <a:t> pre-generate recommendations for every user ahead of time.</a:t>
            </a:r>
          </a:p>
          <a:p>
            <a:pPr marL="342900" indent="-342900" algn="l">
              <a:buClr>
                <a:srgbClr val="0070C0"/>
              </a:buClr>
              <a:buSzPct val="80000"/>
              <a:buFont typeface="Wingdings" pitchFamily="2" charset="2"/>
              <a:buChar char="u"/>
            </a:pPr>
            <a:r>
              <a:rPr lang="en-US" sz="1800" b="1" dirty="0">
                <a:solidFill>
                  <a:schemeClr val="tx1"/>
                </a:solidFill>
              </a:rPr>
              <a:t>A</a:t>
            </a:r>
            <a:r>
              <a:rPr lang="en-US" sz="1800" b="1" i="0" dirty="0">
                <a:solidFill>
                  <a:schemeClr val="tx1"/>
                </a:solidFill>
                <a:effectLst/>
              </a:rPr>
              <a:t>fter consuming all of the latest data from S3 all the latest purchase data or ratings data,  we use Apache Spark to generate predicted recommended items that people might like for every user in my system.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8" name="Picture 7">
            <a:extLst>
              <a:ext uri="{FF2B5EF4-FFF2-40B4-BE49-F238E27FC236}">
                <a16:creationId xmlns:a16="http://schemas.microsoft.com/office/drawing/2014/main" id="{5EB3754D-8759-4AE6-B4C7-2E2961A82E20}"/>
              </a:ext>
            </a:extLst>
          </p:cNvPr>
          <p:cNvPicPr>
            <a:picLocks noChangeAspect="1"/>
          </p:cNvPicPr>
          <p:nvPr/>
        </p:nvPicPr>
        <p:blipFill>
          <a:blip r:embed="rId2"/>
          <a:stretch>
            <a:fillRect/>
          </a:stretch>
        </p:blipFill>
        <p:spPr>
          <a:xfrm>
            <a:off x="1522759" y="3645024"/>
            <a:ext cx="6098482" cy="2960021"/>
          </a:xfrm>
          <a:prstGeom prst="rect">
            <a:avLst/>
          </a:prstGeom>
          <a:ln>
            <a:solidFill>
              <a:srgbClr val="C00000"/>
            </a:solidFill>
          </a:ln>
        </p:spPr>
      </p:pic>
      <p:sp>
        <p:nvSpPr>
          <p:cNvPr id="10" name="Rectangle 9">
            <a:extLst>
              <a:ext uri="{FF2B5EF4-FFF2-40B4-BE49-F238E27FC236}">
                <a16:creationId xmlns:a16="http://schemas.microsoft.com/office/drawing/2014/main" id="{3ACF0A82-5690-4B65-A35A-D34B20393E90}"/>
              </a:ext>
            </a:extLst>
          </p:cNvPr>
          <p:cNvSpPr/>
          <p:nvPr/>
        </p:nvSpPr>
        <p:spPr>
          <a:xfrm>
            <a:off x="3644203" y="3659161"/>
            <a:ext cx="2341240" cy="10081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8422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82.2 Example: AWS (Recommender System)</a:t>
            </a:r>
            <a:endParaRPr lang="zh-TW" altLang="en-US" sz="3600" b="1" dirty="0">
              <a:solidFill>
                <a:srgbClr val="FFFF00"/>
              </a:solidFill>
            </a:endParaRPr>
          </a:p>
        </p:txBody>
      </p:sp>
      <p:sp>
        <p:nvSpPr>
          <p:cNvPr id="3" name="副標題 2"/>
          <p:cNvSpPr>
            <a:spLocks noGrp="1"/>
          </p:cNvSpPr>
          <p:nvPr>
            <p:ph type="subTitle" idx="1"/>
          </p:nvPr>
        </p:nvSpPr>
        <p:spPr>
          <a:xfrm>
            <a:off x="457200" y="1305201"/>
            <a:ext cx="8291263" cy="15477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Example: Google Cloud ML (Explanation)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Then, we</a:t>
            </a:r>
            <a:r>
              <a:rPr lang="en-US" sz="1800" b="1" i="0" dirty="0">
                <a:solidFill>
                  <a:schemeClr val="tx1"/>
                </a:solidFill>
                <a:effectLst/>
              </a:rPr>
              <a:t> publish that to Amazon Dynamo DB </a:t>
            </a:r>
            <a:r>
              <a:rPr lang="en-US" sz="1800" b="1" dirty="0">
                <a:solidFill>
                  <a:schemeClr val="tx1"/>
                </a:solidFill>
              </a:rPr>
              <a:t>(</a:t>
            </a:r>
            <a:r>
              <a:rPr lang="en-US" sz="1800" b="1" i="0" dirty="0">
                <a:solidFill>
                  <a:schemeClr val="tx1"/>
                </a:solidFill>
                <a:effectLst/>
              </a:rPr>
              <a:t>no SQL database) that allow us to quickly associate a list of item identifiers with a list of user identifiers.</a:t>
            </a:r>
          </a:p>
          <a:p>
            <a:pPr marL="342900" indent="-342900" algn="l">
              <a:buClr>
                <a:srgbClr val="0070C0"/>
              </a:buClr>
              <a:buSzPct val="80000"/>
              <a:buFont typeface="Wingdings" pitchFamily="2" charset="2"/>
              <a:buChar char="u"/>
            </a:pPr>
            <a:r>
              <a:rPr lang="en-US" sz="1800" b="1" dirty="0">
                <a:solidFill>
                  <a:schemeClr val="tx1"/>
                </a:solidFill>
              </a:rPr>
              <a:t>That is</a:t>
            </a:r>
            <a:r>
              <a:rPr lang="en-US" sz="1800" b="1" i="0" dirty="0">
                <a:solidFill>
                  <a:schemeClr val="tx1"/>
                </a:solidFill>
                <a:effectLst/>
              </a:rPr>
              <a:t> very fast way of looking up what items should I recommend for a given user.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8" name="Picture 7">
            <a:extLst>
              <a:ext uri="{FF2B5EF4-FFF2-40B4-BE49-F238E27FC236}">
                <a16:creationId xmlns:a16="http://schemas.microsoft.com/office/drawing/2014/main" id="{5EB3754D-8759-4AE6-B4C7-2E2961A82E20}"/>
              </a:ext>
            </a:extLst>
          </p:cNvPr>
          <p:cNvPicPr>
            <a:picLocks noChangeAspect="1"/>
          </p:cNvPicPr>
          <p:nvPr/>
        </p:nvPicPr>
        <p:blipFill>
          <a:blip r:embed="rId2"/>
          <a:stretch>
            <a:fillRect/>
          </a:stretch>
        </p:blipFill>
        <p:spPr>
          <a:xfrm>
            <a:off x="1403648" y="3203507"/>
            <a:ext cx="6098482" cy="2960021"/>
          </a:xfrm>
          <a:prstGeom prst="rect">
            <a:avLst/>
          </a:prstGeom>
          <a:ln>
            <a:solidFill>
              <a:srgbClr val="C00000"/>
            </a:solidFill>
          </a:ln>
        </p:spPr>
      </p:pic>
      <p:sp>
        <p:nvSpPr>
          <p:cNvPr id="10" name="Rectangle 9">
            <a:extLst>
              <a:ext uri="{FF2B5EF4-FFF2-40B4-BE49-F238E27FC236}">
                <a16:creationId xmlns:a16="http://schemas.microsoft.com/office/drawing/2014/main" id="{3ACF0A82-5690-4B65-A35A-D34B20393E90}"/>
              </a:ext>
            </a:extLst>
          </p:cNvPr>
          <p:cNvSpPr/>
          <p:nvPr/>
        </p:nvSpPr>
        <p:spPr>
          <a:xfrm>
            <a:off x="4553881" y="3232753"/>
            <a:ext cx="1123144" cy="205898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2719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82.2 Example: AWS (Recommender System)</a:t>
            </a:r>
            <a:endParaRPr lang="zh-TW" altLang="en-US" sz="3600" b="1" dirty="0">
              <a:solidFill>
                <a:srgbClr val="FFFF00"/>
              </a:solidFill>
            </a:endParaRPr>
          </a:p>
        </p:txBody>
      </p:sp>
      <p:sp>
        <p:nvSpPr>
          <p:cNvPr id="3" name="副標題 2"/>
          <p:cNvSpPr>
            <a:spLocks noGrp="1"/>
          </p:cNvSpPr>
          <p:nvPr>
            <p:ph type="subTitle" idx="1"/>
          </p:nvPr>
        </p:nvSpPr>
        <p:spPr>
          <a:xfrm>
            <a:off x="457200" y="1305201"/>
            <a:ext cx="8291263" cy="16197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Example: Google Cloud ML (Explanation)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I take the output of the model and I publish the output to something more scalable like Dynamo DB.</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Dynamo DB is horizontally scalable so it can handle very high transaction rates at very low latency then to expose that to the outside world.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8" name="Picture 7">
            <a:extLst>
              <a:ext uri="{FF2B5EF4-FFF2-40B4-BE49-F238E27FC236}">
                <a16:creationId xmlns:a16="http://schemas.microsoft.com/office/drawing/2014/main" id="{5EB3754D-8759-4AE6-B4C7-2E2961A82E20}"/>
              </a:ext>
            </a:extLst>
          </p:cNvPr>
          <p:cNvPicPr>
            <a:picLocks noChangeAspect="1"/>
          </p:cNvPicPr>
          <p:nvPr/>
        </p:nvPicPr>
        <p:blipFill>
          <a:blip r:embed="rId2"/>
          <a:stretch>
            <a:fillRect/>
          </a:stretch>
        </p:blipFill>
        <p:spPr>
          <a:xfrm>
            <a:off x="1475656" y="3160636"/>
            <a:ext cx="6098482" cy="2960021"/>
          </a:xfrm>
          <a:prstGeom prst="rect">
            <a:avLst/>
          </a:prstGeom>
          <a:ln>
            <a:solidFill>
              <a:srgbClr val="C00000"/>
            </a:solidFill>
          </a:ln>
        </p:spPr>
      </p:pic>
      <p:sp>
        <p:nvSpPr>
          <p:cNvPr id="10" name="Rectangle 9">
            <a:extLst>
              <a:ext uri="{FF2B5EF4-FFF2-40B4-BE49-F238E27FC236}">
                <a16:creationId xmlns:a16="http://schemas.microsoft.com/office/drawing/2014/main" id="{3ACF0A82-5690-4B65-A35A-D34B20393E90}"/>
              </a:ext>
            </a:extLst>
          </p:cNvPr>
          <p:cNvSpPr/>
          <p:nvPr/>
        </p:nvSpPr>
        <p:spPr>
          <a:xfrm>
            <a:off x="4625889" y="3189882"/>
            <a:ext cx="1123144" cy="205898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7232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82.2 Example: AWS (Recommender System)</a:t>
            </a:r>
            <a:endParaRPr lang="zh-TW" altLang="en-US" sz="3600" b="1" dirty="0">
              <a:solidFill>
                <a:srgbClr val="FFFF00"/>
              </a:solidFill>
            </a:endParaRPr>
          </a:p>
        </p:txBody>
      </p:sp>
      <p:sp>
        <p:nvSpPr>
          <p:cNvPr id="3" name="副標題 2"/>
          <p:cNvSpPr>
            <a:spLocks noGrp="1"/>
          </p:cNvSpPr>
          <p:nvPr>
            <p:ph type="subTitle" idx="1"/>
          </p:nvPr>
        </p:nvSpPr>
        <p:spPr>
          <a:xfrm>
            <a:off x="457200" y="1305202"/>
            <a:ext cx="8291263" cy="21581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Example: Google Cloud ML (Explanation)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We </a:t>
            </a:r>
            <a:r>
              <a:rPr lang="en-US" sz="1800" b="1" i="0" dirty="0">
                <a:solidFill>
                  <a:schemeClr val="tx1"/>
                </a:solidFill>
                <a:effectLst/>
              </a:rPr>
              <a:t>could use AWS lambda which is their serverless functionality that lets you write very simple functions that would access that Dynamo DB database for a given user and retrieve the results back for some application.</a:t>
            </a:r>
          </a:p>
          <a:p>
            <a:pPr marL="342900" indent="-342900" algn="l">
              <a:buClr>
                <a:srgbClr val="0070C0"/>
              </a:buClr>
              <a:buSzPct val="80000"/>
              <a:buFont typeface="Wingdings" pitchFamily="2" charset="2"/>
              <a:buChar char="u"/>
            </a:pPr>
            <a:r>
              <a:rPr lang="en-US" sz="1800" b="1" i="0" dirty="0">
                <a:solidFill>
                  <a:schemeClr val="tx1"/>
                </a:solidFill>
                <a:effectLst/>
              </a:rPr>
              <a:t>You may have the Amazon API Gateway which actually would provide the </a:t>
            </a:r>
            <a:r>
              <a:rPr lang="en-US" sz="1800" b="1" dirty="0">
                <a:solidFill>
                  <a:schemeClr val="tx1"/>
                </a:solidFill>
              </a:rPr>
              <a:t>REST</a:t>
            </a:r>
            <a:r>
              <a:rPr lang="en-US" sz="1800" b="1" i="0" dirty="0">
                <a:solidFill>
                  <a:schemeClr val="tx1"/>
                </a:solidFill>
                <a:effectLst/>
              </a:rPr>
              <a:t> interface that your mobile apps or web sites would actually talk to retrieve that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8" name="Picture 7">
            <a:extLst>
              <a:ext uri="{FF2B5EF4-FFF2-40B4-BE49-F238E27FC236}">
                <a16:creationId xmlns:a16="http://schemas.microsoft.com/office/drawing/2014/main" id="{503EE906-6B84-40B9-9142-E3ECA8BFDAE6}"/>
              </a:ext>
            </a:extLst>
          </p:cNvPr>
          <p:cNvPicPr>
            <a:picLocks noChangeAspect="1"/>
          </p:cNvPicPr>
          <p:nvPr/>
        </p:nvPicPr>
        <p:blipFill>
          <a:blip r:embed="rId2"/>
          <a:stretch>
            <a:fillRect/>
          </a:stretch>
        </p:blipFill>
        <p:spPr>
          <a:xfrm>
            <a:off x="1331640" y="3645024"/>
            <a:ext cx="6098482" cy="2960021"/>
          </a:xfrm>
          <a:prstGeom prst="rect">
            <a:avLst/>
          </a:prstGeom>
          <a:ln>
            <a:solidFill>
              <a:srgbClr val="C00000"/>
            </a:solidFill>
          </a:ln>
        </p:spPr>
      </p:pic>
      <p:sp>
        <p:nvSpPr>
          <p:cNvPr id="10" name="Rectangle 9">
            <a:extLst>
              <a:ext uri="{FF2B5EF4-FFF2-40B4-BE49-F238E27FC236}">
                <a16:creationId xmlns:a16="http://schemas.microsoft.com/office/drawing/2014/main" id="{17D9385E-3C1B-4F63-B3C4-D685B44268DA}"/>
              </a:ext>
            </a:extLst>
          </p:cNvPr>
          <p:cNvSpPr/>
          <p:nvPr/>
        </p:nvSpPr>
        <p:spPr>
          <a:xfrm>
            <a:off x="4481872" y="4653136"/>
            <a:ext cx="2071327" cy="10801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8939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82.2 Example: AWS (Recommender System)</a:t>
            </a:r>
            <a:endParaRPr lang="zh-TW" altLang="en-US" sz="3600" b="1" dirty="0">
              <a:solidFill>
                <a:srgbClr val="FFFF00"/>
              </a:solidFill>
            </a:endParaRPr>
          </a:p>
        </p:txBody>
      </p:sp>
      <p:sp>
        <p:nvSpPr>
          <p:cNvPr id="3" name="副標題 2"/>
          <p:cNvSpPr>
            <a:spLocks noGrp="1"/>
          </p:cNvSpPr>
          <p:nvPr>
            <p:ph type="subTitle" idx="1"/>
          </p:nvPr>
        </p:nvSpPr>
        <p:spPr>
          <a:xfrm>
            <a:off x="457200" y="1305202"/>
            <a:ext cx="8291263" cy="133171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Example: Google Cloud ML (Explanation)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Y</a:t>
            </a:r>
            <a:r>
              <a:rPr lang="en-US" sz="1800" b="1" i="0" dirty="0">
                <a:solidFill>
                  <a:schemeClr val="tx1"/>
                </a:solidFill>
                <a:effectLst/>
              </a:rPr>
              <a:t>our client application could say I want to get recommendations for this user ID.</a:t>
            </a:r>
          </a:p>
          <a:p>
            <a:pPr marL="342900" indent="-342900" algn="l">
              <a:buClr>
                <a:srgbClr val="0070C0"/>
              </a:buClr>
              <a:buSzPct val="80000"/>
              <a:buFont typeface="Wingdings" pitchFamily="2" charset="2"/>
              <a:buChar char="u"/>
            </a:pPr>
            <a:r>
              <a:rPr lang="en-US" sz="1800" b="1" i="0" dirty="0">
                <a:solidFill>
                  <a:schemeClr val="tx1"/>
                </a:solidFill>
                <a:effectLst/>
              </a:rPr>
              <a:t>Amazon API Gateway give me recommendations for this user ID through some REST query behind the scenes that would transfer that request to AWS Lambda.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8" name="Picture 7">
            <a:extLst>
              <a:ext uri="{FF2B5EF4-FFF2-40B4-BE49-F238E27FC236}">
                <a16:creationId xmlns:a16="http://schemas.microsoft.com/office/drawing/2014/main" id="{503EE906-6B84-40B9-9142-E3ECA8BFDAE6}"/>
              </a:ext>
            </a:extLst>
          </p:cNvPr>
          <p:cNvPicPr>
            <a:picLocks noChangeAspect="1"/>
          </p:cNvPicPr>
          <p:nvPr/>
        </p:nvPicPr>
        <p:blipFill>
          <a:blip r:embed="rId2"/>
          <a:stretch>
            <a:fillRect/>
          </a:stretch>
        </p:blipFill>
        <p:spPr>
          <a:xfrm>
            <a:off x="1403648" y="3429000"/>
            <a:ext cx="6098482" cy="2960021"/>
          </a:xfrm>
          <a:prstGeom prst="rect">
            <a:avLst/>
          </a:prstGeom>
          <a:ln>
            <a:solidFill>
              <a:srgbClr val="C00000"/>
            </a:solidFill>
          </a:ln>
        </p:spPr>
      </p:pic>
      <p:sp>
        <p:nvSpPr>
          <p:cNvPr id="10" name="Rectangle 9">
            <a:extLst>
              <a:ext uri="{FF2B5EF4-FFF2-40B4-BE49-F238E27FC236}">
                <a16:creationId xmlns:a16="http://schemas.microsoft.com/office/drawing/2014/main" id="{17D9385E-3C1B-4F63-B3C4-D685B44268DA}"/>
              </a:ext>
            </a:extLst>
          </p:cNvPr>
          <p:cNvSpPr/>
          <p:nvPr/>
        </p:nvSpPr>
        <p:spPr>
          <a:xfrm>
            <a:off x="4553880" y="4437112"/>
            <a:ext cx="2071327" cy="10801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2946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sz="4400" b="1" dirty="0">
                <a:solidFill>
                  <a:srgbClr val="FFFF00"/>
                </a:solidFill>
              </a:rPr>
              <a:t>82 Deploy Model for Real-Time System</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33982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How to deploy the model in an App for real world?</a:t>
            </a:r>
          </a:p>
          <a:p>
            <a:pPr marL="342900" indent="-342900" algn="l">
              <a:buClr>
                <a:srgbClr val="0070C0"/>
              </a:buClr>
              <a:buSzPct val="80000"/>
              <a:buFont typeface="Wingdings" pitchFamily="2" charset="2"/>
              <a:buChar char="u"/>
            </a:pPr>
            <a:r>
              <a:rPr lang="en-US" sz="1800" b="1" dirty="0">
                <a:solidFill>
                  <a:srgbClr val="29303B"/>
                </a:solidFill>
              </a:rPr>
              <a:t>Our external apps cannot run a Jupyter Notebook.</a:t>
            </a:r>
          </a:p>
          <a:p>
            <a:pPr marL="342900" indent="-342900" algn="l">
              <a:buClr>
                <a:srgbClr val="0070C0"/>
              </a:buClr>
              <a:buSzPct val="80000"/>
              <a:buFont typeface="Wingdings" pitchFamily="2" charset="2"/>
              <a:buChar char="u"/>
            </a:pPr>
            <a:r>
              <a:rPr lang="en-US" sz="1800" b="1" i="0" dirty="0">
                <a:solidFill>
                  <a:srgbClr val="29303B"/>
                </a:solidFill>
                <a:effectLst/>
              </a:rPr>
              <a:t>Separate your training from your prediction</a:t>
            </a:r>
          </a:p>
          <a:p>
            <a:pPr marL="800100" lvl="1" indent="-342900" algn="l">
              <a:buClr>
                <a:srgbClr val="0070C0"/>
              </a:buClr>
              <a:buSzPct val="80000"/>
              <a:buFont typeface="Wingdings" pitchFamily="2" charset="2"/>
              <a:buChar char="u"/>
            </a:pPr>
            <a:r>
              <a:rPr lang="en-US" sz="1800" b="1" dirty="0">
                <a:solidFill>
                  <a:srgbClr val="29303B"/>
                </a:solidFill>
              </a:rPr>
              <a:t>Train the model periodically offline. That is happened in backend.</a:t>
            </a:r>
          </a:p>
          <a:p>
            <a:pPr marL="800100" lvl="1" indent="-342900" algn="l">
              <a:buClr>
                <a:srgbClr val="0070C0"/>
              </a:buClr>
              <a:buSzPct val="80000"/>
              <a:buFont typeface="Wingdings" pitchFamily="2" charset="2"/>
              <a:buChar char="u"/>
            </a:pPr>
            <a:r>
              <a:rPr lang="en-US" sz="1800" b="1" i="0" dirty="0">
                <a:solidFill>
                  <a:srgbClr val="29303B"/>
                </a:solidFill>
                <a:effectLst/>
              </a:rPr>
              <a:t>Push the model (or its results) to w web service. Copy and export the mode to the web service. Push the model the cloud.</a:t>
            </a:r>
          </a:p>
          <a:p>
            <a:pPr marL="800100" lvl="1" indent="-342900" algn="l">
              <a:buClr>
                <a:srgbClr val="0070C0"/>
              </a:buClr>
              <a:buSzPct val="80000"/>
              <a:buFont typeface="Wingdings" pitchFamily="2" charset="2"/>
              <a:buChar char="u"/>
            </a:pPr>
            <a:r>
              <a:rPr lang="en-US" sz="1800" b="1" dirty="0">
                <a:solidFill>
                  <a:srgbClr val="29303B"/>
                </a:solidFill>
              </a:rPr>
              <a:t>Your app call the web service. Use web service API.</a:t>
            </a:r>
          </a:p>
          <a:p>
            <a:pPr marL="342900" indent="-342900" algn="l">
              <a:buClr>
                <a:srgbClr val="0070C0"/>
              </a:buClr>
              <a:buSzPct val="80000"/>
              <a:buFont typeface="Wingdings" pitchFamily="2" charset="2"/>
              <a:buChar char="u"/>
            </a:pP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530418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82.2 Example: AWS (Recommender System)</a:t>
            </a:r>
            <a:endParaRPr lang="zh-TW" altLang="en-US" sz="3600" b="1" dirty="0">
              <a:solidFill>
                <a:srgbClr val="FFFF00"/>
              </a:solidFill>
            </a:endParaRPr>
          </a:p>
        </p:txBody>
      </p:sp>
      <p:sp>
        <p:nvSpPr>
          <p:cNvPr id="3" name="副標題 2"/>
          <p:cNvSpPr>
            <a:spLocks noGrp="1"/>
          </p:cNvSpPr>
          <p:nvPr>
            <p:ph type="subTitle" idx="1"/>
          </p:nvPr>
        </p:nvSpPr>
        <p:spPr>
          <a:xfrm>
            <a:off x="457200" y="1305202"/>
            <a:ext cx="8291263" cy="16197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Example: Google Cloud ML (Explanation)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The</a:t>
            </a:r>
            <a:r>
              <a:rPr lang="en-US" sz="1800" b="1" i="0" dirty="0">
                <a:solidFill>
                  <a:schemeClr val="tx1"/>
                </a:solidFill>
                <a:effectLst/>
              </a:rPr>
              <a:t> scalable lambda would take this and execute a JavaScript code to retrieve the actual item ID in Dynamo DB for that user ID</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T</a:t>
            </a:r>
            <a:r>
              <a:rPr lang="en-US" sz="1800" b="1" i="0" dirty="0">
                <a:solidFill>
                  <a:schemeClr val="tx1"/>
                </a:solidFill>
                <a:effectLst/>
              </a:rPr>
              <a:t>hat was all pre generated by Apache Spark running on EMR creating recommendations off of Amazon S3.</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8" name="Picture 7">
            <a:extLst>
              <a:ext uri="{FF2B5EF4-FFF2-40B4-BE49-F238E27FC236}">
                <a16:creationId xmlns:a16="http://schemas.microsoft.com/office/drawing/2014/main" id="{503EE906-6B84-40B9-9142-E3ECA8BFDAE6}"/>
              </a:ext>
            </a:extLst>
          </p:cNvPr>
          <p:cNvPicPr>
            <a:picLocks noChangeAspect="1"/>
          </p:cNvPicPr>
          <p:nvPr/>
        </p:nvPicPr>
        <p:blipFill>
          <a:blip r:embed="rId2"/>
          <a:stretch>
            <a:fillRect/>
          </a:stretch>
        </p:blipFill>
        <p:spPr>
          <a:xfrm>
            <a:off x="1331640" y="3319127"/>
            <a:ext cx="6098482" cy="2960021"/>
          </a:xfrm>
          <a:prstGeom prst="rect">
            <a:avLst/>
          </a:prstGeom>
          <a:ln>
            <a:solidFill>
              <a:srgbClr val="C00000"/>
            </a:solidFill>
          </a:ln>
        </p:spPr>
      </p:pic>
      <p:sp>
        <p:nvSpPr>
          <p:cNvPr id="10" name="Rectangle 9">
            <a:extLst>
              <a:ext uri="{FF2B5EF4-FFF2-40B4-BE49-F238E27FC236}">
                <a16:creationId xmlns:a16="http://schemas.microsoft.com/office/drawing/2014/main" id="{17D9385E-3C1B-4F63-B3C4-D685B44268DA}"/>
              </a:ext>
            </a:extLst>
          </p:cNvPr>
          <p:cNvSpPr/>
          <p:nvPr/>
        </p:nvSpPr>
        <p:spPr>
          <a:xfrm>
            <a:off x="4481872" y="4327239"/>
            <a:ext cx="2071327" cy="10801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7288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82.2 Example: AWS (Recommender System)</a:t>
            </a:r>
            <a:endParaRPr lang="zh-TW" altLang="en-US" sz="3600" b="1" dirty="0">
              <a:solidFill>
                <a:srgbClr val="FFFF00"/>
              </a:solidFill>
            </a:endParaRPr>
          </a:p>
        </p:txBody>
      </p:sp>
      <p:sp>
        <p:nvSpPr>
          <p:cNvPr id="3" name="副標題 2"/>
          <p:cNvSpPr>
            <a:spLocks noGrp="1"/>
          </p:cNvSpPr>
          <p:nvPr>
            <p:ph type="subTitle" idx="1"/>
          </p:nvPr>
        </p:nvSpPr>
        <p:spPr>
          <a:xfrm>
            <a:off x="457200" y="1305201"/>
            <a:ext cx="8291263" cy="21237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Example: Google Cloud ML (Explanation)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Th</a:t>
            </a:r>
            <a:r>
              <a:rPr lang="en-US" sz="1800" b="1" i="0" dirty="0">
                <a:solidFill>
                  <a:schemeClr val="tx1"/>
                </a:solidFill>
                <a:effectLst/>
              </a:rPr>
              <a:t>is is a more complicated way that that is more of an example of sort of the things you might see in the real world.</a:t>
            </a:r>
          </a:p>
          <a:p>
            <a:pPr marL="342900" indent="-342900" algn="l">
              <a:buClr>
                <a:srgbClr val="0070C0"/>
              </a:buClr>
              <a:buSzPct val="80000"/>
              <a:buFont typeface="Wingdings" pitchFamily="2" charset="2"/>
              <a:buChar char="u"/>
            </a:pPr>
            <a:r>
              <a:rPr lang="en-US" sz="1800" b="1" i="0" dirty="0">
                <a:solidFill>
                  <a:schemeClr val="tx1"/>
                </a:solidFill>
                <a:effectLst/>
              </a:rPr>
              <a:t>You know these systems do tend to get rather complicated because as soon as you start dealing with massive scale you need to deal with the cloud at some point and you have to deal with technologies like Apache Spark that can scale up to massive datasets.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10" name="Picture 9">
            <a:extLst>
              <a:ext uri="{FF2B5EF4-FFF2-40B4-BE49-F238E27FC236}">
                <a16:creationId xmlns:a16="http://schemas.microsoft.com/office/drawing/2014/main" id="{45467549-335E-464C-817E-AC02DCFB07D7}"/>
              </a:ext>
            </a:extLst>
          </p:cNvPr>
          <p:cNvPicPr>
            <a:picLocks noChangeAspect="1"/>
          </p:cNvPicPr>
          <p:nvPr/>
        </p:nvPicPr>
        <p:blipFill>
          <a:blip r:embed="rId2"/>
          <a:stretch>
            <a:fillRect/>
          </a:stretch>
        </p:blipFill>
        <p:spPr>
          <a:xfrm>
            <a:off x="1331640" y="3566236"/>
            <a:ext cx="6098482" cy="2960021"/>
          </a:xfrm>
          <a:prstGeom prst="rect">
            <a:avLst/>
          </a:prstGeom>
          <a:ln>
            <a:solidFill>
              <a:srgbClr val="C00000"/>
            </a:solidFill>
          </a:ln>
        </p:spPr>
      </p:pic>
    </p:spTree>
    <p:extLst>
      <p:ext uri="{BB962C8B-B14F-4D97-AF65-F5344CB8AC3E}">
        <p14:creationId xmlns:p14="http://schemas.microsoft.com/office/powerpoint/2010/main" val="59061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82.2 Example: AWS (Recommender System)</a:t>
            </a:r>
            <a:endParaRPr lang="zh-TW" altLang="en-US" sz="3600" b="1" dirty="0">
              <a:solidFill>
                <a:srgbClr val="FFFF00"/>
              </a:solidFill>
            </a:endParaRPr>
          </a:p>
        </p:txBody>
      </p:sp>
      <p:sp>
        <p:nvSpPr>
          <p:cNvPr id="3" name="副標題 2"/>
          <p:cNvSpPr>
            <a:spLocks noGrp="1"/>
          </p:cNvSpPr>
          <p:nvPr>
            <p:ph type="subTitle" idx="1"/>
          </p:nvPr>
        </p:nvSpPr>
        <p:spPr>
          <a:xfrm>
            <a:off x="457200" y="1305202"/>
            <a:ext cx="8291263" cy="165388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Example: Google Cloud ML (Explanation)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So this is sort of a more advanced example but a very real one of how you might actually implement something like that in the real world.</a:t>
            </a:r>
          </a:p>
          <a:p>
            <a:pPr marL="342900" indent="-342900" algn="l">
              <a:buClr>
                <a:srgbClr val="0070C0"/>
              </a:buClr>
              <a:buSzPct val="80000"/>
              <a:buFont typeface="Wingdings" pitchFamily="2" charset="2"/>
              <a:buChar char="u"/>
            </a:pPr>
            <a:r>
              <a:rPr lang="en-US" sz="1800" b="1" dirty="0">
                <a:solidFill>
                  <a:schemeClr val="tx1"/>
                </a:solidFill>
              </a:rPr>
              <a:t>T</a:t>
            </a:r>
            <a:r>
              <a:rPr lang="en-US" sz="1800" b="1" i="0" dirty="0">
                <a:solidFill>
                  <a:schemeClr val="tx1"/>
                </a:solidFill>
                <a:effectLst/>
              </a:rPr>
              <a:t>he key is that the actual generation of the model is separate from the vending of the data the results from it.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10" name="Picture 9">
            <a:extLst>
              <a:ext uri="{FF2B5EF4-FFF2-40B4-BE49-F238E27FC236}">
                <a16:creationId xmlns:a16="http://schemas.microsoft.com/office/drawing/2014/main" id="{45467549-335E-464C-817E-AC02DCFB07D7}"/>
              </a:ext>
            </a:extLst>
          </p:cNvPr>
          <p:cNvPicPr>
            <a:picLocks noChangeAspect="1"/>
          </p:cNvPicPr>
          <p:nvPr/>
        </p:nvPicPr>
        <p:blipFill>
          <a:blip r:embed="rId2"/>
          <a:stretch>
            <a:fillRect/>
          </a:stretch>
        </p:blipFill>
        <p:spPr>
          <a:xfrm>
            <a:off x="1331640" y="3319127"/>
            <a:ext cx="6098482" cy="2960021"/>
          </a:xfrm>
          <a:prstGeom prst="rect">
            <a:avLst/>
          </a:prstGeom>
          <a:ln>
            <a:solidFill>
              <a:srgbClr val="C00000"/>
            </a:solidFill>
          </a:ln>
        </p:spPr>
      </p:pic>
    </p:spTree>
    <p:extLst>
      <p:ext uri="{BB962C8B-B14F-4D97-AF65-F5344CB8AC3E}">
        <p14:creationId xmlns:p14="http://schemas.microsoft.com/office/powerpoint/2010/main" val="244808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82.2 Example: AWS (Recommender System)</a:t>
            </a:r>
            <a:endParaRPr lang="zh-TW" altLang="en-US" sz="3600" b="1" dirty="0">
              <a:solidFill>
                <a:srgbClr val="FFFF00"/>
              </a:solidFill>
            </a:endParaRPr>
          </a:p>
        </p:txBody>
      </p:sp>
      <p:sp>
        <p:nvSpPr>
          <p:cNvPr id="3" name="副標題 2"/>
          <p:cNvSpPr>
            <a:spLocks noGrp="1"/>
          </p:cNvSpPr>
          <p:nvPr>
            <p:ph type="subTitle" idx="1"/>
          </p:nvPr>
        </p:nvSpPr>
        <p:spPr>
          <a:xfrm>
            <a:off x="457200" y="1305201"/>
            <a:ext cx="8291263" cy="11156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Example: Google Cloud ML (Explanation)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So on the top row there.</a:t>
            </a:r>
          </a:p>
          <a:p>
            <a:pPr marL="342900" indent="-342900" algn="l">
              <a:buClr>
                <a:srgbClr val="0070C0"/>
              </a:buClr>
              <a:buSzPct val="80000"/>
              <a:buFont typeface="Wingdings" pitchFamily="2" charset="2"/>
              <a:buChar char="u"/>
            </a:pPr>
            <a:r>
              <a:rPr lang="en-US" sz="1800" b="1" i="0" dirty="0">
                <a:solidFill>
                  <a:schemeClr val="tx1"/>
                </a:solidFill>
                <a:effectLst/>
              </a:rPr>
              <a:t>That's the process of actually building the recommendations themselves.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8" name="Picture 7">
            <a:extLst>
              <a:ext uri="{FF2B5EF4-FFF2-40B4-BE49-F238E27FC236}">
                <a16:creationId xmlns:a16="http://schemas.microsoft.com/office/drawing/2014/main" id="{B05FA8E3-428F-4E08-BD12-62369ACDB435}"/>
              </a:ext>
            </a:extLst>
          </p:cNvPr>
          <p:cNvPicPr>
            <a:picLocks noChangeAspect="1"/>
          </p:cNvPicPr>
          <p:nvPr/>
        </p:nvPicPr>
        <p:blipFill>
          <a:blip r:embed="rId2"/>
          <a:stretch>
            <a:fillRect/>
          </a:stretch>
        </p:blipFill>
        <p:spPr>
          <a:xfrm>
            <a:off x="1691680" y="2888503"/>
            <a:ext cx="5489205" cy="2664296"/>
          </a:xfrm>
          <a:prstGeom prst="rect">
            <a:avLst/>
          </a:prstGeom>
          <a:ln>
            <a:solidFill>
              <a:srgbClr val="C00000"/>
            </a:solidFill>
          </a:ln>
        </p:spPr>
      </p:pic>
      <p:sp>
        <p:nvSpPr>
          <p:cNvPr id="7" name="Rectangle 6">
            <a:extLst>
              <a:ext uri="{FF2B5EF4-FFF2-40B4-BE49-F238E27FC236}">
                <a16:creationId xmlns:a16="http://schemas.microsoft.com/office/drawing/2014/main" id="{BBCD9B0F-3524-4B1B-98B0-4F281ACE4E77}"/>
              </a:ext>
            </a:extLst>
          </p:cNvPr>
          <p:cNvSpPr/>
          <p:nvPr/>
        </p:nvSpPr>
        <p:spPr>
          <a:xfrm>
            <a:off x="1691680" y="2888502"/>
            <a:ext cx="3888432" cy="93610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1338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82.2 Example: AWS (Recommender System)</a:t>
            </a:r>
            <a:endParaRPr lang="zh-TW" altLang="en-US" sz="3600" b="1" dirty="0">
              <a:solidFill>
                <a:srgbClr val="FFFF00"/>
              </a:solidFill>
            </a:endParaRPr>
          </a:p>
        </p:txBody>
      </p:sp>
      <p:sp>
        <p:nvSpPr>
          <p:cNvPr id="3" name="副標題 2"/>
          <p:cNvSpPr>
            <a:spLocks noGrp="1"/>
          </p:cNvSpPr>
          <p:nvPr>
            <p:ph type="subTitle" idx="1"/>
          </p:nvPr>
        </p:nvSpPr>
        <p:spPr>
          <a:xfrm>
            <a:off x="457200" y="1305201"/>
            <a:ext cx="8291263" cy="15227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Example: Google Cloud ML (Explanation)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Then,</a:t>
            </a:r>
            <a:r>
              <a:rPr lang="en-US" sz="1800" b="1" i="0" dirty="0">
                <a:solidFill>
                  <a:schemeClr val="tx1"/>
                </a:solidFill>
                <a:effectLst/>
              </a:rPr>
              <a:t> we push the actual recommendations down to something that's more scalable to Dynamo DB fronted by Lambda which is ultimately fronted by Amazon API Gateway and then we have a end to end system that can actually handle vending the results of our model at massive scale.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8" name="Picture 7">
            <a:extLst>
              <a:ext uri="{FF2B5EF4-FFF2-40B4-BE49-F238E27FC236}">
                <a16:creationId xmlns:a16="http://schemas.microsoft.com/office/drawing/2014/main" id="{B05FA8E3-428F-4E08-BD12-62369ACDB435}"/>
              </a:ext>
            </a:extLst>
          </p:cNvPr>
          <p:cNvPicPr>
            <a:picLocks noChangeAspect="1"/>
          </p:cNvPicPr>
          <p:nvPr/>
        </p:nvPicPr>
        <p:blipFill>
          <a:blip r:embed="rId2"/>
          <a:stretch>
            <a:fillRect/>
          </a:stretch>
        </p:blipFill>
        <p:spPr>
          <a:xfrm>
            <a:off x="1619672" y="3308333"/>
            <a:ext cx="5489205" cy="2664296"/>
          </a:xfrm>
          <a:prstGeom prst="rect">
            <a:avLst/>
          </a:prstGeom>
          <a:ln>
            <a:solidFill>
              <a:srgbClr val="C00000"/>
            </a:solidFill>
          </a:ln>
        </p:spPr>
      </p:pic>
      <p:sp>
        <p:nvSpPr>
          <p:cNvPr id="7" name="Rectangle 6">
            <a:extLst>
              <a:ext uri="{FF2B5EF4-FFF2-40B4-BE49-F238E27FC236}">
                <a16:creationId xmlns:a16="http://schemas.microsoft.com/office/drawing/2014/main" id="{BBCD9B0F-3524-4B1B-98B0-4F281ACE4E77}"/>
              </a:ext>
            </a:extLst>
          </p:cNvPr>
          <p:cNvSpPr/>
          <p:nvPr/>
        </p:nvSpPr>
        <p:spPr>
          <a:xfrm>
            <a:off x="4644007" y="4099983"/>
            <a:ext cx="2464869" cy="18726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2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82.3 Other Approaches</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842924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82.3 Other Approaches</a:t>
            </a:r>
            <a:endParaRPr lang="zh-TW" altLang="en-US" sz="3600" b="1" dirty="0">
              <a:solidFill>
                <a:srgbClr val="FFFF00"/>
              </a:solidFill>
            </a:endParaRPr>
          </a:p>
        </p:txBody>
      </p:sp>
      <p:sp>
        <p:nvSpPr>
          <p:cNvPr id="3" name="副標題 2"/>
          <p:cNvSpPr>
            <a:spLocks noGrp="1"/>
          </p:cNvSpPr>
          <p:nvPr>
            <p:ph type="subTitle" idx="1"/>
          </p:nvPr>
        </p:nvSpPr>
        <p:spPr>
          <a:xfrm>
            <a:off x="457200" y="1305201"/>
            <a:ext cx="8291263" cy="13317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Other Approaches</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Roll your own web service with Flask or another framework</a:t>
            </a:r>
          </a:p>
          <a:p>
            <a:pPr marL="800100" lvl="1" indent="-342900" algn="l">
              <a:buClr>
                <a:srgbClr val="0070C0"/>
              </a:buClr>
              <a:buSzPct val="80000"/>
              <a:buFont typeface="Wingdings" pitchFamily="2" charset="2"/>
              <a:buChar char="u"/>
            </a:pPr>
            <a:r>
              <a:rPr lang="en-US" sz="1800" b="1" dirty="0">
                <a:solidFill>
                  <a:schemeClr val="tx1"/>
                </a:solidFill>
              </a:rPr>
              <a:t>Then you have servers to provision and maintain.</a:t>
            </a:r>
          </a:p>
          <a:p>
            <a:pPr marL="342900" indent="-342900" algn="l">
              <a:buClr>
                <a:srgbClr val="0070C0"/>
              </a:buClr>
              <a:buSzPct val="80000"/>
              <a:buFont typeface="Wingdings" pitchFamily="2" charset="2"/>
              <a:buChar char="u"/>
            </a:pPr>
            <a:r>
              <a:rPr lang="en-US" sz="1800" b="1" i="0" dirty="0">
                <a:solidFill>
                  <a:schemeClr val="tx1"/>
                </a:solidFill>
                <a:effectLst/>
              </a:rPr>
              <a:t>Go all in within a platform.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pic>
        <p:nvPicPr>
          <p:cNvPr id="9" name="Picture 8">
            <a:extLst>
              <a:ext uri="{FF2B5EF4-FFF2-40B4-BE49-F238E27FC236}">
                <a16:creationId xmlns:a16="http://schemas.microsoft.com/office/drawing/2014/main" id="{4AF7A718-48C7-4E9B-962E-E9DE192C22D5}"/>
              </a:ext>
            </a:extLst>
          </p:cNvPr>
          <p:cNvPicPr>
            <a:picLocks noChangeAspect="1"/>
          </p:cNvPicPr>
          <p:nvPr/>
        </p:nvPicPr>
        <p:blipFill>
          <a:blip r:embed="rId2"/>
          <a:stretch>
            <a:fillRect/>
          </a:stretch>
        </p:blipFill>
        <p:spPr>
          <a:xfrm>
            <a:off x="457200" y="2928290"/>
            <a:ext cx="8423702" cy="1001419"/>
          </a:xfrm>
          <a:prstGeom prst="rect">
            <a:avLst/>
          </a:prstGeom>
          <a:ln>
            <a:solidFill>
              <a:srgbClr val="C00000"/>
            </a:solidFill>
          </a:ln>
        </p:spPr>
      </p:pic>
    </p:spTree>
    <p:extLst>
      <p:ext uri="{BB962C8B-B14F-4D97-AF65-F5344CB8AC3E}">
        <p14:creationId xmlns:p14="http://schemas.microsoft.com/office/powerpoint/2010/main" val="581898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82.3 Other Approaches</a:t>
            </a:r>
            <a:endParaRPr lang="zh-TW" altLang="en-US" sz="3600" b="1" dirty="0">
              <a:solidFill>
                <a:srgbClr val="FFFF00"/>
              </a:solidFill>
            </a:endParaRPr>
          </a:p>
        </p:txBody>
      </p:sp>
      <p:sp>
        <p:nvSpPr>
          <p:cNvPr id="3" name="副標題 2"/>
          <p:cNvSpPr>
            <a:spLocks noGrp="1"/>
          </p:cNvSpPr>
          <p:nvPr>
            <p:ph type="subTitle" idx="1"/>
          </p:nvPr>
        </p:nvSpPr>
        <p:spPr>
          <a:xfrm>
            <a:off x="457200" y="1305202"/>
            <a:ext cx="8291263" cy="37668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Other Approaches (Explanation)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There are other ways of doing it as well. </a:t>
            </a:r>
          </a:p>
          <a:p>
            <a:pPr marL="342900" indent="-342900" algn="l">
              <a:buClr>
                <a:srgbClr val="0070C0"/>
              </a:buClr>
              <a:buSzPct val="80000"/>
              <a:buFont typeface="Wingdings" pitchFamily="2" charset="2"/>
              <a:buChar char="u"/>
            </a:pPr>
            <a:r>
              <a:rPr lang="en-US" sz="1800" b="1" i="0" dirty="0">
                <a:solidFill>
                  <a:schemeClr val="tx1"/>
                </a:solidFill>
                <a:effectLst/>
              </a:rPr>
              <a:t>You could write your own web service if you wanted to using flask or something or whatever web service framework you like.</a:t>
            </a:r>
          </a:p>
          <a:p>
            <a:pPr marL="342900" indent="-342900" algn="l">
              <a:buClr>
                <a:srgbClr val="0070C0"/>
              </a:buClr>
              <a:buSzPct val="80000"/>
              <a:buFont typeface="Wingdings" pitchFamily="2" charset="2"/>
              <a:buChar char="u"/>
            </a:pPr>
            <a:r>
              <a:rPr lang="en-US" sz="1800" b="1" dirty="0">
                <a:solidFill>
                  <a:schemeClr val="tx1"/>
                </a:solidFill>
              </a:rPr>
              <a:t>Y</a:t>
            </a:r>
            <a:r>
              <a:rPr lang="en-US" sz="1800" b="1" i="0" dirty="0">
                <a:solidFill>
                  <a:schemeClr val="tx1"/>
                </a:solidFill>
                <a:effectLst/>
              </a:rPr>
              <a:t>ou would then have to obviously provision your own servers and maintain them which is not a whole lot of fun.</a:t>
            </a:r>
          </a:p>
          <a:p>
            <a:pPr marL="342900" indent="-342900" algn="l">
              <a:buClr>
                <a:srgbClr val="0070C0"/>
              </a:buClr>
              <a:buSzPct val="80000"/>
              <a:buFont typeface="Wingdings" pitchFamily="2" charset="2"/>
              <a:buChar char="u"/>
            </a:pPr>
            <a:r>
              <a:rPr lang="en-US" sz="1800" b="1" dirty="0">
                <a:solidFill>
                  <a:schemeClr val="tx1"/>
                </a:solidFill>
              </a:rPr>
              <a:t>That is </a:t>
            </a:r>
            <a:r>
              <a:rPr lang="en-US" sz="1800" b="1" i="0" dirty="0">
                <a:solidFill>
                  <a:schemeClr val="tx1"/>
                </a:solidFill>
                <a:effectLst/>
              </a:rPr>
              <a:t>why people use services, such as, AWS, Google Cloud, and Azure these days. </a:t>
            </a:r>
          </a:p>
          <a:p>
            <a:pPr marL="342900" indent="-342900" algn="l">
              <a:buClr>
                <a:srgbClr val="0070C0"/>
              </a:buClr>
              <a:buSzPct val="80000"/>
              <a:buFont typeface="Wingdings" pitchFamily="2" charset="2"/>
              <a:buChar char="u"/>
            </a:pPr>
            <a:r>
              <a:rPr lang="en-US" sz="1800" b="1" i="0" dirty="0">
                <a:solidFill>
                  <a:schemeClr val="tx1"/>
                </a:solidFill>
                <a:effectLst/>
              </a:rPr>
              <a:t>Also you can all go all in with a platform.</a:t>
            </a:r>
          </a:p>
          <a:p>
            <a:pPr marL="342900" indent="-342900" algn="l">
              <a:buClr>
                <a:srgbClr val="0070C0"/>
              </a:buClr>
              <a:buSzPct val="80000"/>
              <a:buFont typeface="Wingdings" pitchFamily="2" charset="2"/>
              <a:buChar char="u"/>
            </a:pPr>
            <a:r>
              <a:rPr lang="en-US" sz="1800" b="1" i="0" dirty="0">
                <a:solidFill>
                  <a:schemeClr val="tx1"/>
                </a:solidFill>
                <a:effectLst/>
              </a:rPr>
              <a:t>All of these cloud providers tend to have their own systems and technologies for doing machine learning these days. </a:t>
            </a:r>
            <a:r>
              <a:rPr lang="en-US" sz="1800" b="1" dirty="0">
                <a:solidFill>
                  <a:schemeClr val="tx1"/>
                </a:solidFill>
              </a:rPr>
              <a:t>B</a:t>
            </a:r>
            <a:r>
              <a:rPr lang="en-US" sz="1800" b="1" i="0" dirty="0">
                <a:solidFill>
                  <a:schemeClr val="tx1"/>
                </a:solidFill>
                <a:effectLst/>
              </a:rPr>
              <a:t>elow is like a partial list of the AWS services that are available in the machine learning space right now for example.</a:t>
            </a:r>
          </a:p>
          <a:p>
            <a:pPr marL="342900" indent="-342900" algn="l">
              <a:buClr>
                <a:srgbClr val="0070C0"/>
              </a:buClr>
              <a:buSzPct val="80000"/>
              <a:buFont typeface="Wingdings" pitchFamily="2" charset="2"/>
              <a:buChar char="u"/>
            </a:pPr>
            <a:endParaRPr lang="en-US" sz="1800" b="1" i="0"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pic>
        <p:nvPicPr>
          <p:cNvPr id="12" name="Picture 11">
            <a:extLst>
              <a:ext uri="{FF2B5EF4-FFF2-40B4-BE49-F238E27FC236}">
                <a16:creationId xmlns:a16="http://schemas.microsoft.com/office/drawing/2014/main" id="{DDD9ADFB-2347-4E40-8EA1-6445D97843EE}"/>
              </a:ext>
            </a:extLst>
          </p:cNvPr>
          <p:cNvPicPr>
            <a:picLocks noChangeAspect="1"/>
          </p:cNvPicPr>
          <p:nvPr/>
        </p:nvPicPr>
        <p:blipFill>
          <a:blip r:embed="rId2"/>
          <a:stretch>
            <a:fillRect/>
          </a:stretch>
        </p:blipFill>
        <p:spPr>
          <a:xfrm>
            <a:off x="460601" y="5207184"/>
            <a:ext cx="8423702" cy="1001419"/>
          </a:xfrm>
          <a:prstGeom prst="rect">
            <a:avLst/>
          </a:prstGeom>
          <a:ln>
            <a:solidFill>
              <a:srgbClr val="C00000"/>
            </a:solidFill>
          </a:ln>
        </p:spPr>
      </p:pic>
    </p:spTree>
    <p:extLst>
      <p:ext uri="{BB962C8B-B14F-4D97-AF65-F5344CB8AC3E}">
        <p14:creationId xmlns:p14="http://schemas.microsoft.com/office/powerpoint/2010/main" val="2316609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82.3 Other Approaches</a:t>
            </a:r>
            <a:endParaRPr lang="zh-TW" altLang="en-US" sz="3600" b="1" dirty="0">
              <a:solidFill>
                <a:srgbClr val="FFFF00"/>
              </a:solidFill>
            </a:endParaRPr>
          </a:p>
        </p:txBody>
      </p:sp>
      <p:sp>
        <p:nvSpPr>
          <p:cNvPr id="3" name="副標題 2"/>
          <p:cNvSpPr>
            <a:spLocks noGrp="1"/>
          </p:cNvSpPr>
          <p:nvPr>
            <p:ph type="subTitle" idx="1"/>
          </p:nvPr>
        </p:nvSpPr>
        <p:spPr>
          <a:xfrm>
            <a:off x="457200" y="1305201"/>
            <a:ext cx="8291263" cy="33479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Other Approaches (Explanation)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I</a:t>
            </a:r>
            <a:r>
              <a:rPr lang="en-US" sz="1800" b="1" i="0" dirty="0">
                <a:solidFill>
                  <a:schemeClr val="tx1"/>
                </a:solidFill>
                <a:effectLst/>
              </a:rPr>
              <a:t>f you just want to do speech recognition or image recognition they have services that are available off the shelf that will just do that for you and you can obviously integrate those very easily with other AWS services to build larger systems like the ones that we've been looking at here.</a:t>
            </a:r>
          </a:p>
          <a:p>
            <a:pPr marL="342900" indent="-342900" algn="l">
              <a:buClr>
                <a:srgbClr val="0070C0"/>
              </a:buClr>
              <a:buSzPct val="80000"/>
              <a:buFont typeface="Wingdings" pitchFamily="2" charset="2"/>
              <a:buChar char="u"/>
            </a:pPr>
            <a:r>
              <a:rPr lang="en-US" sz="1800" b="1" dirty="0">
                <a:solidFill>
                  <a:schemeClr val="tx1"/>
                </a:solidFill>
              </a:rPr>
              <a:t>S</a:t>
            </a:r>
            <a:r>
              <a:rPr lang="en-US" sz="1800" b="1" i="0" dirty="0">
                <a:solidFill>
                  <a:schemeClr val="tx1"/>
                </a:solidFill>
                <a:effectLst/>
              </a:rPr>
              <a:t>omething to consider, it is always a good idea </a:t>
            </a:r>
            <a:r>
              <a:rPr lang="en-US" sz="1800" b="1" dirty="0">
                <a:solidFill>
                  <a:schemeClr val="tx1"/>
                </a:solidFill>
              </a:rPr>
              <a:t>of</a:t>
            </a:r>
            <a:r>
              <a:rPr lang="en-US" sz="1800" b="1" i="0" dirty="0">
                <a:solidFill>
                  <a:schemeClr val="tx1"/>
                </a:solidFill>
                <a:effectLst/>
              </a:rPr>
              <a:t> prototype new ideas offline in a </a:t>
            </a:r>
            <a:r>
              <a:rPr lang="en-US" sz="1800" b="1" dirty="0">
                <a:solidFill>
                  <a:schemeClr val="tx1"/>
                </a:solidFill>
              </a:rPr>
              <a:t>J</a:t>
            </a:r>
            <a:r>
              <a:rPr lang="en-US" sz="1800" b="1" i="0" dirty="0">
                <a:solidFill>
                  <a:schemeClr val="tx1"/>
                </a:solidFill>
                <a:effectLst/>
              </a:rPr>
              <a:t>upyter Notebook.</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But ultimately the way that you implement them for a larger system could be very different. </a:t>
            </a:r>
          </a:p>
          <a:p>
            <a:pPr marL="342900" indent="-342900" algn="l">
              <a:buClr>
                <a:srgbClr val="0070C0"/>
              </a:buClr>
              <a:buSzPct val="80000"/>
              <a:buFont typeface="Wingdings" pitchFamily="2" charset="2"/>
              <a:buChar char="u"/>
            </a:pPr>
            <a:r>
              <a:rPr lang="en-US" sz="1800" b="1" dirty="0">
                <a:solidFill>
                  <a:schemeClr val="tx1"/>
                </a:solidFill>
              </a:rPr>
              <a:t>Now, we have</a:t>
            </a:r>
            <a:r>
              <a:rPr lang="en-US" sz="1800" b="1" i="0" dirty="0">
                <a:solidFill>
                  <a:schemeClr val="tx1"/>
                </a:solidFill>
                <a:effectLst/>
              </a:rPr>
              <a:t> a high level idea of how </a:t>
            </a:r>
            <a:r>
              <a:rPr lang="en-US" sz="1800" b="1" dirty="0">
                <a:solidFill>
                  <a:schemeClr val="tx1"/>
                </a:solidFill>
              </a:rPr>
              <a:t>we may</a:t>
            </a:r>
            <a:r>
              <a:rPr lang="en-US" sz="1800" b="1" i="0" dirty="0">
                <a:solidFill>
                  <a:schemeClr val="tx1"/>
                </a:solidFill>
                <a:effectLst/>
              </a:rPr>
              <a:t> expose our models to a real world system.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pic>
        <p:nvPicPr>
          <p:cNvPr id="10" name="Picture 9">
            <a:extLst>
              <a:ext uri="{FF2B5EF4-FFF2-40B4-BE49-F238E27FC236}">
                <a16:creationId xmlns:a16="http://schemas.microsoft.com/office/drawing/2014/main" id="{240C1F01-2CEE-4CE3-95D5-79ABAB865B96}"/>
              </a:ext>
            </a:extLst>
          </p:cNvPr>
          <p:cNvPicPr>
            <a:picLocks noChangeAspect="1"/>
          </p:cNvPicPr>
          <p:nvPr/>
        </p:nvPicPr>
        <p:blipFill>
          <a:blip r:embed="rId2"/>
          <a:stretch>
            <a:fillRect/>
          </a:stretch>
        </p:blipFill>
        <p:spPr>
          <a:xfrm>
            <a:off x="460601" y="5207184"/>
            <a:ext cx="8423702" cy="1001419"/>
          </a:xfrm>
          <a:prstGeom prst="rect">
            <a:avLst/>
          </a:prstGeom>
          <a:ln>
            <a:solidFill>
              <a:srgbClr val="C00000"/>
            </a:solidFill>
          </a:ln>
        </p:spPr>
      </p:pic>
    </p:spTree>
    <p:extLst>
      <p:ext uri="{BB962C8B-B14F-4D97-AF65-F5344CB8AC3E}">
        <p14:creationId xmlns:p14="http://schemas.microsoft.com/office/powerpoint/2010/main" val="3531358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82.3 Other Approaches</a:t>
            </a:r>
            <a:endParaRPr lang="zh-TW" altLang="en-US" sz="3600" b="1" dirty="0">
              <a:solidFill>
                <a:srgbClr val="FFFF00"/>
              </a:solidFill>
            </a:endParaRPr>
          </a:p>
        </p:txBody>
      </p:sp>
      <p:sp>
        <p:nvSpPr>
          <p:cNvPr id="3" name="副標題 2"/>
          <p:cNvSpPr>
            <a:spLocks noGrp="1"/>
          </p:cNvSpPr>
          <p:nvPr>
            <p:ph type="subTitle" idx="1"/>
          </p:nvPr>
        </p:nvSpPr>
        <p:spPr>
          <a:xfrm>
            <a:off x="457200" y="1305201"/>
            <a:ext cx="8291263" cy="22678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Other Approaches (Explanation)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T</a:t>
            </a:r>
            <a:r>
              <a:rPr lang="en-US" sz="1800" b="1" i="0" dirty="0">
                <a:solidFill>
                  <a:schemeClr val="tx1"/>
                </a:solidFill>
                <a:effectLst/>
              </a:rPr>
              <a:t>he key insight is to separate the generation of the model itself and its results from the problem of actually serving those results to a massive fleet of consumers of that data.</a:t>
            </a:r>
          </a:p>
          <a:p>
            <a:pPr marL="342900" indent="-342900" algn="l">
              <a:buClr>
                <a:srgbClr val="0070C0"/>
              </a:buClr>
              <a:buSzPct val="80000"/>
              <a:buFont typeface="Wingdings" pitchFamily="2" charset="2"/>
              <a:buChar char="u"/>
            </a:pPr>
            <a:r>
              <a:rPr lang="en-US" sz="1800" b="1" i="0" dirty="0">
                <a:solidFill>
                  <a:schemeClr val="tx1"/>
                </a:solidFill>
                <a:effectLst/>
              </a:rPr>
              <a:t>Whether we go with AWS, Google Cloud services, or Microsoft Azure</a:t>
            </a:r>
            <a:r>
              <a:rPr lang="en-US" sz="1800" b="1" dirty="0">
                <a:solidFill>
                  <a:schemeClr val="tx1"/>
                </a:solidFill>
              </a:rPr>
              <a:t>,</a:t>
            </a:r>
            <a:r>
              <a:rPr lang="en-US" sz="1800" b="1" i="0" dirty="0">
                <a:solidFill>
                  <a:schemeClr val="tx1"/>
                </a:solidFill>
                <a:effectLst/>
              </a:rPr>
              <a:t> those are all the topics of entire courses of their own.</a:t>
            </a:r>
          </a:p>
          <a:p>
            <a:pPr marL="342900" indent="-342900" algn="l">
              <a:buClr>
                <a:srgbClr val="0070C0"/>
              </a:buClr>
              <a:buSzPct val="80000"/>
              <a:buFont typeface="Wingdings" pitchFamily="2" charset="2"/>
              <a:buChar char="u"/>
            </a:pPr>
            <a:r>
              <a:rPr lang="en-US" sz="1800" b="1" i="0" dirty="0">
                <a:solidFill>
                  <a:schemeClr val="tx1"/>
                </a:solidFill>
                <a:effectLst/>
              </a:rPr>
              <a:t>These give us a starting point of where to deploy model results to someplace real.</a:t>
            </a:r>
          </a:p>
          <a:p>
            <a:pPr marL="342900" indent="-342900" algn="l">
              <a:buClr>
                <a:srgbClr val="0070C0"/>
              </a:buClr>
              <a:buSzPct val="80000"/>
              <a:buFont typeface="Wingdings" pitchFamily="2" charset="2"/>
              <a:buChar char="u"/>
            </a:pPr>
            <a:endParaRPr lang="en-US" sz="1800" b="1" i="0"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pic>
        <p:nvPicPr>
          <p:cNvPr id="10" name="Picture 9">
            <a:extLst>
              <a:ext uri="{FF2B5EF4-FFF2-40B4-BE49-F238E27FC236}">
                <a16:creationId xmlns:a16="http://schemas.microsoft.com/office/drawing/2014/main" id="{240C1F01-2CEE-4CE3-95D5-79ABAB865B96}"/>
              </a:ext>
            </a:extLst>
          </p:cNvPr>
          <p:cNvPicPr>
            <a:picLocks noChangeAspect="1"/>
          </p:cNvPicPr>
          <p:nvPr/>
        </p:nvPicPr>
        <p:blipFill>
          <a:blip r:embed="rId2"/>
          <a:stretch>
            <a:fillRect/>
          </a:stretch>
        </p:blipFill>
        <p:spPr>
          <a:xfrm>
            <a:off x="473989" y="3753473"/>
            <a:ext cx="8423702" cy="1001419"/>
          </a:xfrm>
          <a:prstGeom prst="rect">
            <a:avLst/>
          </a:prstGeom>
          <a:ln>
            <a:solidFill>
              <a:srgbClr val="C00000"/>
            </a:solidFill>
          </a:ln>
        </p:spPr>
      </p:pic>
    </p:spTree>
    <p:extLst>
      <p:ext uri="{BB962C8B-B14F-4D97-AF65-F5344CB8AC3E}">
        <p14:creationId xmlns:p14="http://schemas.microsoft.com/office/powerpoint/2010/main" val="945850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sz="4400" b="1" dirty="0">
                <a:solidFill>
                  <a:srgbClr val="FFFF00"/>
                </a:solidFill>
              </a:rPr>
              <a:t>82 Deploy Model for Real-Time System</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0680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How to deploy the model in an App for real world? (Explanation)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A question we often get is how to deploy </a:t>
            </a:r>
            <a:r>
              <a:rPr lang="en-US" sz="1800" b="1" dirty="0">
                <a:solidFill>
                  <a:schemeClr val="tx1"/>
                </a:solidFill>
              </a:rPr>
              <a:t>model </a:t>
            </a:r>
            <a:r>
              <a:rPr lang="en-US" sz="1800" b="1" i="0" dirty="0">
                <a:solidFill>
                  <a:schemeClr val="tx1"/>
                </a:solidFill>
                <a:effectLst/>
              </a:rPr>
              <a:t>within a Jupyter Notebook.</a:t>
            </a:r>
          </a:p>
          <a:p>
            <a:pPr marL="342900" indent="-342900" algn="l">
              <a:buClr>
                <a:srgbClr val="0070C0"/>
              </a:buClr>
              <a:buSzPct val="80000"/>
              <a:buFont typeface="Wingdings" pitchFamily="2" charset="2"/>
              <a:buChar char="u"/>
            </a:pPr>
            <a:r>
              <a:rPr lang="en-US" sz="1800" b="1" dirty="0">
                <a:solidFill>
                  <a:schemeClr val="tx1"/>
                </a:solidFill>
              </a:rPr>
              <a:t>H</a:t>
            </a:r>
            <a:r>
              <a:rPr lang="en-US" sz="1800" b="1" i="0" dirty="0">
                <a:solidFill>
                  <a:schemeClr val="tx1"/>
                </a:solidFill>
                <a:effectLst/>
              </a:rPr>
              <a:t>ow would I use these models in the real world?</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How to actually connect the output of these models?</a:t>
            </a:r>
          </a:p>
          <a:p>
            <a:pPr marL="342900" indent="-342900" algn="l">
              <a:buClr>
                <a:srgbClr val="0070C0"/>
              </a:buClr>
              <a:buSzPct val="80000"/>
              <a:buFont typeface="Wingdings" pitchFamily="2" charset="2"/>
              <a:buChar char="u"/>
            </a:pPr>
            <a:r>
              <a:rPr lang="en-US" sz="1800" b="1" i="0" dirty="0">
                <a:solidFill>
                  <a:schemeClr val="tx1"/>
                </a:solidFill>
                <a:effectLst/>
              </a:rPr>
              <a:t>These machine learning models to a real application like a mobile phone app or a Web site.</a:t>
            </a:r>
          </a:p>
          <a:p>
            <a:pPr marL="342900" indent="-342900" algn="l">
              <a:buClr>
                <a:srgbClr val="0070C0"/>
              </a:buClr>
              <a:buSzPct val="80000"/>
              <a:buFont typeface="Wingdings" pitchFamily="2" charset="2"/>
              <a:buChar char="u"/>
            </a:pPr>
            <a:r>
              <a:rPr lang="en-US" sz="1800" b="1" dirty="0">
                <a:solidFill>
                  <a:schemeClr val="tx1"/>
                </a:solidFill>
              </a:rPr>
              <a:t>W</a:t>
            </a:r>
            <a:r>
              <a:rPr lang="en-US" sz="1800" b="1" i="0" dirty="0">
                <a:solidFill>
                  <a:schemeClr val="tx1"/>
                </a:solidFill>
                <a:effectLst/>
              </a:rPr>
              <a:t>e are getting into the world of actually designing larger systems.</a:t>
            </a:r>
          </a:p>
          <a:p>
            <a:pPr marL="342900" indent="-342900" algn="l">
              <a:buClr>
                <a:srgbClr val="0070C0"/>
              </a:buClr>
              <a:buSzPct val="80000"/>
              <a:buFont typeface="Wingdings" pitchFamily="2" charset="2"/>
              <a:buChar char="u"/>
            </a:pPr>
            <a:r>
              <a:rPr lang="en-US" sz="1800" b="1" dirty="0">
                <a:solidFill>
                  <a:schemeClr val="tx1"/>
                </a:solidFill>
              </a:rPr>
              <a:t>We have s</a:t>
            </a:r>
            <a:r>
              <a:rPr lang="en-US" sz="1800" b="1" i="0" dirty="0">
                <a:solidFill>
                  <a:schemeClr val="tx1"/>
                </a:solidFill>
                <a:effectLst/>
              </a:rPr>
              <a:t>ome high level guidance anyway.</a:t>
            </a:r>
          </a:p>
          <a:p>
            <a:pPr marL="342900" indent="-342900" algn="l">
              <a:buClr>
                <a:srgbClr val="0070C0"/>
              </a:buClr>
              <a:buSzPct val="80000"/>
              <a:buFont typeface="Wingdings" pitchFamily="2" charset="2"/>
              <a:buChar char="u"/>
            </a:pPr>
            <a:r>
              <a:rPr lang="en-US" sz="1800" b="1" dirty="0">
                <a:solidFill>
                  <a:schemeClr val="tx1"/>
                </a:solidFill>
              </a:rPr>
              <a:t>Y</a:t>
            </a:r>
            <a:r>
              <a:rPr lang="en-US" sz="1800" b="1" i="0" dirty="0">
                <a:solidFill>
                  <a:schemeClr val="tx1"/>
                </a:solidFill>
                <a:effectLst/>
              </a:rPr>
              <a:t>our external applications are not going to be running Jupyter notebooks and getting its results that way locally.</a:t>
            </a:r>
          </a:p>
          <a:p>
            <a:pPr marL="342900" indent="-342900" algn="l">
              <a:buClr>
                <a:srgbClr val="0070C0"/>
              </a:buClr>
              <a:buSzPct val="80000"/>
              <a:buFont typeface="Wingdings" pitchFamily="2" charset="2"/>
              <a:buChar char="u"/>
            </a:pPr>
            <a:r>
              <a:rPr lang="en-US" sz="1800" b="1" i="0" dirty="0">
                <a:solidFill>
                  <a:schemeClr val="tx1"/>
                </a:solidFill>
                <a:effectLst/>
              </a:rPr>
              <a:t>What we need to do is separate the process of training and tuning our model from the process of actually making predictions based on that model.</a:t>
            </a:r>
          </a:p>
          <a:p>
            <a:pPr marL="342900" indent="-342900" algn="l">
              <a:buClr>
                <a:srgbClr val="0070C0"/>
              </a:buClr>
              <a:buSzPct val="80000"/>
              <a:buFont typeface="Wingdings" pitchFamily="2" charset="2"/>
              <a:buChar char="u"/>
            </a:pPr>
            <a:r>
              <a:rPr lang="en-US" sz="1800" b="1" i="0" dirty="0">
                <a:solidFill>
                  <a:schemeClr val="tx1"/>
                </a:solidFill>
                <a:effectLst/>
              </a:rPr>
              <a:t>So the training part can all be done offline.</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3078523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 of Chapter</a:t>
            </a:r>
            <a:endParaRPr lang="zh-TW" altLang="en-US" sz="6000" b="1">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sz="4400" b="1" dirty="0">
                <a:solidFill>
                  <a:srgbClr val="FFFF00"/>
                </a:solidFill>
              </a:rPr>
              <a:t>82 Deploy Model for Real-Time System</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6359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How to deploy the model in an App for real world? (Explanation)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We can do that within our notebook or we can export a standalone python script that gets run periodically perhaps to pick up new training data as it comes in.</a:t>
            </a:r>
          </a:p>
          <a:p>
            <a:pPr marL="342900" indent="-342900" algn="l">
              <a:buClr>
                <a:srgbClr val="0070C0"/>
              </a:buClr>
              <a:buSzPct val="80000"/>
              <a:buFont typeface="Wingdings" pitchFamily="2" charset="2"/>
              <a:buChar char="u"/>
            </a:pPr>
            <a:r>
              <a:rPr lang="en-US" sz="1800" b="1" dirty="0">
                <a:solidFill>
                  <a:schemeClr val="tx1"/>
                </a:solidFill>
              </a:rPr>
              <a:t>We</a:t>
            </a:r>
            <a:r>
              <a:rPr lang="en-US" sz="1800" b="1" i="0" dirty="0">
                <a:solidFill>
                  <a:schemeClr val="tx1"/>
                </a:solidFill>
                <a:effectLst/>
              </a:rPr>
              <a:t> even running in a streaming environment but that can all happen on the back end.</a:t>
            </a:r>
          </a:p>
          <a:p>
            <a:pPr marL="342900" indent="-342900" algn="l">
              <a:buClr>
                <a:srgbClr val="0070C0"/>
              </a:buClr>
              <a:buSzPct val="80000"/>
              <a:buFont typeface="Wingdings" pitchFamily="2" charset="2"/>
              <a:buChar char="u"/>
            </a:pPr>
            <a:r>
              <a:rPr lang="en-US" sz="1800" b="1" i="0" dirty="0">
                <a:solidFill>
                  <a:schemeClr val="tx1"/>
                </a:solidFill>
                <a:effectLst/>
              </a:rPr>
              <a:t>You can still use J</a:t>
            </a:r>
            <a:r>
              <a:rPr lang="en-US" sz="1800" b="1" dirty="0">
                <a:solidFill>
                  <a:schemeClr val="tx1"/>
                </a:solidFill>
              </a:rPr>
              <a:t>upyter N</a:t>
            </a:r>
            <a:r>
              <a:rPr lang="en-US" sz="1800" b="1" i="0" dirty="0">
                <a:solidFill>
                  <a:schemeClr val="tx1"/>
                </a:solidFill>
                <a:effectLst/>
              </a:rPr>
              <a:t>otebooks for that if you want to refine it but then when you actually have a trained model.</a:t>
            </a:r>
          </a:p>
          <a:p>
            <a:pPr marL="342900" indent="-342900" algn="l">
              <a:buClr>
                <a:srgbClr val="0070C0"/>
              </a:buClr>
              <a:buSzPct val="80000"/>
              <a:buFont typeface="Wingdings" pitchFamily="2" charset="2"/>
              <a:buChar char="u"/>
            </a:pPr>
            <a:r>
              <a:rPr lang="en-US" sz="1800" b="1" i="0" dirty="0">
                <a:solidFill>
                  <a:schemeClr val="tx1"/>
                </a:solidFill>
                <a:effectLst/>
              </a:rPr>
              <a:t>Remember we just have a model like a classifier that's sitting there in scikit learn at that point and all we have to do is call predict on it to actually get a result.</a:t>
            </a:r>
          </a:p>
          <a:p>
            <a:pPr marL="342900" indent="-342900" algn="l">
              <a:buClr>
                <a:srgbClr val="0070C0"/>
              </a:buClr>
              <a:buSzPct val="80000"/>
              <a:buFont typeface="Wingdings" pitchFamily="2" charset="2"/>
              <a:buChar char="u"/>
            </a:pPr>
            <a:r>
              <a:rPr lang="en-US" sz="1800" b="1" dirty="0">
                <a:solidFill>
                  <a:schemeClr val="tx1"/>
                </a:solidFill>
              </a:rPr>
              <a:t>It is</a:t>
            </a:r>
            <a:r>
              <a:rPr lang="en-US" sz="1800" b="1" i="0" dirty="0">
                <a:solidFill>
                  <a:schemeClr val="tx1"/>
                </a:solidFill>
                <a:effectLst/>
              </a:rPr>
              <a:t> possible to actually export that model to a file and execute that model on a web service.</a:t>
            </a:r>
          </a:p>
          <a:p>
            <a:pPr marL="342900" indent="-342900" algn="l">
              <a:buClr>
                <a:srgbClr val="0070C0"/>
              </a:buClr>
              <a:buSzPct val="80000"/>
              <a:buFont typeface="Wingdings" pitchFamily="2" charset="2"/>
              <a:buChar char="u"/>
            </a:pPr>
            <a:r>
              <a:rPr lang="en-US" sz="1800" b="1" dirty="0">
                <a:solidFill>
                  <a:schemeClr val="tx1"/>
                </a:solidFill>
              </a:rPr>
              <a:t>T</a:t>
            </a:r>
            <a:r>
              <a:rPr lang="en-US" sz="1800" b="1" i="0" dirty="0">
                <a:solidFill>
                  <a:schemeClr val="tx1"/>
                </a:solidFill>
                <a:effectLst/>
              </a:rPr>
              <a:t>he idea would be to push the model out to a web service fleet.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3872226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sz="4400" b="1" dirty="0">
                <a:solidFill>
                  <a:srgbClr val="FFFF00"/>
                </a:solidFill>
              </a:rPr>
              <a:t>82 Deploy Model for Real-Time System</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9239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How to deploy the model in an App for real world? (Explanation)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You know this could be like something on the cloud somewhere where it's just running a distributed set of services where hopefully you don't have to take care of the actual servers themselves and all that service does is respond to web service requests over rest or some other interface it says here's the feature data that I want a prediction for.</a:t>
            </a:r>
          </a:p>
          <a:p>
            <a:pPr marL="342900" indent="-342900" algn="l">
              <a:buClr>
                <a:srgbClr val="0070C0"/>
              </a:buClr>
              <a:buSzPct val="80000"/>
              <a:buFont typeface="Wingdings" pitchFamily="2" charset="2"/>
              <a:buChar char="u"/>
            </a:pPr>
            <a:r>
              <a:rPr lang="en-US" sz="1800" b="1" i="0" dirty="0">
                <a:solidFill>
                  <a:schemeClr val="tx1"/>
                </a:solidFill>
                <a:effectLst/>
              </a:rPr>
              <a:t>Give me a prediction and that pre trained model that's deployed to that entire web service can then quickly provide that result back at large scale and hopefully low latency and high transaction rates reliably.</a:t>
            </a:r>
          </a:p>
          <a:p>
            <a:pPr marL="342900" indent="-342900" algn="l">
              <a:buClr>
                <a:srgbClr val="0070C0"/>
              </a:buClr>
              <a:buSzPct val="80000"/>
              <a:buFont typeface="Wingdings" pitchFamily="2" charset="2"/>
              <a:buChar char="u"/>
            </a:pPr>
            <a:r>
              <a:rPr lang="en-US" sz="1800" b="1" i="0" dirty="0">
                <a:solidFill>
                  <a:schemeClr val="tx1"/>
                </a:solidFill>
                <a:effectLst/>
              </a:rPr>
              <a:t>So your app would call the web service that actually just generates predictions based on the model. </a:t>
            </a:r>
          </a:p>
          <a:p>
            <a:pPr marL="342900" indent="-342900" algn="l">
              <a:buClr>
                <a:srgbClr val="0070C0"/>
              </a:buClr>
              <a:buSzPct val="80000"/>
              <a:buFont typeface="Wingdings" pitchFamily="2" charset="2"/>
              <a:buChar char="u"/>
            </a:pPr>
            <a:r>
              <a:rPr lang="en-US" sz="1800" b="1" i="0" dirty="0">
                <a:solidFill>
                  <a:schemeClr val="tx1"/>
                </a:solidFill>
                <a:effectLst/>
              </a:rPr>
              <a:t>But the model itself is created off line and then the results of that model the model itself is pushed to the web service.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1773254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82.1 Example: Google Cloud ML</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86286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82.1 Example: Google Cloud ML</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4838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Example: Google Cloud ML</a:t>
            </a:r>
          </a:p>
          <a:p>
            <a:pPr marL="342900" indent="-342900" algn="l">
              <a:buClr>
                <a:srgbClr val="0070C0"/>
              </a:buClr>
              <a:buSzPct val="80000"/>
              <a:buFont typeface="Wingdings" pitchFamily="2" charset="2"/>
              <a:buChar char="u"/>
            </a:pPr>
            <a:r>
              <a:rPr lang="en-US" sz="1800" b="1" dirty="0">
                <a:solidFill>
                  <a:srgbClr val="29303B"/>
                </a:solidFill>
              </a:rPr>
              <a:t>Dump your trained classifier using sklearn.externals</a:t>
            </a:r>
          </a:p>
          <a:p>
            <a:pPr marL="800100" lvl="1" indent="-342900" algn="l">
              <a:buClr>
                <a:srgbClr val="0070C0"/>
              </a:buClr>
              <a:buSzPct val="80000"/>
              <a:buFont typeface="Wingdings" pitchFamily="2" charset="2"/>
              <a:buChar char="u"/>
            </a:pPr>
            <a:r>
              <a:rPr lang="en-US" sz="1800" b="1" i="0" dirty="0">
                <a:solidFill>
                  <a:srgbClr val="29303B"/>
                </a:solidFill>
                <a:effectLst/>
              </a:rPr>
              <a:t>&gt; from sklearn.externals import joblib</a:t>
            </a:r>
          </a:p>
          <a:p>
            <a:pPr marL="800100" lvl="1" indent="-342900" algn="l">
              <a:buClr>
                <a:srgbClr val="0070C0"/>
              </a:buClr>
              <a:buSzPct val="80000"/>
              <a:buFont typeface="Wingdings" pitchFamily="2" charset="2"/>
              <a:buChar char="u"/>
            </a:pPr>
            <a:r>
              <a:rPr lang="en-US" sz="1800" b="1" dirty="0">
                <a:solidFill>
                  <a:srgbClr val="29303B"/>
                </a:solidFill>
              </a:rPr>
              <a:t>&gt; joblib.dump (clf, ‘model.joblib’)</a:t>
            </a:r>
          </a:p>
          <a:p>
            <a:pPr marL="342900" indent="-342900" algn="l">
              <a:buClr>
                <a:srgbClr val="0070C0"/>
              </a:buClr>
              <a:buSzPct val="80000"/>
              <a:buFont typeface="Wingdings" pitchFamily="2" charset="2"/>
              <a:buChar char="u"/>
            </a:pPr>
            <a:r>
              <a:rPr lang="en-US" sz="1800" b="1" i="0" dirty="0">
                <a:solidFill>
                  <a:srgbClr val="29303B"/>
                </a:solidFill>
                <a:effectLst/>
              </a:rPr>
              <a:t>Upload model.joblib to Google cloud storage, specifying the scikit-learn framework.</a:t>
            </a:r>
          </a:p>
          <a:p>
            <a:pPr marL="342900" indent="-342900" algn="l">
              <a:buClr>
                <a:srgbClr val="0070C0"/>
              </a:buClr>
              <a:buSzPct val="80000"/>
              <a:buFont typeface="Wingdings" pitchFamily="2" charset="2"/>
              <a:buChar char="u"/>
            </a:pPr>
            <a:r>
              <a:rPr lang="en-US" sz="1800" b="1" i="0" dirty="0">
                <a:solidFill>
                  <a:srgbClr val="29303B"/>
                </a:solidFill>
                <a:effectLst/>
              </a:rPr>
              <a:t>Cloud ML engine expose a REST that you can call to make predictions in real-time.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8" name="Rectangle 7">
            <a:extLst>
              <a:ext uri="{FF2B5EF4-FFF2-40B4-BE49-F238E27FC236}">
                <a16:creationId xmlns:a16="http://schemas.microsoft.com/office/drawing/2014/main" id="{347D8CDD-E4F8-4907-8A48-0AC519D74E7A}"/>
              </a:ext>
            </a:extLst>
          </p:cNvPr>
          <p:cNvSpPr/>
          <p:nvPr/>
        </p:nvSpPr>
        <p:spPr>
          <a:xfrm>
            <a:off x="1331640" y="4208599"/>
            <a:ext cx="109046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Exported Classifier</a:t>
            </a:r>
          </a:p>
        </p:txBody>
      </p:sp>
      <p:sp>
        <p:nvSpPr>
          <p:cNvPr id="10" name="Rectangle 9">
            <a:extLst>
              <a:ext uri="{FF2B5EF4-FFF2-40B4-BE49-F238E27FC236}">
                <a16:creationId xmlns:a16="http://schemas.microsoft.com/office/drawing/2014/main" id="{3165CFC4-BC56-4325-9A27-29E8888D171F}"/>
              </a:ext>
            </a:extLst>
          </p:cNvPr>
          <p:cNvSpPr/>
          <p:nvPr/>
        </p:nvSpPr>
        <p:spPr>
          <a:xfrm>
            <a:off x="2915816" y="4208599"/>
            <a:ext cx="94644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Cloud Storage</a:t>
            </a:r>
          </a:p>
        </p:txBody>
      </p:sp>
      <p:cxnSp>
        <p:nvCxnSpPr>
          <p:cNvPr id="12" name="Straight Arrow Connector 11">
            <a:extLst>
              <a:ext uri="{FF2B5EF4-FFF2-40B4-BE49-F238E27FC236}">
                <a16:creationId xmlns:a16="http://schemas.microsoft.com/office/drawing/2014/main" id="{F2BF66F6-BA85-4C22-AF2B-F8C5D7E52119}"/>
              </a:ext>
            </a:extLst>
          </p:cNvPr>
          <p:cNvCxnSpPr>
            <a:stCxn id="8" idx="3"/>
            <a:endCxn id="10" idx="1"/>
          </p:cNvCxnSpPr>
          <p:nvPr/>
        </p:nvCxnSpPr>
        <p:spPr>
          <a:xfrm>
            <a:off x="2422104" y="4496631"/>
            <a:ext cx="493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772F2A2-5862-4929-BDCC-7562C95B1ECF}"/>
              </a:ext>
            </a:extLst>
          </p:cNvPr>
          <p:cNvSpPr/>
          <p:nvPr/>
        </p:nvSpPr>
        <p:spPr>
          <a:xfrm>
            <a:off x="4376172" y="4208599"/>
            <a:ext cx="109046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Cloud ML Engine</a:t>
            </a:r>
          </a:p>
        </p:txBody>
      </p:sp>
      <p:sp>
        <p:nvSpPr>
          <p:cNvPr id="15" name="Rectangle 14">
            <a:extLst>
              <a:ext uri="{FF2B5EF4-FFF2-40B4-BE49-F238E27FC236}">
                <a16:creationId xmlns:a16="http://schemas.microsoft.com/office/drawing/2014/main" id="{63A89699-6407-4D69-BD7A-A91214557AF2}"/>
              </a:ext>
            </a:extLst>
          </p:cNvPr>
          <p:cNvSpPr/>
          <p:nvPr/>
        </p:nvSpPr>
        <p:spPr>
          <a:xfrm>
            <a:off x="6008981" y="4208599"/>
            <a:ext cx="134795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Applications</a:t>
            </a:r>
          </a:p>
        </p:txBody>
      </p:sp>
      <p:cxnSp>
        <p:nvCxnSpPr>
          <p:cNvPr id="16" name="Straight Arrow Connector 15">
            <a:extLst>
              <a:ext uri="{FF2B5EF4-FFF2-40B4-BE49-F238E27FC236}">
                <a16:creationId xmlns:a16="http://schemas.microsoft.com/office/drawing/2014/main" id="{CAFECAFA-E976-4376-B6CB-2CB125EB60CF}"/>
              </a:ext>
            </a:extLst>
          </p:cNvPr>
          <p:cNvCxnSpPr>
            <a:cxnSpLocks/>
            <a:stCxn id="15" idx="1"/>
            <a:endCxn id="14" idx="3"/>
          </p:cNvCxnSpPr>
          <p:nvPr/>
        </p:nvCxnSpPr>
        <p:spPr>
          <a:xfrm flipH="1">
            <a:off x="5466636" y="4496631"/>
            <a:ext cx="5423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C0E573C-8F33-4341-9888-EE2559ACF85F}"/>
              </a:ext>
            </a:extLst>
          </p:cNvPr>
          <p:cNvCxnSpPr>
            <a:stCxn id="10" idx="3"/>
            <a:endCxn id="14" idx="1"/>
          </p:cNvCxnSpPr>
          <p:nvPr/>
        </p:nvCxnSpPr>
        <p:spPr>
          <a:xfrm>
            <a:off x="3862264" y="4496631"/>
            <a:ext cx="5139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7D82A00-7D4A-4F2F-AF4B-8E1CC449DE25}"/>
              </a:ext>
            </a:extLst>
          </p:cNvPr>
          <p:cNvCxnSpPr>
            <a:cxnSpLocks/>
          </p:cNvCxnSpPr>
          <p:nvPr/>
        </p:nvCxnSpPr>
        <p:spPr>
          <a:xfrm flipH="1">
            <a:off x="5466635" y="4343752"/>
            <a:ext cx="5423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1E92E28-D98C-4198-9F53-71D0550FB8DB}"/>
              </a:ext>
            </a:extLst>
          </p:cNvPr>
          <p:cNvCxnSpPr>
            <a:cxnSpLocks/>
          </p:cNvCxnSpPr>
          <p:nvPr/>
        </p:nvCxnSpPr>
        <p:spPr>
          <a:xfrm flipH="1">
            <a:off x="5466635" y="4631784"/>
            <a:ext cx="5423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809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82.1 Example: Google Cloud ML</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9960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Example: Google Cloud ML (Explanation)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Let's talk about some more specific examples here to make it real.</a:t>
            </a:r>
          </a:p>
          <a:p>
            <a:pPr marL="342900" indent="-342900" algn="l">
              <a:buClr>
                <a:srgbClr val="0070C0"/>
              </a:buClr>
              <a:buSzPct val="80000"/>
              <a:buFont typeface="Wingdings" pitchFamily="2" charset="2"/>
              <a:buChar char="u"/>
            </a:pPr>
            <a:r>
              <a:rPr lang="en-US" sz="1800" b="1" i="0" dirty="0">
                <a:solidFill>
                  <a:schemeClr val="tx1"/>
                </a:solidFill>
                <a:effectLst/>
              </a:rPr>
              <a:t>Let's say you're using Google cloud services.</a:t>
            </a:r>
          </a:p>
          <a:p>
            <a:pPr marL="342900" indent="-342900" algn="l">
              <a:buClr>
                <a:srgbClr val="0070C0"/>
              </a:buClr>
              <a:buSzPct val="80000"/>
              <a:buFont typeface="Wingdings" pitchFamily="2" charset="2"/>
              <a:buChar char="u"/>
            </a:pPr>
            <a:r>
              <a:rPr lang="en-US" sz="1800" b="1" i="0" dirty="0">
                <a:solidFill>
                  <a:schemeClr val="tx1"/>
                </a:solidFill>
                <a:effectLst/>
              </a:rPr>
              <a:t>One way you could do this very easily is to just use the SK learn externals job lib method here with it you can just say job lib dot dump with whatever your model is you know any classifier which can be anything.</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K means you can even like have a deep learning classifier and there if you want as well. </a:t>
            </a:r>
          </a:p>
          <a:p>
            <a:pPr marL="342900" indent="-342900" algn="l">
              <a:buClr>
                <a:srgbClr val="0070C0"/>
              </a:buClr>
              <a:buSzPct val="80000"/>
              <a:buFont typeface="Wingdings" pitchFamily="2" charset="2"/>
              <a:buChar char="u"/>
            </a:pPr>
            <a:r>
              <a:rPr lang="en-US" sz="1800" b="1" i="0" dirty="0">
                <a:solidFill>
                  <a:schemeClr val="tx1"/>
                </a:solidFill>
                <a:effectLst/>
              </a:rPr>
              <a:t>Scikit learn can dump that out to a file after it's been trained you just give it a file name.</a:t>
            </a:r>
          </a:p>
          <a:p>
            <a:pPr marL="342900" indent="-342900" algn="l">
              <a:buClr>
                <a:srgbClr val="0070C0"/>
              </a:buClr>
              <a:buSzPct val="80000"/>
              <a:buFont typeface="Wingdings" pitchFamily="2" charset="2"/>
              <a:buChar char="u"/>
            </a:pPr>
            <a:r>
              <a:rPr lang="en-US" sz="1800" b="1" dirty="0">
                <a:solidFill>
                  <a:schemeClr val="tx1"/>
                </a:solidFill>
              </a:rPr>
              <a:t>F</a:t>
            </a:r>
            <a:r>
              <a:rPr lang="en-US" sz="1800" b="1" i="0" dirty="0">
                <a:solidFill>
                  <a:schemeClr val="tx1"/>
                </a:solidFill>
                <a:effectLst/>
              </a:rPr>
              <a:t>or Google Cloud it wants it to be called model.joblib.</a:t>
            </a:r>
          </a:p>
          <a:p>
            <a:pPr marL="342900" indent="-342900" algn="l">
              <a:buClr>
                <a:srgbClr val="0070C0"/>
              </a:buClr>
              <a:buSzPct val="80000"/>
              <a:buFont typeface="Wingdings" pitchFamily="2" charset="2"/>
              <a:buChar char="u"/>
            </a:pPr>
            <a:r>
              <a:rPr lang="en-US" sz="1800" b="1" i="0" dirty="0">
                <a:solidFill>
                  <a:schemeClr val="tx1"/>
                </a:solidFill>
                <a:effectLst/>
              </a:rPr>
              <a:t>You would then upload the resulting model.joblib which contains the model itself to Google cloud storage.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899465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82.1 Example: Google Cloud ML</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5000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Example: Google Cloud ML (Explanation)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F</a:t>
            </a:r>
            <a:r>
              <a:rPr lang="en-US" sz="1800" b="1" i="0" dirty="0">
                <a:solidFill>
                  <a:schemeClr val="tx1"/>
                </a:solidFill>
                <a:effectLst/>
              </a:rPr>
              <a:t>rom there you can just say this is going to run within the scikit learn framework and it will know what to do with it at that point you can just tie a cloud ML engine into it the Google Cloud ML engine and that will expose a REST API that you can call to make predictions in real time based on that model that you uploaded to the Google cloud see how that works.</a:t>
            </a:r>
          </a:p>
          <a:p>
            <a:pPr marL="342900" indent="-342900" algn="l">
              <a:buClr>
                <a:srgbClr val="0070C0"/>
              </a:buClr>
              <a:buSzPct val="80000"/>
              <a:buFont typeface="Wingdings" pitchFamily="2" charset="2"/>
              <a:buChar char="u"/>
            </a:pPr>
            <a:r>
              <a:rPr lang="en-US" sz="1800" b="1" dirty="0">
                <a:solidFill>
                  <a:schemeClr val="tx1"/>
                </a:solidFill>
              </a:rPr>
              <a:t>B</a:t>
            </a:r>
            <a:r>
              <a:rPr lang="en-US" sz="1800" b="1" i="0" dirty="0">
                <a:solidFill>
                  <a:schemeClr val="tx1"/>
                </a:solidFill>
                <a:effectLst/>
              </a:rPr>
              <a:t>asically, you would train your classifier offline in a notebook or whatever however you want to do it export that classifier to a file upload that file into Google Cloud storage and then Google Cloud’s ML engine could actually interact with that with your applications over a </a:t>
            </a:r>
            <a:r>
              <a:rPr lang="en-US" sz="1800" b="1" dirty="0">
                <a:solidFill>
                  <a:schemeClr val="tx1"/>
                </a:solidFill>
              </a:rPr>
              <a:t>REST API</a:t>
            </a:r>
            <a:r>
              <a:rPr lang="en-US" sz="1800" b="1" i="0" dirty="0">
                <a:solidFill>
                  <a:schemeClr val="tx1"/>
                </a:solidFill>
                <a:effectLst/>
              </a:rPr>
              <a:t>.</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I</a:t>
            </a:r>
            <a:r>
              <a:rPr lang="en-US" sz="1800" b="1" i="0" dirty="0">
                <a:solidFill>
                  <a:schemeClr val="tx1"/>
                </a:solidFill>
                <a:effectLst/>
              </a:rPr>
              <a:t>f you do not know the </a:t>
            </a:r>
            <a:r>
              <a:rPr lang="en-US" sz="1800" b="1" dirty="0">
                <a:solidFill>
                  <a:schemeClr val="tx1"/>
                </a:solidFill>
              </a:rPr>
              <a:t>REST API</a:t>
            </a:r>
            <a:r>
              <a:rPr lang="en-US" sz="1800" b="1" i="0" dirty="0">
                <a:solidFill>
                  <a:schemeClr val="tx1"/>
                </a:solidFill>
                <a:effectLst/>
              </a:rPr>
              <a:t> as it is basically the same protocol that you use for looking at Web sites.</a:t>
            </a:r>
          </a:p>
          <a:p>
            <a:pPr marL="342900" indent="-342900" algn="l">
              <a:buClr>
                <a:srgbClr val="0070C0"/>
              </a:buClr>
              <a:buSzPct val="80000"/>
              <a:buFont typeface="Wingdings" pitchFamily="2" charset="2"/>
              <a:buChar char="u"/>
            </a:pPr>
            <a:r>
              <a:rPr lang="en-US" sz="1800" b="1" dirty="0">
                <a:solidFill>
                  <a:schemeClr val="tx1"/>
                </a:solidFill>
              </a:rPr>
              <a:t>W</a:t>
            </a:r>
            <a:r>
              <a:rPr lang="en-US" sz="1800" b="1" i="0" dirty="0">
                <a:solidFill>
                  <a:schemeClr val="tx1"/>
                </a:solidFill>
                <a:effectLst/>
              </a:rPr>
              <a:t>hen </a:t>
            </a:r>
            <a:r>
              <a:rPr lang="en-US" sz="1800" b="1" dirty="0">
                <a:solidFill>
                  <a:schemeClr val="tx1"/>
                </a:solidFill>
              </a:rPr>
              <a:t>we </a:t>
            </a:r>
            <a:r>
              <a:rPr lang="en-US" sz="1800" b="1" i="0" dirty="0">
                <a:solidFill>
                  <a:schemeClr val="tx1"/>
                </a:solidFill>
                <a:effectLst/>
              </a:rPr>
              <a:t>go to your web browser to look at this URL.</a:t>
            </a:r>
          </a:p>
          <a:p>
            <a:pPr marL="342900" indent="-342900" algn="l">
              <a:buClr>
                <a:srgbClr val="0070C0"/>
              </a:buClr>
              <a:buSzPct val="80000"/>
              <a:buFont typeface="Wingdings" pitchFamily="2" charset="2"/>
              <a:buChar char="u"/>
            </a:pPr>
            <a:r>
              <a:rPr lang="en-US" sz="1800" b="1" dirty="0">
                <a:solidFill>
                  <a:schemeClr val="tx1"/>
                </a:solidFill>
              </a:rPr>
              <a:t>We</a:t>
            </a:r>
            <a:r>
              <a:rPr lang="en-US" sz="1800" b="1" i="0" dirty="0">
                <a:solidFill>
                  <a:schemeClr val="tx1"/>
                </a:solidFill>
                <a:effectLst/>
              </a:rPr>
              <a:t> send a </a:t>
            </a:r>
            <a:r>
              <a:rPr lang="en-US" sz="1800" b="1" dirty="0">
                <a:solidFill>
                  <a:schemeClr val="tx1"/>
                </a:solidFill>
              </a:rPr>
              <a:t>REST </a:t>
            </a:r>
            <a:r>
              <a:rPr lang="en-US" sz="1800" b="1" i="0" dirty="0">
                <a:solidFill>
                  <a:schemeClr val="tx1"/>
                </a:solidFill>
                <a:effectLst/>
              </a:rPr>
              <a:t>request to a server somewhere to get the results of this </a:t>
            </a:r>
            <a:r>
              <a:rPr lang="en-US" sz="1800" b="1" dirty="0">
                <a:solidFill>
                  <a:schemeClr val="tx1"/>
                </a:solidFill>
              </a:rPr>
              <a:t>URL.</a:t>
            </a:r>
          </a:p>
          <a:p>
            <a:pPr marL="342900" indent="-342900" algn="l">
              <a:buClr>
                <a:srgbClr val="0070C0"/>
              </a:buClr>
              <a:buSzPct val="80000"/>
              <a:buFont typeface="Wingdings" pitchFamily="2" charset="2"/>
              <a:buChar char="u"/>
            </a:pPr>
            <a:r>
              <a:rPr lang="en-US" sz="1800" b="1" i="0" dirty="0">
                <a:solidFill>
                  <a:schemeClr val="tx1"/>
                </a:solidFill>
                <a:effectLst/>
              </a:rPr>
              <a:t> The server gives it back to get a prediction and give it back to </a:t>
            </a:r>
            <a:r>
              <a:rPr lang="en-US" sz="1800" b="1" dirty="0">
                <a:solidFill>
                  <a:schemeClr val="tx1"/>
                </a:solidFill>
              </a:rPr>
              <a:t>us</a:t>
            </a:r>
            <a:r>
              <a:rPr lang="en-US" sz="1800" b="1" i="0" dirty="0">
                <a:solidFill>
                  <a:schemeClr val="tx1"/>
                </a:solidFill>
                <a:effectLst/>
              </a:rPr>
              <a:t>.</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205610640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10800</TotalTime>
  <Words>2776</Words>
  <Application>Microsoft Office PowerPoint</Application>
  <PresentationFormat>On-screen Show (4:3)</PresentationFormat>
  <Paragraphs>231</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Wingdings</vt:lpstr>
      <vt:lpstr>Office 佈景主題</vt:lpstr>
      <vt:lpstr>82 Deploy Model for Real-Time System</vt:lpstr>
      <vt:lpstr>82 Deploy Model for Real-Time System</vt:lpstr>
      <vt:lpstr>82 Deploy Model for Real-Time System</vt:lpstr>
      <vt:lpstr>82 Deploy Model for Real-Time System</vt:lpstr>
      <vt:lpstr>82 Deploy Model for Real-Time System</vt:lpstr>
      <vt:lpstr>82.1 Example: Google Cloud ML</vt:lpstr>
      <vt:lpstr>82.1 Example: Google Cloud ML</vt:lpstr>
      <vt:lpstr>82.1 Example: Google Cloud ML</vt:lpstr>
      <vt:lpstr>82.1 Example: Google Cloud ML</vt:lpstr>
      <vt:lpstr>82.2 Example: AWS (Recommender System)</vt:lpstr>
      <vt:lpstr>82.2 Example: AWS (Recommender System)</vt:lpstr>
      <vt:lpstr>82.2 Example: AWS (Recommender System)</vt:lpstr>
      <vt:lpstr>82.2 Example: AWS (Recommender System)</vt:lpstr>
      <vt:lpstr>82.2 Example: AWS (Recommender System)</vt:lpstr>
      <vt:lpstr>82.2 Example: AWS (Recommender System)</vt:lpstr>
      <vt:lpstr>82.2 Example: AWS (Recommender System)</vt:lpstr>
      <vt:lpstr>82.2 Example: AWS (Recommender System)</vt:lpstr>
      <vt:lpstr>82.2 Example: AWS (Recommender System)</vt:lpstr>
      <vt:lpstr>82.2 Example: AWS (Recommender System)</vt:lpstr>
      <vt:lpstr>82.2 Example: AWS (Recommender System)</vt:lpstr>
      <vt:lpstr>82.2 Example: AWS (Recommender System)</vt:lpstr>
      <vt:lpstr>82.2 Example: AWS (Recommender System)</vt:lpstr>
      <vt:lpstr>82.2 Example: AWS (Recommender System)</vt:lpstr>
      <vt:lpstr>82.2 Example: AWS (Recommender System)</vt:lpstr>
      <vt:lpstr>82.3 Other Approaches</vt:lpstr>
      <vt:lpstr>82.3 Other Approaches</vt:lpstr>
      <vt:lpstr>82.3 Other Approaches</vt:lpstr>
      <vt:lpstr>82.3 Other Approaches</vt:lpstr>
      <vt:lpstr>82.3 Other Approaches</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5776</cp:revision>
  <dcterms:created xsi:type="dcterms:W3CDTF">2018-09-28T16:40:41Z</dcterms:created>
  <dcterms:modified xsi:type="dcterms:W3CDTF">2020-09-12T18:30:47Z</dcterms:modified>
</cp:coreProperties>
</file>