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1" r:id="rId4"/>
    <p:sldId id="263" r:id="rId5"/>
    <p:sldId id="262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59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5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data-science-and-machine-learning-with-python-hands-on/learn/lecture/150901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data-science-and-machine-learning-with-python-hands-on/learn/lecture/150901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data-science-and-machine-learning-with-python-hands-on/learn/lecture/150901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demy.com/course/data-science-and-machine-learning-with-python-hands-on/learn/lecture/15090172#overview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demy.com/course/data-science-and-machine-learning-with-python-hands-on/learn/lecture/15090172#over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15090172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demy.com/course/data-science-and-machine-learning-with-python-hands-on/learn/lecture/15090172#overview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demy.com/course/data-science-and-machine-learning-with-python-hands-on/learn/lecture/15090172#overview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udemy.com/course/data-science-and-machine-learning-with-python-hands-on/learn/lecture/15090172#overview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udemy.com/course/data-science-and-machine-learning-with-python-hands-on/learn/lecture/150901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150901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data-science-and-machine-learning-with-python-hands-on/learn/lecture/15090172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data-science-and-machine-learning-with-python-hands-on/learn/lecture/150901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data-science-and-machine-learning-with-python-hands-on/learn/lecture/150901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15090172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data-science-and-machine-learning-with-python-hands-on/learn/lecture/150901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 Seaborn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20.4 </a:t>
            </a:r>
            <a:r>
              <a:rPr lang="en-US" altLang="zh-TW" sz="4800" b="1" dirty="0" err="1">
                <a:solidFill>
                  <a:srgbClr val="FFFF00"/>
                </a:solidFill>
              </a:rPr>
              <a:t>pairplot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20.4 </a:t>
            </a:r>
            <a:r>
              <a:rPr lang="en-US" altLang="zh-TW" sz="4400" b="1" dirty="0" err="1">
                <a:solidFill>
                  <a:srgbClr val="FFFF00"/>
                </a:solidFill>
              </a:rPr>
              <a:t>pairplot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2"/>
            <a:ext cx="8136904" cy="1343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pairplot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use </a:t>
            </a:r>
            <a:r>
              <a:rPr lang="en-US" sz="1800" b="1" dirty="0" err="1">
                <a:solidFill>
                  <a:schemeClr val="tx1"/>
                </a:solidFill>
              </a:rPr>
              <a:t>pairplot</a:t>
            </a:r>
            <a:r>
              <a:rPr lang="en-US" sz="1800" b="1" dirty="0">
                <a:solidFill>
                  <a:schemeClr val="tx1"/>
                </a:solidFill>
              </a:rPr>
              <a:t> to plot several columns.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hue: select the column for parameter for different colors.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height: height of each sub-plot.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https://www.udemy.com/course/data-science-and-machine-learning-with-python-hands-on/learn/lecture/15090172#overview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BC87A-8F81-41F4-8E10-C4F0C56F7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445" y="2794712"/>
            <a:ext cx="3540483" cy="354898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301F5-20C1-41EC-8C49-651DA27CC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27" y="2794712"/>
            <a:ext cx="4597433" cy="25843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203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20.5 scatterplot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1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20.5 scatterplot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841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scatterplot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Scatterplot (X, Y, data)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https://www.udemy.com/course/data-science-and-machine-learning-with-python-hands-on/learn/lecture/15090172#overview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F7F33-E2CF-4CFC-8D6A-4616B1F2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907" y="2536371"/>
            <a:ext cx="4032025" cy="354062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2311FA-987E-4CD0-8EAE-97F97DE2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68" y="2483953"/>
            <a:ext cx="4151932" cy="22594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8463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20.6 </a:t>
            </a:r>
            <a:r>
              <a:rPr lang="en-US" altLang="zh-TW" sz="4800" b="1" dirty="0" err="1">
                <a:solidFill>
                  <a:srgbClr val="FFFF00"/>
                </a:solidFill>
              </a:rPr>
              <a:t>jointplot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9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20.6 </a:t>
            </a:r>
            <a:r>
              <a:rPr lang="en-US" altLang="zh-TW" sz="4400" b="1" dirty="0" err="1">
                <a:solidFill>
                  <a:srgbClr val="FFFF00"/>
                </a:solidFill>
              </a:rPr>
              <a:t>jointplot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9805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Jointplot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Same as scatter with extra histogram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jointplot</a:t>
            </a:r>
            <a:r>
              <a:rPr lang="en-US" sz="1800" b="1" dirty="0">
                <a:solidFill>
                  <a:schemeClr val="tx1"/>
                </a:solidFill>
              </a:rPr>
              <a:t> (X, Y, data)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https://www.udemy.com/course/data-science-and-machine-learning-with-python-hands-on/learn/lecture/15090172#overview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BADD1-364F-4787-94BC-771BE4EB2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2448513"/>
            <a:ext cx="3562350" cy="406107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332634-9826-458E-A15E-8B03BD307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48513"/>
            <a:ext cx="4546848" cy="24343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6609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20.7 </a:t>
            </a:r>
            <a:r>
              <a:rPr lang="en-US" altLang="zh-TW" sz="4800" b="1" dirty="0" err="1">
                <a:solidFill>
                  <a:srgbClr val="FFFF00"/>
                </a:solidFill>
              </a:rPr>
              <a:t>lmplot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4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20.7 </a:t>
            </a:r>
            <a:r>
              <a:rPr lang="en-US" altLang="zh-TW" sz="4400" b="1" dirty="0" err="1">
                <a:solidFill>
                  <a:srgbClr val="FFFF00"/>
                </a:solidFill>
              </a:rPr>
              <a:t>lmplot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9805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lmplot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Same as scatter with extra slope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lmplot</a:t>
            </a:r>
            <a:r>
              <a:rPr lang="en-US" sz="1800" b="1" dirty="0">
                <a:solidFill>
                  <a:schemeClr val="tx1"/>
                </a:solidFill>
              </a:rPr>
              <a:t> (X, Y, data)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https://www.udemy.com/course/data-science-and-machine-learning-with-python-hands-on/learn/lecture/15090172#overview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998EBB-FFBD-4DF5-818A-893D5A20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382004"/>
            <a:ext cx="3682380" cy="42862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10847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20.8 boxplot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2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20.8 boxplot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boxplot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https://www.udemy.com/course/data-science-and-machine-learning-with-python-hands-on/learn/lecture/15090172#overview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8CC44F-929C-490C-B822-7F7DCA52B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0" y="1844824"/>
            <a:ext cx="7703840" cy="34953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604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Seaborn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10557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Seaborn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Seaborn is a visualization library that sets on top of matplotlib, making it nicer to look at and adding some extra capabilities too.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https://www.udemy.com/course/data-science-and-machine-learning-with-python-hands-on/learn/lecture/15090172#overview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20.9 </a:t>
            </a:r>
            <a:r>
              <a:rPr lang="en-US" altLang="zh-TW" sz="4800" b="1" dirty="0" err="1">
                <a:solidFill>
                  <a:srgbClr val="FFFF00"/>
                </a:solidFill>
              </a:rPr>
              <a:t>swarmplot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2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20.9 </a:t>
            </a:r>
            <a:r>
              <a:rPr lang="en-US" altLang="zh-TW" sz="4400" b="1" dirty="0" err="1">
                <a:solidFill>
                  <a:srgbClr val="FFFF00"/>
                </a:solidFill>
              </a:rPr>
              <a:t>swarmplot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swarmplot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https://www.udemy.com/course/data-science-and-machine-learning-with-python-hands-on/learn/lecture/15090172#overview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26E788-C285-495C-B496-5E3841A8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81" y="2028211"/>
            <a:ext cx="8257819" cy="31963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54342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20.10 </a:t>
            </a:r>
            <a:r>
              <a:rPr lang="en-US" altLang="zh-TW" sz="4800" b="1" dirty="0" err="1">
                <a:solidFill>
                  <a:srgbClr val="FFFF00"/>
                </a:solidFill>
              </a:rPr>
              <a:t>countplot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47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20.10 </a:t>
            </a:r>
            <a:r>
              <a:rPr lang="en-US" altLang="zh-TW" sz="4400" b="1" dirty="0" err="1">
                <a:solidFill>
                  <a:srgbClr val="FFFF00"/>
                </a:solidFill>
              </a:rPr>
              <a:t>countplot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countplot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https://www.udemy.com/course/data-science-and-machine-learning-with-python-hands-on/learn/lecture/15090172#overview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1390E-3D8A-48E2-B415-7CA5E2958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" y="1927561"/>
            <a:ext cx="7847856" cy="30772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62108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20.11 </a:t>
            </a:r>
            <a:r>
              <a:rPr lang="en-US" altLang="zh-TW" sz="4800" b="1" dirty="0" err="1">
                <a:solidFill>
                  <a:srgbClr val="FFFF00"/>
                </a:solidFill>
              </a:rPr>
              <a:t>pivot_table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94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20.11 </a:t>
            </a:r>
            <a:r>
              <a:rPr lang="en-US" altLang="zh-TW" sz="4400" b="1" dirty="0" err="1">
                <a:solidFill>
                  <a:srgbClr val="FFFF00"/>
                </a:solidFill>
              </a:rPr>
              <a:t>pivot_table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Pivot_table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https://www.udemy.com/course/data-science-and-machine-learning-with-python-hands-on/learn/lecture/15090172#overview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BED2C-E2B6-4A3B-AAA7-1C8446B50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55494"/>
            <a:ext cx="8063880" cy="31470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366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20.12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67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20.12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11997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Explore the relationship between the number of gears a car has and its combined MPG rating.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Visualize these two dimensions using a scatter plot, </a:t>
            </a:r>
            <a:r>
              <a:rPr lang="en-US" sz="1800" b="1" dirty="0" err="1">
                <a:solidFill>
                  <a:schemeClr val="tx1"/>
                </a:solidFill>
              </a:rPr>
              <a:t>lmplot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jointplot</a:t>
            </a:r>
            <a:r>
              <a:rPr lang="en-US" sz="1800" b="1" dirty="0">
                <a:solidFill>
                  <a:schemeClr val="tx1"/>
                </a:solidFill>
              </a:rPr>
              <a:t>, boxplot, and </a:t>
            </a:r>
            <a:r>
              <a:rPr lang="en-US" sz="1800" b="1" dirty="0" err="1">
                <a:solidFill>
                  <a:schemeClr val="tx1"/>
                </a:solidFill>
              </a:rPr>
              <a:t>swarmplot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https://www.udemy.com/course/data-science-and-machine-learning-with-python-hands-on/learn/lecture/15090172#overview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2D3E3-FA75-4F37-A064-E41BB14B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074" y="2551175"/>
            <a:ext cx="3266421" cy="288696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5367DC-6ECB-49FB-BB74-AEFC99057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2607381"/>
            <a:ext cx="4903621" cy="17577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7672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Seaborn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7184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Seaborn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file FueldEfficiency.csv. This file is from US government.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https://www.udemy.com/course/data-science-and-machine-learning-with-python-hands-on/learn/lecture/15090172#overview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38711A-C2DF-450D-8DCC-C43B7CDF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3" y="2057540"/>
            <a:ext cx="5333975" cy="429881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6395EF-E5E6-4A65-9245-348FAC949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3" y="3220132"/>
            <a:ext cx="3618731" cy="14995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2792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Seaborn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9837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Seaborn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Extract number of gears (‘# Gears’).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Histogram: Count the unique number of how many times by </a:t>
            </a:r>
            <a:r>
              <a:rPr lang="en-US" sz="1800" b="1" dirty="0" err="1">
                <a:solidFill>
                  <a:schemeClr val="tx1"/>
                </a:solidFill>
              </a:rPr>
              <a:t>value_counts</a:t>
            </a:r>
            <a:r>
              <a:rPr lang="en-US" sz="1800" b="1" dirty="0">
                <a:solidFill>
                  <a:schemeClr val="tx1"/>
                </a:solidFill>
              </a:rPr>
              <a:t>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https://www.udemy.com/course/data-science-and-machine-learning-with-python-hands-on/learn/lecture/15090172#overview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6395EF-E5E6-4A65-9245-348FAC949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564305"/>
            <a:ext cx="3618731" cy="14995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064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Seaborn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8396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Seaborn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Histogram of ‘# Gears”: (8, 266), …, (5, 16)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https://www.udemy.com/course/data-science-and-machine-learning-with-python-hands-on/learn/lecture/15090172#overview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B13B7-2128-49A4-BE9C-B6AE5D351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311" y="2636912"/>
            <a:ext cx="3816391" cy="323887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B736C-F944-4336-A52B-231A00937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82" y="2636912"/>
            <a:ext cx="4216756" cy="14178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132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Seaborn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12891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Seaborn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have the Seaborn and just call set() on it to change matplotlib’s default settings for more visualization.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matplotlib is based on </a:t>
            </a:r>
            <a:r>
              <a:rPr lang="en-US" sz="1800" b="1" dirty="0" err="1">
                <a:solidFill>
                  <a:schemeClr val="tx1"/>
                </a:solidFill>
              </a:rPr>
              <a:t>matplot</a:t>
            </a:r>
            <a:r>
              <a:rPr lang="en-US" sz="1800" b="1" dirty="0">
                <a:solidFill>
                  <a:schemeClr val="tx1"/>
                </a:solidFill>
              </a:rPr>
              <a:t>. Its visualization default are pretty old.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https://www.udemy.com/course/data-science-and-machine-learning-with-python-hands-on/learn/lecture/15090172#overview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E7C34-B81A-46FD-AE65-F26564FB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186" y="2700340"/>
            <a:ext cx="3259918" cy="286137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420405-E8EA-4DED-ABF4-0CFF1CDE6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54" y="2748831"/>
            <a:ext cx="4734078" cy="22577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413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 </a:t>
            </a:r>
            <a:r>
              <a:rPr lang="en-US" altLang="zh-TW" sz="4800" b="1" dirty="0" err="1">
                <a:solidFill>
                  <a:srgbClr val="FFFF00"/>
                </a:solidFill>
              </a:rPr>
              <a:t>distplot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4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20.1 </a:t>
            </a:r>
            <a:r>
              <a:rPr lang="en-US" altLang="zh-TW" sz="4400" b="1" dirty="0" err="1">
                <a:solidFill>
                  <a:srgbClr val="FFFF00"/>
                </a:solidFill>
              </a:rPr>
              <a:t>distplot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9215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distplot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Column </a:t>
            </a:r>
            <a:r>
              <a:rPr lang="en-US" sz="1800" b="1" dirty="0" err="1">
                <a:solidFill>
                  <a:schemeClr val="tx1"/>
                </a:solidFill>
              </a:rPr>
              <a:t>CombMPG</a:t>
            </a:r>
            <a:r>
              <a:rPr lang="en-US" sz="1800" b="1" dirty="0">
                <a:solidFill>
                  <a:schemeClr val="tx1"/>
                </a:solidFill>
              </a:rPr>
              <a:t>: Combined MPG (Mile Per Gallon) for city MPG and Highway MPG.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https://www.udemy.com/course/data-science-and-machine-learning-with-python-hands-on/learn/lecture/15090172#overview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441E8-4C30-46F7-8CA3-67111773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688" y="2415703"/>
            <a:ext cx="4901927" cy="39506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023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20.1 </a:t>
            </a:r>
            <a:r>
              <a:rPr lang="en-US" altLang="zh-TW" sz="4400" b="1" dirty="0" err="1">
                <a:solidFill>
                  <a:srgbClr val="FFFF00"/>
                </a:solidFill>
              </a:rPr>
              <a:t>distplot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18234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distplot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</a:t>
            </a:r>
            <a:r>
              <a:rPr lang="en-US" sz="1800" b="1" dirty="0" err="1">
                <a:solidFill>
                  <a:schemeClr val="tx1"/>
                </a:solidFill>
              </a:rPr>
              <a:t>distplot</a:t>
            </a:r>
            <a:r>
              <a:rPr lang="en-US" sz="1800" b="1" dirty="0">
                <a:solidFill>
                  <a:schemeClr val="tx1"/>
                </a:solidFill>
              </a:rPr>
              <a:t> is similar to </a:t>
            </a:r>
            <a:r>
              <a:rPr lang="en-US" sz="1800" b="1" dirty="0" err="1">
                <a:solidFill>
                  <a:schemeClr val="tx1"/>
                </a:solidFill>
              </a:rPr>
              <a:t>matplotlib.hist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is used to plot the histogram of given array. If the default bin is not given, the number of bins is determined by </a:t>
            </a:r>
            <a:r>
              <a:rPr lang="en-US" sz="1800" b="1" dirty="0" err="1">
                <a:solidFill>
                  <a:schemeClr val="tx1"/>
                </a:solidFill>
              </a:rPr>
              <a:t>distplot</a:t>
            </a:r>
            <a:r>
              <a:rPr lang="en-US" sz="1800" b="1" dirty="0">
                <a:solidFill>
                  <a:schemeClr val="tx1"/>
                </a:solidFill>
              </a:rPr>
              <a:t>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Seaborn add another plot for easier visualization.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https://www.udemy.com/course/data-science-and-machine-learning-with-python-hands-on/learn/lecture/15090172#overview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5AED0-8A03-4888-A4C1-FF1226DC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2" y="3140993"/>
            <a:ext cx="4315483" cy="237683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C1EA8E-E9BD-4BB1-BBE3-D8C070B07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044584"/>
            <a:ext cx="3494335" cy="30487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3166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712</Words>
  <Application>Microsoft Office PowerPoint</Application>
  <PresentationFormat>On-screen Show (4:3)</PresentationFormat>
  <Paragraphs>137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佈景主題</vt:lpstr>
      <vt:lpstr>20 Seaborn</vt:lpstr>
      <vt:lpstr>20 Seaborn</vt:lpstr>
      <vt:lpstr>20 Seaborn</vt:lpstr>
      <vt:lpstr>20 Seaborn</vt:lpstr>
      <vt:lpstr>20 Seaborn</vt:lpstr>
      <vt:lpstr>20 Seaborn</vt:lpstr>
      <vt:lpstr>20.1 distplot</vt:lpstr>
      <vt:lpstr>20.1 distplot</vt:lpstr>
      <vt:lpstr>20.1 distplot</vt:lpstr>
      <vt:lpstr>20.4 pairplot</vt:lpstr>
      <vt:lpstr>20.4 pairplot</vt:lpstr>
      <vt:lpstr>20.5 scatterplot</vt:lpstr>
      <vt:lpstr>20.5 scatterplot</vt:lpstr>
      <vt:lpstr>20.6 jointplot</vt:lpstr>
      <vt:lpstr>20.6 jointplot</vt:lpstr>
      <vt:lpstr>20.7 lmplot</vt:lpstr>
      <vt:lpstr>20.7 lmplot</vt:lpstr>
      <vt:lpstr>20.8 boxplot</vt:lpstr>
      <vt:lpstr>20.8 boxplot</vt:lpstr>
      <vt:lpstr>20.9 swarmplot</vt:lpstr>
      <vt:lpstr>20.9 swarmplot</vt:lpstr>
      <vt:lpstr>20.10 countplot</vt:lpstr>
      <vt:lpstr>20.10 countplot</vt:lpstr>
      <vt:lpstr>20.11 pivot_table</vt:lpstr>
      <vt:lpstr>20.11 pivot_table</vt:lpstr>
      <vt:lpstr>20.12 Exercise</vt:lpstr>
      <vt:lpstr>20.12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566</cp:revision>
  <dcterms:created xsi:type="dcterms:W3CDTF">2018-09-28T16:40:41Z</dcterms:created>
  <dcterms:modified xsi:type="dcterms:W3CDTF">2020-08-19T19:00:58Z</dcterms:modified>
</cp:coreProperties>
</file>