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307" r:id="rId3"/>
    <p:sldId id="320" r:id="rId4"/>
    <p:sldId id="326" r:id="rId5"/>
    <p:sldId id="327" r:id="rId6"/>
    <p:sldId id="329" r:id="rId7"/>
    <p:sldId id="328" r:id="rId8"/>
    <p:sldId id="330" r:id="rId9"/>
    <p:sldId id="331" r:id="rId10"/>
    <p:sldId id="332" r:id="rId11"/>
    <p:sldId id="333" r:id="rId12"/>
    <p:sldId id="335" r:id="rId13"/>
    <p:sldId id="334" r:id="rId14"/>
    <p:sldId id="336" r:id="rId15"/>
    <p:sldId id="337" r:id="rId16"/>
    <p:sldId id="338" r:id="rId17"/>
    <p:sldId id="339" r:id="rId18"/>
    <p:sldId id="340" r:id="rId19"/>
    <p:sldId id="342" r:id="rId20"/>
    <p:sldId id="344" r:id="rId21"/>
    <p:sldId id="343" r:id="rId22"/>
    <p:sldId id="345" r:id="rId23"/>
    <p:sldId id="346" r:id="rId24"/>
    <p:sldId id="347" r:id="rId25"/>
    <p:sldId id="348" r:id="rId26"/>
    <p:sldId id="349" r:id="rId27"/>
    <p:sldId id="350" r:id="rId28"/>
    <p:sldId id="259" r:id="rId2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88587657" initials="1" lastIdx="1" clrIdx="0">
    <p:extLst>
      <p:ext uri="{19B8F6BF-5375-455C-9EA6-DF929625EA0E}">
        <p15:presenceInfo xmlns:p15="http://schemas.microsoft.com/office/powerpoint/2012/main" userId="46f8387d243d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12" autoAdjust="0"/>
    <p:restoredTop sz="95401" autoAdjust="0"/>
  </p:normalViewPr>
  <p:slideViewPr>
    <p:cSldViewPr>
      <p:cViewPr varScale="1">
        <p:scale>
          <a:sx n="97" d="100"/>
          <a:sy n="97" d="100"/>
        </p:scale>
        <p:origin x="372"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2020/9/12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2020/9/12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2020/9/12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2020/9/12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2020/9/12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87 A/B Test Trap</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a:t>Peter H. Chen</a:t>
            </a:r>
            <a:endParaRPr lang="zh-TW" altLang="en-US"/>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87.2 Novelty Effects</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20517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Novelty Effect (Explanation)</a:t>
            </a:r>
          </a:p>
          <a:p>
            <a:pPr marL="342900" indent="-342900" algn="l">
              <a:buClr>
                <a:srgbClr val="0070C0"/>
              </a:buClr>
              <a:buSzPct val="80000"/>
              <a:buFont typeface="Wingdings" pitchFamily="2" charset="2"/>
              <a:buChar char="u"/>
            </a:pPr>
            <a:r>
              <a:rPr lang="en-US" sz="1800" b="1" i="0" dirty="0">
                <a:solidFill>
                  <a:schemeClr val="tx1"/>
                </a:solidFill>
                <a:effectLst/>
              </a:rPr>
              <a:t>This can really skew a lot of results.</a:t>
            </a:r>
          </a:p>
          <a:p>
            <a:pPr marL="342900" indent="-342900" algn="l">
              <a:buClr>
                <a:srgbClr val="0070C0"/>
              </a:buClr>
              <a:buSzPct val="80000"/>
              <a:buFont typeface="Wingdings" pitchFamily="2" charset="2"/>
              <a:buChar char="u"/>
            </a:pPr>
            <a:r>
              <a:rPr lang="en-US" sz="1800" b="1" i="0" dirty="0">
                <a:solidFill>
                  <a:schemeClr val="tx1"/>
                </a:solidFill>
                <a:effectLst/>
              </a:rPr>
              <a:t>It biases you to attributing positive changes to things that don't really deserve it, you know. </a:t>
            </a:r>
          </a:p>
          <a:p>
            <a:pPr marL="342900" indent="-342900" algn="l">
              <a:buClr>
                <a:srgbClr val="0070C0"/>
              </a:buClr>
              <a:buSzPct val="80000"/>
              <a:buFont typeface="Wingdings" pitchFamily="2" charset="2"/>
              <a:buChar char="u"/>
            </a:pPr>
            <a:r>
              <a:rPr lang="en-US" sz="1800" b="1" i="0" dirty="0">
                <a:solidFill>
                  <a:schemeClr val="tx1"/>
                </a:solidFill>
                <a:effectLst/>
              </a:rPr>
              <a:t>Being different, in and of itself, is not a virtue.</a:t>
            </a:r>
          </a:p>
          <a:p>
            <a:pPr marL="342900" indent="-342900" algn="l">
              <a:buClr>
                <a:srgbClr val="0070C0"/>
              </a:buClr>
              <a:buSzPct val="80000"/>
              <a:buFont typeface="Wingdings" pitchFamily="2" charset="2"/>
              <a:buChar char="u"/>
            </a:pPr>
            <a:r>
              <a:rPr lang="en-US" sz="1800" b="1" i="0" dirty="0">
                <a:solidFill>
                  <a:schemeClr val="tx1"/>
                </a:solidFill>
                <a:effectLst/>
              </a:rPr>
              <a:t>At least not in this context</a:t>
            </a:r>
            <a:r>
              <a:rPr lang="en-US" sz="1800" b="1" dirty="0">
                <a:solidFill>
                  <a:schemeClr val="tx1"/>
                </a:solidFill>
              </a:rPr>
              <a:t>.</a:t>
            </a:r>
            <a:endParaRPr lang="en-US" sz="1800" b="1" i="0" dirty="0">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1304220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87.3 Seasonal Effects</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126621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87.3 Seasonal Effects</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217082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Seasonal Effects</a:t>
            </a:r>
          </a:p>
          <a:p>
            <a:pPr marL="342900" indent="-342900" algn="l">
              <a:buClr>
                <a:srgbClr val="0070C0"/>
              </a:buClr>
              <a:buSzPct val="80000"/>
              <a:buFont typeface="Wingdings" pitchFamily="2" charset="2"/>
              <a:buChar char="u"/>
            </a:pPr>
            <a:r>
              <a:rPr lang="en-US" sz="1800" b="1" dirty="0">
                <a:solidFill>
                  <a:schemeClr val="tx1"/>
                </a:solidFill>
              </a:rPr>
              <a:t>An experiment run over a short period of time may only be valid for that period of time</a:t>
            </a:r>
          </a:p>
          <a:p>
            <a:pPr marL="342900" indent="-342900" algn="l">
              <a:buClr>
                <a:srgbClr val="0070C0"/>
              </a:buClr>
              <a:buSzPct val="80000"/>
              <a:buFont typeface="Wingdings" pitchFamily="2" charset="2"/>
              <a:buChar char="u"/>
            </a:pPr>
            <a:r>
              <a:rPr lang="en-US" sz="1800" b="1" dirty="0">
                <a:solidFill>
                  <a:schemeClr val="tx1"/>
                </a:solidFill>
              </a:rPr>
              <a:t>Example: Customer behavior near Christmas is very different than other times of year</a:t>
            </a:r>
          </a:p>
          <a:p>
            <a:pPr marL="342900" indent="-342900" algn="l">
              <a:buClr>
                <a:srgbClr val="0070C0"/>
              </a:buClr>
              <a:buSzPct val="80000"/>
              <a:buFont typeface="Wingdings" pitchFamily="2" charset="2"/>
              <a:buChar char="u"/>
            </a:pPr>
            <a:r>
              <a:rPr lang="en-US" sz="1800" b="1" dirty="0">
                <a:solidFill>
                  <a:schemeClr val="tx1"/>
                </a:solidFill>
              </a:rPr>
              <a:t>An experiment near Christmas may not represent behavior during the rest of the year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0ECCEBE3-223A-4B6D-A258-327552064A69}"/>
              </a:ext>
            </a:extLst>
          </p:cNvPr>
          <p:cNvPicPr>
            <a:picLocks noChangeAspect="1"/>
          </p:cNvPicPr>
          <p:nvPr/>
        </p:nvPicPr>
        <p:blipFill>
          <a:blip r:embed="rId2"/>
          <a:stretch>
            <a:fillRect/>
          </a:stretch>
        </p:blipFill>
        <p:spPr>
          <a:xfrm>
            <a:off x="5868144" y="3645024"/>
            <a:ext cx="2109118" cy="2382364"/>
          </a:xfrm>
          <a:prstGeom prst="rect">
            <a:avLst/>
          </a:prstGeom>
          <a:solidFill>
            <a:schemeClr val="accent2"/>
          </a:solidFill>
          <a:ln>
            <a:solidFill>
              <a:srgbClr val="C00000"/>
            </a:solidFill>
          </a:ln>
        </p:spPr>
      </p:pic>
    </p:spTree>
    <p:extLst>
      <p:ext uri="{BB962C8B-B14F-4D97-AF65-F5344CB8AC3E}">
        <p14:creationId xmlns:p14="http://schemas.microsoft.com/office/powerpoint/2010/main" val="4151706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87.3 Seasonal Effects</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457207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Seasonal Effect (Explanation)</a:t>
            </a:r>
          </a:p>
          <a:p>
            <a:pPr marL="342900" indent="-342900" algn="l">
              <a:buClr>
                <a:srgbClr val="0070C0"/>
              </a:buClr>
              <a:buSzPct val="80000"/>
              <a:buFont typeface="Wingdings" pitchFamily="2" charset="2"/>
              <a:buChar char="u"/>
            </a:pPr>
            <a:r>
              <a:rPr lang="en-US" sz="1800" b="1" i="0" dirty="0">
                <a:solidFill>
                  <a:schemeClr val="tx1"/>
                </a:solidFill>
                <a:effectLst/>
              </a:rPr>
              <a:t>Another problem, Seasonal Effects.</a:t>
            </a:r>
          </a:p>
          <a:p>
            <a:pPr marL="342900" indent="-342900" algn="l">
              <a:buClr>
                <a:srgbClr val="0070C0"/>
              </a:buClr>
              <a:buSzPct val="80000"/>
              <a:buFont typeface="Wingdings" pitchFamily="2" charset="2"/>
              <a:buChar char="u"/>
            </a:pPr>
            <a:r>
              <a:rPr lang="en-US" sz="1800" b="1" i="0" dirty="0">
                <a:solidFill>
                  <a:schemeClr val="tx1"/>
                </a:solidFill>
                <a:effectLst/>
              </a:rPr>
              <a:t>So again, if you're running an experiment over Christmas, people don't tend to behave the same during Christmas as they do the rest of the year.</a:t>
            </a:r>
          </a:p>
          <a:p>
            <a:pPr marL="342900" indent="-342900" algn="l">
              <a:buClr>
                <a:srgbClr val="0070C0"/>
              </a:buClr>
              <a:buSzPct val="80000"/>
              <a:buFont typeface="Wingdings" pitchFamily="2" charset="2"/>
              <a:buChar char="u"/>
            </a:pPr>
            <a:r>
              <a:rPr lang="en-US" sz="1800" b="1" dirty="0">
                <a:solidFill>
                  <a:schemeClr val="tx1"/>
                </a:solidFill>
              </a:rPr>
              <a:t>T</a:t>
            </a:r>
            <a:r>
              <a:rPr lang="en-US" sz="1800" b="1" i="0" dirty="0">
                <a:solidFill>
                  <a:schemeClr val="tx1"/>
                </a:solidFill>
                <a:effectLst/>
              </a:rPr>
              <a:t>hey definitely spend their money differently during that season.</a:t>
            </a:r>
          </a:p>
          <a:p>
            <a:pPr marL="342900" indent="-342900" algn="l">
              <a:buClr>
                <a:srgbClr val="0070C0"/>
              </a:buClr>
              <a:buSzPct val="80000"/>
              <a:buFont typeface="Wingdings" pitchFamily="2" charset="2"/>
              <a:buChar char="u"/>
            </a:pPr>
            <a:r>
              <a:rPr lang="en-US" sz="1800" b="1" i="0" dirty="0">
                <a:solidFill>
                  <a:schemeClr val="tx1"/>
                </a:solidFill>
                <a:effectLst/>
              </a:rPr>
              <a:t>They're spending more time with their families at home.</a:t>
            </a:r>
          </a:p>
          <a:p>
            <a:pPr marL="342900" indent="-342900" algn="l">
              <a:buClr>
                <a:srgbClr val="0070C0"/>
              </a:buClr>
              <a:buSzPct val="80000"/>
              <a:buFont typeface="Wingdings" pitchFamily="2" charset="2"/>
              <a:buChar char="u"/>
            </a:pPr>
            <a:r>
              <a:rPr lang="en-US" sz="1800" b="1" i="0" dirty="0">
                <a:solidFill>
                  <a:schemeClr val="tx1"/>
                </a:solidFill>
                <a:effectLst/>
              </a:rPr>
              <a:t>They might be a little bit, kind of checked out at work.</a:t>
            </a:r>
          </a:p>
          <a:p>
            <a:pPr marL="342900" indent="-342900" algn="l">
              <a:buClr>
                <a:srgbClr val="0070C0"/>
              </a:buClr>
              <a:buSzPct val="80000"/>
              <a:buFont typeface="Wingdings" pitchFamily="2" charset="2"/>
              <a:buChar char="u"/>
            </a:pPr>
            <a:r>
              <a:rPr lang="en-US" sz="1800" b="1" i="0" dirty="0">
                <a:solidFill>
                  <a:schemeClr val="tx1"/>
                </a:solidFill>
                <a:effectLst/>
              </a:rPr>
              <a:t>So people have a different frame of mind.</a:t>
            </a:r>
          </a:p>
          <a:p>
            <a:pPr marL="342900" indent="-342900" algn="l">
              <a:buClr>
                <a:srgbClr val="0070C0"/>
              </a:buClr>
              <a:buSzPct val="80000"/>
              <a:buFont typeface="Wingdings" pitchFamily="2" charset="2"/>
              <a:buChar char="u"/>
            </a:pPr>
            <a:r>
              <a:rPr lang="en-US" sz="1800" b="1" i="0" dirty="0">
                <a:solidFill>
                  <a:schemeClr val="tx1"/>
                </a:solidFill>
                <a:effectLst/>
              </a:rPr>
              <a:t>It might even be involved with the weather.</a:t>
            </a:r>
          </a:p>
          <a:p>
            <a:pPr marL="342900" indent="-342900" algn="l">
              <a:buClr>
                <a:srgbClr val="0070C0"/>
              </a:buClr>
              <a:buSzPct val="80000"/>
              <a:buFont typeface="Wingdings" pitchFamily="2" charset="2"/>
              <a:buChar char="u"/>
            </a:pPr>
            <a:r>
              <a:rPr lang="en-US" sz="1800" b="1" i="0" dirty="0">
                <a:solidFill>
                  <a:schemeClr val="tx1"/>
                </a:solidFill>
                <a:effectLst/>
              </a:rPr>
              <a:t>You know, during the summer, people behave differently because it's hot out. </a:t>
            </a:r>
          </a:p>
          <a:p>
            <a:pPr marL="342900" indent="-342900" algn="l">
              <a:buClr>
                <a:srgbClr val="0070C0"/>
              </a:buClr>
              <a:buSzPct val="80000"/>
              <a:buFont typeface="Wingdings" pitchFamily="2" charset="2"/>
              <a:buChar char="u"/>
            </a:pPr>
            <a:r>
              <a:rPr lang="en-US" sz="1800" b="1" i="0" dirty="0">
                <a:solidFill>
                  <a:schemeClr val="tx1"/>
                </a:solidFill>
                <a:effectLst/>
              </a:rPr>
              <a:t>They're feeling kind of lazy.</a:t>
            </a:r>
          </a:p>
          <a:p>
            <a:pPr marL="342900" indent="-342900" algn="l">
              <a:buClr>
                <a:srgbClr val="0070C0"/>
              </a:buClr>
              <a:buSzPct val="80000"/>
              <a:buFont typeface="Wingdings" pitchFamily="2" charset="2"/>
              <a:buChar char="u"/>
            </a:pPr>
            <a:r>
              <a:rPr lang="en-US" sz="1800" b="1" i="0" dirty="0">
                <a:solidFill>
                  <a:schemeClr val="tx1"/>
                </a:solidFill>
                <a:effectLst/>
              </a:rPr>
              <a:t>They're on vacation more often.</a:t>
            </a:r>
          </a:p>
          <a:p>
            <a:pPr marL="342900" indent="-342900" algn="l">
              <a:buClr>
                <a:srgbClr val="0070C0"/>
              </a:buClr>
              <a:buSzPct val="80000"/>
              <a:buFont typeface="Wingdings" pitchFamily="2" charset="2"/>
              <a:buChar char="u"/>
            </a:pPr>
            <a:r>
              <a:rPr lang="en-US" sz="1800" b="1" i="0" dirty="0">
                <a:solidFill>
                  <a:schemeClr val="tx1"/>
                </a:solidFill>
                <a:effectLst/>
              </a:rPr>
              <a:t>Maybe if you happen to do your experiment during the time of a terrible storm in a highly populated area, that could skew your results as well.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1853223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87.3 Seasonal Effects</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334793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Seasonal Effect (Explanation)</a:t>
            </a:r>
          </a:p>
          <a:p>
            <a:pPr marL="342900" indent="-342900" algn="l">
              <a:buClr>
                <a:srgbClr val="0070C0"/>
              </a:buClr>
              <a:buSzPct val="80000"/>
              <a:buFont typeface="Wingdings" pitchFamily="2" charset="2"/>
              <a:buChar char="u"/>
            </a:pPr>
            <a:r>
              <a:rPr lang="en-US" sz="1800" b="1" i="0" dirty="0">
                <a:solidFill>
                  <a:schemeClr val="tx1"/>
                </a:solidFill>
                <a:effectLst/>
              </a:rPr>
              <a:t>So again, just be cognizant of potential seasonal effects.</a:t>
            </a:r>
          </a:p>
          <a:p>
            <a:pPr marL="342900" indent="-342900" algn="l">
              <a:buClr>
                <a:srgbClr val="0070C0"/>
              </a:buClr>
              <a:buSzPct val="80000"/>
              <a:buFont typeface="Wingdings" pitchFamily="2" charset="2"/>
              <a:buChar char="u"/>
            </a:pPr>
            <a:r>
              <a:rPr lang="en-US" sz="1800" b="1" i="0" dirty="0">
                <a:solidFill>
                  <a:schemeClr val="tx1"/>
                </a:solidFill>
                <a:effectLst/>
              </a:rPr>
              <a:t>You know, holidays are a big one to be aware of.</a:t>
            </a:r>
          </a:p>
          <a:p>
            <a:pPr marL="342900" indent="-342900" algn="l">
              <a:buClr>
                <a:srgbClr val="0070C0"/>
              </a:buClr>
              <a:buSzPct val="80000"/>
              <a:buFont typeface="Wingdings" pitchFamily="2" charset="2"/>
              <a:buChar char="u"/>
            </a:pPr>
            <a:r>
              <a:rPr lang="en-US" sz="1800" b="1" i="0" dirty="0">
                <a:solidFill>
                  <a:schemeClr val="tx1"/>
                </a:solidFill>
                <a:effectLst/>
              </a:rPr>
              <a:t>And always take your experiments with a grain of salt if they're run during a period of time that's known to have seasonality.</a:t>
            </a:r>
          </a:p>
          <a:p>
            <a:pPr marL="342900" indent="-342900" algn="l">
              <a:buClr>
                <a:srgbClr val="0070C0"/>
              </a:buClr>
              <a:buSzPct val="80000"/>
              <a:buFont typeface="Wingdings" pitchFamily="2" charset="2"/>
              <a:buChar char="u"/>
            </a:pPr>
            <a:r>
              <a:rPr lang="en-US" sz="1800" b="1" i="0" dirty="0">
                <a:solidFill>
                  <a:schemeClr val="tx1"/>
                </a:solidFill>
                <a:effectLst/>
              </a:rPr>
              <a:t>And you can determine this quantitatively by actually looking at the metric you're trying to measure as a success metric, be it whatever you're calling your conversion metric, and look at its behavior</a:t>
            </a:r>
            <a:r>
              <a:rPr lang="en-US" sz="1800" b="1" dirty="0">
                <a:solidFill>
                  <a:schemeClr val="tx1"/>
                </a:solidFill>
              </a:rPr>
              <a:t> </a:t>
            </a:r>
            <a:r>
              <a:rPr lang="en-US" sz="1800" b="1" i="0" dirty="0">
                <a:solidFill>
                  <a:schemeClr val="tx1"/>
                </a:solidFill>
                <a:effectLst/>
              </a:rPr>
              <a:t>over the same time period last year.</a:t>
            </a:r>
          </a:p>
          <a:p>
            <a:pPr marL="342900" indent="-342900" algn="l">
              <a:buClr>
                <a:srgbClr val="0070C0"/>
              </a:buClr>
              <a:buSzPct val="80000"/>
              <a:buFont typeface="Wingdings" pitchFamily="2" charset="2"/>
              <a:buChar char="u"/>
            </a:pPr>
            <a:r>
              <a:rPr lang="en-US" sz="1800" b="1" i="0" dirty="0">
                <a:solidFill>
                  <a:schemeClr val="tx1"/>
                </a:solidFill>
                <a:effectLst/>
              </a:rPr>
              <a:t>Are there fluctuations, seasonal fluctuations that you see every year?</a:t>
            </a:r>
          </a:p>
          <a:p>
            <a:pPr marL="342900" indent="-342900" algn="l">
              <a:buClr>
                <a:srgbClr val="0070C0"/>
              </a:buClr>
              <a:buSzPct val="80000"/>
              <a:buFont typeface="Wingdings" pitchFamily="2" charset="2"/>
              <a:buChar char="u"/>
            </a:pPr>
            <a:r>
              <a:rPr lang="en-US" sz="1800" b="1" i="0" dirty="0">
                <a:solidFill>
                  <a:schemeClr val="tx1"/>
                </a:solidFill>
                <a:effectLst/>
              </a:rPr>
              <a:t>And if so, you want to try to avoid running your experiment during one of those peaks or valleys.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extLst>
      <p:ext uri="{BB962C8B-B14F-4D97-AF65-F5344CB8AC3E}">
        <p14:creationId xmlns:p14="http://schemas.microsoft.com/office/powerpoint/2010/main" val="2244923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87.4 Selection Bias</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554946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87.4 Selection Bias</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212379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Selection Bias</a:t>
            </a:r>
          </a:p>
          <a:p>
            <a:pPr marL="342900" indent="-342900" algn="l">
              <a:buClr>
                <a:srgbClr val="0070C0"/>
              </a:buClr>
              <a:buSzPct val="80000"/>
              <a:buFont typeface="Wingdings" pitchFamily="2" charset="2"/>
              <a:buChar char="u"/>
            </a:pPr>
            <a:r>
              <a:rPr lang="en-US" sz="1800" b="1" dirty="0">
                <a:solidFill>
                  <a:schemeClr val="tx1"/>
                </a:solidFill>
              </a:rPr>
              <a:t>Sometimes your random selection of customers for A or B is not really random</a:t>
            </a:r>
          </a:p>
          <a:p>
            <a:pPr marL="800100" lvl="1" indent="-342900" algn="l">
              <a:buClr>
                <a:srgbClr val="0070C0"/>
              </a:buClr>
              <a:buSzPct val="80000"/>
              <a:buFont typeface="Wingdings" pitchFamily="2" charset="2"/>
              <a:buChar char="u"/>
            </a:pPr>
            <a:r>
              <a:rPr lang="en-US" sz="1800" b="1" i="0" dirty="0">
                <a:solidFill>
                  <a:schemeClr val="tx1"/>
                </a:solidFill>
                <a:effectLst/>
              </a:rPr>
              <a:t>For example: assignment is based somehow on customer ID</a:t>
            </a:r>
          </a:p>
          <a:p>
            <a:pPr marL="800100" lvl="1" indent="-342900" algn="l">
              <a:buClr>
                <a:srgbClr val="0070C0"/>
              </a:buClr>
              <a:buSzPct val="80000"/>
              <a:buFont typeface="Wingdings" pitchFamily="2" charset="2"/>
              <a:buChar char="u"/>
            </a:pPr>
            <a:r>
              <a:rPr lang="en-US" sz="1800" b="1" dirty="0">
                <a:solidFill>
                  <a:schemeClr val="tx1"/>
                </a:solidFill>
              </a:rPr>
              <a:t>But customers with low ID’s are better customer than ones with high ID’s</a:t>
            </a:r>
          </a:p>
          <a:p>
            <a:pPr marL="342900" indent="-342900" algn="l">
              <a:buClr>
                <a:srgbClr val="0070C0"/>
              </a:buClr>
              <a:buSzPct val="80000"/>
              <a:buFont typeface="Wingdings" pitchFamily="2" charset="2"/>
              <a:buChar char="u"/>
            </a:pPr>
            <a:r>
              <a:rPr lang="en-US" sz="1800" b="1" i="0" dirty="0">
                <a:solidFill>
                  <a:schemeClr val="tx1"/>
                </a:solidFill>
                <a:effectLst/>
              </a:rPr>
              <a:t>Run an A/A test periodically to check</a:t>
            </a:r>
          </a:p>
          <a:p>
            <a:pPr marL="342900" indent="-342900" algn="l">
              <a:buClr>
                <a:srgbClr val="0070C0"/>
              </a:buClr>
              <a:buSzPct val="80000"/>
              <a:buFont typeface="Wingdings" pitchFamily="2" charset="2"/>
              <a:buChar char="u"/>
            </a:pPr>
            <a:r>
              <a:rPr lang="en-US" sz="1800" b="1" dirty="0">
                <a:solidFill>
                  <a:schemeClr val="tx1"/>
                </a:solidFill>
              </a:rPr>
              <a:t>Audit your segment assignment algorithms</a:t>
            </a:r>
            <a:endParaRPr lang="en-US" sz="1800" b="1" i="0" dirty="0">
              <a:solidFill>
                <a:schemeClr val="tx1"/>
              </a:solidFill>
              <a:effectLst/>
            </a:endParaRPr>
          </a:p>
          <a:p>
            <a:pPr marL="342900" indent="-342900" algn="l">
              <a:buClr>
                <a:srgbClr val="0070C0"/>
              </a:buClr>
              <a:buSzPct val="80000"/>
              <a:buFont typeface="Wingdings" pitchFamily="2" charset="2"/>
              <a:buChar char="u"/>
            </a:pPr>
            <a:endParaRPr lang="en-US" sz="1800" b="1" i="0" dirty="0">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extLst>
      <p:ext uri="{BB962C8B-B14F-4D97-AF65-F5344CB8AC3E}">
        <p14:creationId xmlns:p14="http://schemas.microsoft.com/office/powerpoint/2010/main" val="368984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87.4 Selection Bias</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399600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Selection Bias (Explanation)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chemeClr val="tx1"/>
                </a:solidFill>
                <a:effectLst/>
              </a:rPr>
              <a:t>Another potential issue that can skew your results is Selection Bias.</a:t>
            </a:r>
          </a:p>
          <a:p>
            <a:pPr marL="342900" indent="-342900" algn="l">
              <a:buClr>
                <a:srgbClr val="0070C0"/>
              </a:buClr>
              <a:buSzPct val="80000"/>
              <a:buFont typeface="Wingdings" pitchFamily="2" charset="2"/>
              <a:buChar char="u"/>
            </a:pPr>
            <a:r>
              <a:rPr lang="en-US" sz="1800" b="1" i="0" dirty="0">
                <a:solidFill>
                  <a:schemeClr val="tx1"/>
                </a:solidFill>
                <a:effectLst/>
              </a:rPr>
              <a:t>So it's very important that customers are randomly assigned to either your control or your treatment group, your A or your B group, right? </a:t>
            </a:r>
          </a:p>
          <a:p>
            <a:pPr marL="342900" indent="-342900" algn="l">
              <a:buClr>
                <a:srgbClr val="0070C0"/>
              </a:buClr>
              <a:buSzPct val="80000"/>
              <a:buFont typeface="Wingdings" pitchFamily="2" charset="2"/>
              <a:buChar char="u"/>
            </a:pPr>
            <a:r>
              <a:rPr lang="en-US" sz="1800" b="1" i="0" dirty="0">
                <a:solidFill>
                  <a:schemeClr val="tx1"/>
                </a:solidFill>
                <a:effectLst/>
              </a:rPr>
              <a:t>But there are subtle ways in which that random assignment might not be random after all.</a:t>
            </a:r>
          </a:p>
          <a:p>
            <a:pPr marL="342900" indent="-342900" algn="l">
              <a:buClr>
                <a:srgbClr val="0070C0"/>
              </a:buClr>
              <a:buSzPct val="80000"/>
              <a:buFont typeface="Wingdings" pitchFamily="2" charset="2"/>
              <a:buChar char="u"/>
            </a:pPr>
            <a:r>
              <a:rPr lang="en-US" sz="1800" b="1" i="0" dirty="0">
                <a:solidFill>
                  <a:schemeClr val="tx1"/>
                </a:solidFill>
                <a:effectLst/>
              </a:rPr>
              <a:t>For example, let's say that you're hashing your customer ID's to place them into one bucket or the other.</a:t>
            </a:r>
          </a:p>
          <a:p>
            <a:pPr marL="342900" indent="-342900" algn="l">
              <a:buClr>
                <a:srgbClr val="0070C0"/>
              </a:buClr>
              <a:buSzPct val="80000"/>
              <a:buFont typeface="Wingdings" pitchFamily="2" charset="2"/>
              <a:buChar char="u"/>
            </a:pPr>
            <a:r>
              <a:rPr lang="en-US" sz="1800" b="1" i="0" dirty="0">
                <a:solidFill>
                  <a:schemeClr val="tx1"/>
                </a:solidFill>
                <a:effectLst/>
              </a:rPr>
              <a:t>Maybe there's some subtle bias between how that hash function affects people with lower customer ID's versus customer ID’s.</a:t>
            </a:r>
          </a:p>
          <a:p>
            <a:pPr marL="342900" indent="-342900" algn="l">
              <a:buClr>
                <a:srgbClr val="0070C0"/>
              </a:buClr>
              <a:buSzPct val="80000"/>
              <a:buFont typeface="Wingdings" pitchFamily="2" charset="2"/>
              <a:buChar char="u"/>
            </a:pPr>
            <a:r>
              <a:rPr lang="en-US" sz="1800" b="1" i="0" dirty="0">
                <a:solidFill>
                  <a:schemeClr val="tx1"/>
                </a:solidFill>
                <a:effectLst/>
              </a:rPr>
              <a:t>And that might have the effect of putting all of your long time or loyal customers into the control group and your newer customers who don't know you that well into the treatment group.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Tree>
    <p:extLst>
      <p:ext uri="{BB962C8B-B14F-4D97-AF65-F5344CB8AC3E}">
        <p14:creationId xmlns:p14="http://schemas.microsoft.com/office/powerpoint/2010/main" val="1268742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87.4 Selection Bias</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467845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Selection Bias (Explanation)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chemeClr val="tx1"/>
                </a:solidFill>
                <a:effectLst/>
              </a:rPr>
              <a:t>And what you end up measuring is just the difference in behavior between old customers and new customers as a result.</a:t>
            </a:r>
          </a:p>
          <a:p>
            <a:pPr marL="342900" indent="-342900" algn="l">
              <a:buClr>
                <a:srgbClr val="0070C0"/>
              </a:buClr>
              <a:buSzPct val="80000"/>
              <a:buFont typeface="Wingdings" pitchFamily="2" charset="2"/>
              <a:buChar char="u"/>
            </a:pPr>
            <a:r>
              <a:rPr lang="en-US" sz="1800" b="1" i="0" dirty="0">
                <a:solidFill>
                  <a:schemeClr val="tx1"/>
                </a:solidFill>
                <a:effectLst/>
              </a:rPr>
              <a:t>So it's very important to audit your systems to make sure there is no selection bias in the actual assignment of people to the control or treatment group.</a:t>
            </a:r>
          </a:p>
          <a:p>
            <a:pPr marL="342900" indent="-342900" algn="l">
              <a:buClr>
                <a:srgbClr val="0070C0"/>
              </a:buClr>
              <a:buSzPct val="80000"/>
              <a:buFont typeface="Wingdings" pitchFamily="2" charset="2"/>
              <a:buChar char="u"/>
            </a:pPr>
            <a:r>
              <a:rPr lang="en-US" sz="1800" b="1" i="0" dirty="0">
                <a:solidFill>
                  <a:schemeClr val="tx1"/>
                </a:solidFill>
                <a:effectLst/>
              </a:rPr>
              <a:t>You also need to make sure that that assignment is sticky.</a:t>
            </a:r>
          </a:p>
          <a:p>
            <a:pPr marL="342900" indent="-342900" algn="l">
              <a:buClr>
                <a:srgbClr val="0070C0"/>
              </a:buClr>
              <a:buSzPct val="80000"/>
              <a:buFont typeface="Wingdings" pitchFamily="2" charset="2"/>
              <a:buChar char="u"/>
            </a:pPr>
            <a:r>
              <a:rPr lang="en-US" sz="1800" b="1" i="0" dirty="0">
                <a:solidFill>
                  <a:schemeClr val="tx1"/>
                </a:solidFill>
                <a:effectLst/>
              </a:rPr>
              <a:t>So if you're measuring the effect of a change over an entire session, you know, you want to measure they saw a change on page A but, you know, over on page C, they actually did a conversion.</a:t>
            </a:r>
          </a:p>
          <a:p>
            <a:pPr marL="342900" indent="-342900" algn="l">
              <a:buClr>
                <a:srgbClr val="0070C0"/>
              </a:buClr>
              <a:buSzPct val="80000"/>
              <a:buFont typeface="Wingdings" pitchFamily="2" charset="2"/>
              <a:buChar char="u"/>
            </a:pPr>
            <a:r>
              <a:rPr lang="en-US" sz="1800" b="1" i="0" dirty="0">
                <a:solidFill>
                  <a:schemeClr val="tx1"/>
                </a:solidFill>
                <a:effectLst/>
              </a:rPr>
              <a:t>You have to make sure they're not switching groups in between those clicks.</a:t>
            </a:r>
          </a:p>
          <a:p>
            <a:pPr marL="342900" indent="-342900" algn="l">
              <a:buClr>
                <a:srgbClr val="0070C0"/>
              </a:buClr>
              <a:buSzPct val="80000"/>
              <a:buFont typeface="Wingdings" pitchFamily="2" charset="2"/>
              <a:buChar char="u"/>
            </a:pPr>
            <a:r>
              <a:rPr lang="en-US" sz="1800" b="1" i="0" dirty="0">
                <a:solidFill>
                  <a:schemeClr val="tx1"/>
                </a:solidFill>
                <a:effectLst/>
              </a:rPr>
              <a:t>So you need to make sure that, within a given session, people remain in the same group.</a:t>
            </a:r>
          </a:p>
          <a:p>
            <a:pPr marL="342900" indent="-342900" algn="l">
              <a:buClr>
                <a:srgbClr val="0070C0"/>
              </a:buClr>
              <a:buSzPct val="80000"/>
              <a:buFont typeface="Wingdings" pitchFamily="2" charset="2"/>
              <a:buChar char="u"/>
            </a:pPr>
            <a:r>
              <a:rPr lang="en-US" sz="1800" b="1" i="0" dirty="0">
                <a:solidFill>
                  <a:schemeClr val="tx1"/>
                </a:solidFill>
                <a:effectLst/>
              </a:rPr>
              <a:t>And how to define a session can become kind of nebulous as well.</a:t>
            </a:r>
          </a:p>
          <a:p>
            <a:pPr marL="342900" indent="-342900" algn="l">
              <a:buClr>
                <a:srgbClr val="0070C0"/>
              </a:buClr>
              <a:buSzPct val="80000"/>
              <a:buFont typeface="Wingdings" pitchFamily="2" charset="2"/>
              <a:buChar char="u"/>
            </a:pPr>
            <a:r>
              <a:rPr lang="en-US" sz="1800" b="1" i="0" dirty="0">
                <a:solidFill>
                  <a:schemeClr val="tx1"/>
                </a:solidFill>
                <a:effectLst/>
              </a:rPr>
              <a:t>Now, these are all issues that using a established off-the-shelf framework like Google Experiments, or Optimizely, or one of those guys can help with, you know.</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Tree>
    <p:extLst>
      <p:ext uri="{BB962C8B-B14F-4D97-AF65-F5344CB8AC3E}">
        <p14:creationId xmlns:p14="http://schemas.microsoft.com/office/powerpoint/2010/main" val="1232711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87.4 Selection Bias</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399600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Selection Bias (Explanation)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chemeClr val="tx1"/>
                </a:solidFill>
                <a:effectLst/>
              </a:rPr>
              <a:t>You're not reinventing the wheel on all these problems.</a:t>
            </a:r>
          </a:p>
          <a:p>
            <a:pPr marL="342900" indent="-342900" algn="l">
              <a:buClr>
                <a:srgbClr val="0070C0"/>
              </a:buClr>
              <a:buSzPct val="80000"/>
              <a:buFont typeface="Wingdings" pitchFamily="2" charset="2"/>
              <a:buChar char="u"/>
            </a:pPr>
            <a:r>
              <a:rPr lang="en-US" sz="1800" b="1" i="0" dirty="0">
                <a:solidFill>
                  <a:schemeClr val="tx1"/>
                </a:solidFill>
                <a:effectLst/>
              </a:rPr>
              <a:t>But if your company does have a homegrown, in-house solution because they're not comfortable with sharing that data with outside companies, you know, it's worth auditing whether or not there is selection bias or not. </a:t>
            </a:r>
          </a:p>
          <a:p>
            <a:pPr marL="342900" indent="-342900" algn="l">
              <a:buClr>
                <a:srgbClr val="0070C0"/>
              </a:buClr>
              <a:buSzPct val="80000"/>
              <a:buFont typeface="Wingdings" pitchFamily="2" charset="2"/>
              <a:buChar char="u"/>
            </a:pPr>
            <a:r>
              <a:rPr lang="en-US" sz="1800" b="1" i="0" dirty="0">
                <a:solidFill>
                  <a:schemeClr val="tx1"/>
                </a:solidFill>
                <a:effectLst/>
              </a:rPr>
              <a:t>One way for doing that is running what's called an A/A test.</a:t>
            </a:r>
          </a:p>
          <a:p>
            <a:pPr marL="342900" indent="-342900" algn="l">
              <a:buClr>
                <a:srgbClr val="0070C0"/>
              </a:buClr>
              <a:buSzPct val="80000"/>
              <a:buFont typeface="Wingdings" pitchFamily="2" charset="2"/>
              <a:buChar char="u"/>
            </a:pPr>
            <a:r>
              <a:rPr lang="en-US" sz="1800" b="1" i="0" dirty="0">
                <a:solidFill>
                  <a:schemeClr val="tx1"/>
                </a:solidFill>
                <a:effectLst/>
              </a:rPr>
              <a:t>So if you actually run an experiment where there is no difference between the treatment and control, you shouldn't see a difference in the end result, right?</a:t>
            </a:r>
          </a:p>
          <a:p>
            <a:pPr marL="342900" indent="-342900" algn="l">
              <a:buClr>
                <a:srgbClr val="0070C0"/>
              </a:buClr>
              <a:buSzPct val="80000"/>
              <a:buFont typeface="Wingdings" pitchFamily="2" charset="2"/>
              <a:buChar char="u"/>
            </a:pPr>
            <a:r>
              <a:rPr lang="en-US" sz="1800" b="1" i="0" dirty="0">
                <a:solidFill>
                  <a:schemeClr val="tx1"/>
                </a:solidFill>
                <a:effectLst/>
              </a:rPr>
              <a:t>You know, there should not be any sort of change in behavior</a:t>
            </a:r>
            <a:r>
              <a:rPr lang="en-US" sz="1800" b="1" dirty="0">
                <a:solidFill>
                  <a:schemeClr val="tx1"/>
                </a:solidFill>
              </a:rPr>
              <a:t> </a:t>
            </a:r>
            <a:r>
              <a:rPr lang="en-US" sz="1800" b="1" i="0" dirty="0">
                <a:solidFill>
                  <a:schemeClr val="tx1"/>
                </a:solidFill>
                <a:effectLst/>
              </a:rPr>
              <a:t>when you're comparing those two things.</a:t>
            </a:r>
          </a:p>
          <a:p>
            <a:pPr marL="342900" indent="-342900" algn="l">
              <a:buClr>
                <a:srgbClr val="0070C0"/>
              </a:buClr>
              <a:buSzPct val="80000"/>
              <a:buFont typeface="Wingdings" pitchFamily="2" charset="2"/>
              <a:buChar char="u"/>
            </a:pPr>
            <a:r>
              <a:rPr lang="en-US" sz="1800" b="1" i="0" dirty="0">
                <a:solidFill>
                  <a:schemeClr val="tx1"/>
                </a:solidFill>
                <a:effectLst/>
              </a:rPr>
              <a:t>So an A/A test can be a good way of testing your A/B framework itself and making sure there's no inherent bias or other problems, for example, session leakage and what not that you need to address</a:t>
            </a:r>
            <a:r>
              <a:rPr lang="en-US" sz="1800" b="1" dirty="0">
                <a:solidFill>
                  <a:schemeClr val="tx1"/>
                </a:solidFill>
              </a:rPr>
              <a:t>.</a:t>
            </a:r>
            <a:endParaRPr lang="en-US" sz="1800" b="1" i="0" dirty="0">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Tree>
    <p:extLst>
      <p:ext uri="{BB962C8B-B14F-4D97-AF65-F5344CB8AC3E}">
        <p14:creationId xmlns:p14="http://schemas.microsoft.com/office/powerpoint/2010/main" val="175653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87 A/B Test Trap</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492490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A/B Test Trap</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chemeClr val="tx1"/>
                </a:solidFill>
                <a:effectLst/>
              </a:rPr>
              <a:t>An important point of results of an A/B test, even when you measure using p-values, is not a gospel (rule).</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chemeClr val="tx1"/>
                </a:solidFill>
                <a:effectLst/>
              </a:rPr>
              <a:t>There are many effects that can actually skew the results of your experiment and cause you to make the wrong decision.</a:t>
            </a:r>
          </a:p>
          <a:p>
            <a:pPr marL="342900" indent="-342900" algn="l">
              <a:buClr>
                <a:srgbClr val="0070C0"/>
              </a:buClr>
              <a:buSzPct val="80000"/>
              <a:buFont typeface="Wingdings" pitchFamily="2" charset="2"/>
              <a:buChar char="u"/>
            </a:pPr>
            <a:r>
              <a:rPr lang="en-US" sz="1800" b="1" i="0" dirty="0">
                <a:solidFill>
                  <a:schemeClr val="tx1"/>
                </a:solidFill>
                <a:effectLst/>
              </a:rPr>
              <a:t>So let's go through a few of those and let you know how to watch out for them.</a:t>
            </a:r>
          </a:p>
          <a:p>
            <a:pPr marL="342900" indent="-342900" algn="l">
              <a:buClr>
                <a:srgbClr val="0070C0"/>
              </a:buClr>
              <a:buSzPct val="80000"/>
              <a:buFont typeface="Wingdings" pitchFamily="2" charset="2"/>
              <a:buChar char="u"/>
            </a:pPr>
            <a:r>
              <a:rPr lang="en-US" sz="1800" b="1" i="0" dirty="0">
                <a:solidFill>
                  <a:schemeClr val="tx1"/>
                </a:solidFill>
                <a:effectLst/>
              </a:rPr>
              <a:t>So let's talk about some gotchas (traps) with A/B tests.</a:t>
            </a:r>
          </a:p>
          <a:p>
            <a:pPr marL="342900" indent="-342900" algn="l">
              <a:buClr>
                <a:srgbClr val="0070C0"/>
              </a:buClr>
              <a:buSzPct val="80000"/>
              <a:buFont typeface="Wingdings" pitchFamily="2" charset="2"/>
              <a:buChar char="u"/>
            </a:pPr>
            <a:r>
              <a:rPr lang="en-US" sz="1800" b="1" i="0" dirty="0">
                <a:solidFill>
                  <a:schemeClr val="tx1"/>
                </a:solidFill>
                <a:effectLst/>
              </a:rPr>
              <a:t>You know, it sounds really official to say there's a p-value of 1%, meaning there's only a 1% chance that a given experiment was due to spurious results</a:t>
            </a:r>
            <a:r>
              <a:rPr lang="en-US" sz="1800" b="1" dirty="0">
                <a:solidFill>
                  <a:schemeClr val="tx1"/>
                </a:solidFill>
              </a:rPr>
              <a:t> </a:t>
            </a:r>
            <a:r>
              <a:rPr lang="en-US" sz="1800" b="1" i="0" dirty="0">
                <a:solidFill>
                  <a:schemeClr val="tx1"/>
                </a:solidFill>
                <a:effectLst/>
              </a:rPr>
              <a:t>or random variation.</a:t>
            </a:r>
          </a:p>
          <a:p>
            <a:pPr marL="342900" indent="-342900" algn="l">
              <a:buClr>
                <a:srgbClr val="0070C0"/>
              </a:buClr>
              <a:buSzPct val="80000"/>
              <a:buFont typeface="Wingdings" pitchFamily="2" charset="2"/>
              <a:buChar char="u"/>
            </a:pPr>
            <a:r>
              <a:rPr lang="en-US" sz="1800" b="1" i="0" dirty="0">
                <a:solidFill>
                  <a:schemeClr val="tx1"/>
                </a:solidFill>
                <a:effectLst/>
              </a:rPr>
              <a:t>But it's still not the be-all and end-all of measuring success for an experiment.</a:t>
            </a:r>
          </a:p>
          <a:p>
            <a:pPr marL="342900" indent="-342900" algn="l">
              <a:buClr>
                <a:srgbClr val="0070C0"/>
              </a:buClr>
              <a:buSzPct val="80000"/>
              <a:buFont typeface="Wingdings" pitchFamily="2" charset="2"/>
              <a:buChar char="u"/>
            </a:pPr>
            <a:r>
              <a:rPr lang="en-US" sz="1800" b="1" i="0" dirty="0">
                <a:solidFill>
                  <a:schemeClr val="tx1"/>
                </a:solidFill>
                <a:effectLst/>
              </a:rPr>
              <a:t>There are many things that can skew or conflict your results that you need to be aware of.</a:t>
            </a:r>
          </a:p>
          <a:p>
            <a:pPr marL="342900" indent="-342900" algn="l">
              <a:buClr>
                <a:srgbClr val="0070C0"/>
              </a:buClr>
              <a:buSzPct val="80000"/>
              <a:buFont typeface="Wingdings" pitchFamily="2" charset="2"/>
              <a:buChar char="u"/>
            </a:pPr>
            <a:r>
              <a:rPr lang="en-US" sz="1800" b="1" i="0" dirty="0">
                <a:solidFill>
                  <a:schemeClr val="tx1"/>
                </a:solidFill>
                <a:effectLst/>
              </a:rPr>
              <a:t>So even if you see a p-value that looks very encouraging, your experiment could still be lying to you, and you need to understand the things that can make that happen so you don't make the wrong decisions.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530418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87.5 Data Pollution</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555174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87.5 Data Pollution</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169175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Data Pollution</a:t>
            </a:r>
          </a:p>
          <a:p>
            <a:pPr marL="342900" indent="-342900" algn="l">
              <a:buClr>
                <a:srgbClr val="0070C0"/>
              </a:buClr>
              <a:buSzPct val="80000"/>
              <a:buFont typeface="Wingdings" pitchFamily="2" charset="2"/>
              <a:buChar char="u"/>
            </a:pPr>
            <a:r>
              <a:rPr lang="en-US" sz="1800" b="1" dirty="0">
                <a:solidFill>
                  <a:schemeClr val="tx1"/>
                </a:solidFill>
              </a:rPr>
              <a:t>Are robots (both self-identified and malicious) affecting your experiments?</a:t>
            </a:r>
          </a:p>
          <a:p>
            <a:pPr marL="800100" lvl="1" indent="-342900" algn="l">
              <a:buClr>
                <a:srgbClr val="0070C0"/>
              </a:buClr>
              <a:buSzPct val="80000"/>
              <a:buFont typeface="Wingdings" pitchFamily="2" charset="2"/>
              <a:buChar char="u"/>
            </a:pPr>
            <a:r>
              <a:rPr lang="en-US" sz="1800" b="1" dirty="0">
                <a:solidFill>
                  <a:schemeClr val="tx1"/>
                </a:solidFill>
              </a:rPr>
              <a:t>Good reason to measure conversation based on something that requires spending real money?</a:t>
            </a:r>
          </a:p>
          <a:p>
            <a:pPr marL="800100" lvl="1" indent="-342900" algn="l">
              <a:buClr>
                <a:srgbClr val="0070C0"/>
              </a:buClr>
              <a:buSzPct val="80000"/>
              <a:buFont typeface="Wingdings" pitchFamily="2" charset="2"/>
              <a:buChar char="u"/>
            </a:pPr>
            <a:r>
              <a:rPr lang="en-US" sz="1800" b="1" dirty="0">
                <a:solidFill>
                  <a:schemeClr val="tx1"/>
                </a:solidFill>
              </a:rPr>
              <a:t>More generally, are outliers skewing the result?</a:t>
            </a:r>
          </a:p>
          <a:p>
            <a:pPr marL="342900" indent="-342900" algn="l">
              <a:buClr>
                <a:srgbClr val="0070C0"/>
              </a:buClr>
              <a:buSzPct val="80000"/>
              <a:buFont typeface="Wingdings" pitchFamily="2" charset="2"/>
              <a:buChar char="u"/>
            </a:pPr>
            <a:endParaRPr lang="en-US" sz="1800" b="1" i="0" dirty="0">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7" name="Picture 6">
            <a:extLst>
              <a:ext uri="{FF2B5EF4-FFF2-40B4-BE49-F238E27FC236}">
                <a16:creationId xmlns:a16="http://schemas.microsoft.com/office/drawing/2014/main" id="{50946273-006F-4C13-9A9A-E7242A43D223}"/>
              </a:ext>
            </a:extLst>
          </p:cNvPr>
          <p:cNvPicPr>
            <a:picLocks noChangeAspect="1"/>
          </p:cNvPicPr>
          <p:nvPr/>
        </p:nvPicPr>
        <p:blipFill>
          <a:blip r:embed="rId2"/>
          <a:stretch>
            <a:fillRect/>
          </a:stretch>
        </p:blipFill>
        <p:spPr>
          <a:xfrm>
            <a:off x="5940152" y="3338289"/>
            <a:ext cx="2200275" cy="1571625"/>
          </a:xfrm>
          <a:prstGeom prst="rect">
            <a:avLst/>
          </a:prstGeom>
          <a:ln>
            <a:solidFill>
              <a:srgbClr val="C00000"/>
            </a:solidFill>
          </a:ln>
        </p:spPr>
      </p:pic>
    </p:spTree>
    <p:extLst>
      <p:ext uri="{BB962C8B-B14F-4D97-AF65-F5344CB8AC3E}">
        <p14:creationId xmlns:p14="http://schemas.microsoft.com/office/powerpoint/2010/main" val="2398515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87.5 Data Pollution</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467845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Data Pollution (Explanation)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chemeClr val="tx1"/>
                </a:solidFill>
                <a:effectLst/>
              </a:rPr>
              <a:t>Another big problem is Data Pollution.</a:t>
            </a:r>
          </a:p>
          <a:p>
            <a:pPr marL="342900" indent="-342900" algn="l">
              <a:buClr>
                <a:srgbClr val="0070C0"/>
              </a:buClr>
              <a:buSzPct val="80000"/>
              <a:buFont typeface="Wingdings" pitchFamily="2" charset="2"/>
              <a:buChar char="u"/>
            </a:pPr>
            <a:r>
              <a:rPr lang="en-US" sz="1800" b="1" i="0" dirty="0">
                <a:solidFill>
                  <a:schemeClr val="tx1"/>
                </a:solidFill>
                <a:effectLst/>
              </a:rPr>
              <a:t>So we talked at length about cleaning your input data, and it's especially important in the context of an A/B test.</a:t>
            </a:r>
          </a:p>
          <a:p>
            <a:pPr marL="342900" indent="-342900" algn="l">
              <a:buClr>
                <a:srgbClr val="0070C0"/>
              </a:buClr>
              <a:buSzPct val="80000"/>
              <a:buFont typeface="Wingdings" pitchFamily="2" charset="2"/>
              <a:buChar char="u"/>
            </a:pPr>
            <a:r>
              <a:rPr lang="en-US" sz="1800" b="1" i="0" dirty="0">
                <a:solidFill>
                  <a:schemeClr val="tx1"/>
                </a:solidFill>
                <a:effectLst/>
              </a:rPr>
              <a:t>What would happen if you have some robot, some malicious crawler that's crawling through your website all the time, you know, doing some unnatural amount of transactions, and that robot ends up getting either assigned to the treatment or the control?</a:t>
            </a:r>
          </a:p>
          <a:p>
            <a:pPr marL="342900" indent="-342900" algn="l">
              <a:buClr>
                <a:srgbClr val="0070C0"/>
              </a:buClr>
              <a:buSzPct val="80000"/>
              <a:buFont typeface="Wingdings" pitchFamily="2" charset="2"/>
              <a:buChar char="u"/>
            </a:pPr>
            <a:r>
              <a:rPr lang="en-US" sz="1800" b="1" i="0" dirty="0">
                <a:solidFill>
                  <a:schemeClr val="tx1"/>
                </a:solidFill>
                <a:effectLst/>
              </a:rPr>
              <a:t>That one person, that one robot, not even a person, could skew the results of your experiment. </a:t>
            </a:r>
          </a:p>
          <a:p>
            <a:pPr marL="342900" indent="-342900" algn="l">
              <a:buClr>
                <a:srgbClr val="0070C0"/>
              </a:buClr>
              <a:buSzPct val="80000"/>
              <a:buFont typeface="Wingdings" pitchFamily="2" charset="2"/>
              <a:buChar char="u"/>
            </a:pPr>
            <a:r>
              <a:rPr lang="en-US" sz="1800" b="1" i="0" dirty="0">
                <a:solidFill>
                  <a:schemeClr val="tx1"/>
                </a:solidFill>
                <a:effectLst/>
              </a:rPr>
              <a:t>So it's very important to study the input going into your experiment and look for outliers, and analyze what those outliers are. </a:t>
            </a:r>
          </a:p>
          <a:p>
            <a:pPr marL="342900" indent="-342900" algn="l">
              <a:buClr>
                <a:srgbClr val="0070C0"/>
              </a:buClr>
              <a:buSzPct val="80000"/>
              <a:buFont typeface="Wingdings" pitchFamily="2" charset="2"/>
              <a:buChar char="u"/>
            </a:pPr>
            <a:r>
              <a:rPr lang="en-US" sz="1800" b="1" i="0" dirty="0">
                <a:solidFill>
                  <a:schemeClr val="tx1"/>
                </a:solidFill>
                <a:effectLst/>
              </a:rPr>
              <a:t>Should they be excluded? </a:t>
            </a:r>
          </a:p>
          <a:p>
            <a:pPr marL="342900" indent="-342900" algn="l">
              <a:buClr>
                <a:srgbClr val="0070C0"/>
              </a:buClr>
              <a:buSzPct val="80000"/>
              <a:buFont typeface="Wingdings" pitchFamily="2" charset="2"/>
              <a:buChar char="u"/>
            </a:pPr>
            <a:r>
              <a:rPr lang="en-US" sz="1800" b="1" i="0" dirty="0">
                <a:solidFill>
                  <a:schemeClr val="tx1"/>
                </a:solidFill>
                <a:effectLst/>
              </a:rPr>
              <a:t>Are you actually letting some robots leak into your measurements, and are they skewing the results of your experiment.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spTree>
    <p:extLst>
      <p:ext uri="{BB962C8B-B14F-4D97-AF65-F5344CB8AC3E}">
        <p14:creationId xmlns:p14="http://schemas.microsoft.com/office/powerpoint/2010/main" val="392317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87.5 Data Pollution</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38519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Data Pollution (Explanation)</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i="0" dirty="0">
                <a:solidFill>
                  <a:schemeClr val="tx1"/>
                </a:solidFill>
                <a:effectLst/>
              </a:rPr>
              <a:t>This is a very, very common problem and something you need to be cognizant of.</a:t>
            </a:r>
          </a:p>
          <a:p>
            <a:pPr marL="342900" indent="-342900" algn="l">
              <a:buClr>
                <a:srgbClr val="0070C0"/>
              </a:buClr>
              <a:buSzPct val="80000"/>
              <a:buFont typeface="Wingdings" pitchFamily="2" charset="2"/>
              <a:buChar char="u"/>
            </a:pPr>
            <a:r>
              <a:rPr lang="en-US" sz="1800" b="1" i="0" dirty="0">
                <a:solidFill>
                  <a:schemeClr val="tx1"/>
                </a:solidFill>
                <a:effectLst/>
              </a:rPr>
              <a:t>There is malicious robots out there.</a:t>
            </a:r>
          </a:p>
          <a:p>
            <a:pPr marL="342900" indent="-342900" algn="l">
              <a:buClr>
                <a:srgbClr val="0070C0"/>
              </a:buClr>
              <a:buSzPct val="80000"/>
              <a:buFont typeface="Wingdings" pitchFamily="2" charset="2"/>
              <a:buChar char="u"/>
            </a:pPr>
            <a:r>
              <a:rPr lang="en-US" sz="1800" b="1" i="0" dirty="0">
                <a:solidFill>
                  <a:schemeClr val="tx1"/>
                </a:solidFill>
                <a:effectLst/>
              </a:rPr>
              <a:t>There's people trying to hack into your website.</a:t>
            </a:r>
          </a:p>
          <a:p>
            <a:pPr marL="342900" indent="-342900" algn="l">
              <a:buClr>
                <a:srgbClr val="0070C0"/>
              </a:buClr>
              <a:buSzPct val="80000"/>
              <a:buFont typeface="Wingdings" pitchFamily="2" charset="2"/>
              <a:buChar char="u"/>
            </a:pPr>
            <a:r>
              <a:rPr lang="en-US" sz="1800" b="1" i="0" dirty="0">
                <a:solidFill>
                  <a:schemeClr val="tx1"/>
                </a:solidFill>
                <a:effectLst/>
              </a:rPr>
              <a:t>There's, you know, benign scrapers out there.</a:t>
            </a:r>
          </a:p>
          <a:p>
            <a:pPr marL="342900" indent="-342900" algn="l">
              <a:buClr>
                <a:srgbClr val="0070C0"/>
              </a:buClr>
              <a:buSzPct val="80000"/>
              <a:buFont typeface="Wingdings" pitchFamily="2" charset="2"/>
              <a:buChar char="u"/>
            </a:pPr>
            <a:r>
              <a:rPr lang="en-US" sz="1800" b="1" i="0" dirty="0">
                <a:solidFill>
                  <a:schemeClr val="tx1"/>
                </a:solidFill>
                <a:effectLst/>
              </a:rPr>
              <a:t>They're just trying to crawl your website for search engines or what not.</a:t>
            </a:r>
          </a:p>
          <a:p>
            <a:pPr marL="342900" indent="-342900" algn="l">
              <a:buClr>
                <a:srgbClr val="0070C0"/>
              </a:buClr>
              <a:buSzPct val="80000"/>
              <a:buFont typeface="Wingdings" pitchFamily="2" charset="2"/>
              <a:buChar char="u"/>
            </a:pPr>
            <a:r>
              <a:rPr lang="en-US" sz="1800" b="1" i="0" dirty="0">
                <a:solidFill>
                  <a:schemeClr val="tx1"/>
                </a:solidFill>
                <a:effectLst/>
              </a:rPr>
              <a:t>You know, there's all sorts of weird behavior</a:t>
            </a:r>
            <a:r>
              <a:rPr lang="en-US" sz="1800" b="1" dirty="0">
                <a:solidFill>
                  <a:schemeClr val="tx1"/>
                </a:solidFill>
              </a:rPr>
              <a:t> </a:t>
            </a:r>
            <a:r>
              <a:rPr lang="en-US" sz="1800" b="1" i="0" dirty="0">
                <a:solidFill>
                  <a:schemeClr val="tx1"/>
                </a:solidFill>
                <a:effectLst/>
              </a:rPr>
              <a:t>going on a website, and you need to filter out those and really get at the people who are really your customers and not these automated scripts.</a:t>
            </a:r>
          </a:p>
          <a:p>
            <a:pPr marL="342900" indent="-342900" algn="l">
              <a:buClr>
                <a:srgbClr val="0070C0"/>
              </a:buClr>
              <a:buSzPct val="80000"/>
              <a:buFont typeface="Wingdings" pitchFamily="2" charset="2"/>
              <a:buChar char="u"/>
            </a:pPr>
            <a:r>
              <a:rPr lang="en-US" sz="1800" b="1" i="0" dirty="0">
                <a:solidFill>
                  <a:schemeClr val="tx1"/>
                </a:solidFill>
                <a:effectLst/>
              </a:rPr>
              <a:t>And that can be a very challenging problem, actually.</a:t>
            </a:r>
          </a:p>
          <a:p>
            <a:pPr marL="342900" indent="-342900" algn="l">
              <a:buClr>
                <a:srgbClr val="0070C0"/>
              </a:buClr>
              <a:buSzPct val="80000"/>
              <a:buFont typeface="Wingdings" pitchFamily="2" charset="2"/>
              <a:buChar char="u"/>
            </a:pPr>
            <a:r>
              <a:rPr lang="en-US" sz="1800" b="1" i="0" dirty="0">
                <a:solidFill>
                  <a:schemeClr val="tx1"/>
                </a:solidFill>
                <a:effectLst/>
              </a:rPr>
              <a:t>Yet another reason to use off-the-shelf frameworks like Google Analytics or what not if you can.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Tree>
    <p:extLst>
      <p:ext uri="{BB962C8B-B14F-4D97-AF65-F5344CB8AC3E}">
        <p14:creationId xmlns:p14="http://schemas.microsoft.com/office/powerpoint/2010/main" val="151502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87.6 Attribution Errors</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132001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87.6 Attribution Errors</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334793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Attribution Errors</a:t>
            </a:r>
          </a:p>
          <a:p>
            <a:pPr marL="342900" indent="-342900" algn="l">
              <a:buClr>
                <a:srgbClr val="0070C0"/>
              </a:buClr>
              <a:buSzPct val="80000"/>
              <a:buFont typeface="Wingdings" pitchFamily="2" charset="2"/>
              <a:buChar char="u"/>
            </a:pPr>
            <a:r>
              <a:rPr lang="en-US" sz="1800" b="1" dirty="0">
                <a:solidFill>
                  <a:schemeClr val="tx1"/>
                </a:solidFill>
              </a:rPr>
              <a:t>Often there are errors in how conversion is attributed to an experiment</a:t>
            </a:r>
          </a:p>
          <a:p>
            <a:pPr marL="342900" indent="-342900" algn="l">
              <a:buClr>
                <a:srgbClr val="0070C0"/>
              </a:buClr>
              <a:buSzPct val="80000"/>
              <a:buFont typeface="Wingdings" pitchFamily="2" charset="2"/>
              <a:buChar char="u"/>
            </a:pPr>
            <a:r>
              <a:rPr lang="en-US" sz="1800" b="1" i="0" dirty="0">
                <a:solidFill>
                  <a:schemeClr val="tx1"/>
                </a:solidFill>
                <a:effectLst/>
              </a:rPr>
              <a:t>Using a widely used A/B Test platform can help mitigate that risk</a:t>
            </a:r>
          </a:p>
          <a:p>
            <a:pPr marL="800100" lvl="1" indent="-342900" algn="l">
              <a:buClr>
                <a:srgbClr val="0070C0"/>
              </a:buClr>
              <a:buSzPct val="80000"/>
              <a:buFont typeface="Wingdings" pitchFamily="2" charset="2"/>
              <a:buChar char="u"/>
            </a:pPr>
            <a:r>
              <a:rPr lang="en-US" sz="1800" b="1" dirty="0">
                <a:solidFill>
                  <a:schemeClr val="tx1"/>
                </a:solidFill>
              </a:rPr>
              <a:t>If yours is home-grown, it deserves auditing</a:t>
            </a:r>
          </a:p>
          <a:p>
            <a:pPr marL="342900" indent="-342900" algn="l">
              <a:buClr>
                <a:srgbClr val="0070C0"/>
              </a:buClr>
              <a:buSzPct val="80000"/>
              <a:buFont typeface="Wingdings" pitchFamily="2" charset="2"/>
              <a:buChar char="u"/>
            </a:pPr>
            <a:r>
              <a:rPr lang="en-US" sz="1800" b="1" i="0" dirty="0">
                <a:solidFill>
                  <a:schemeClr val="tx1"/>
                </a:solidFill>
                <a:effectLst/>
              </a:rPr>
              <a:t>Watch for “gray areas”</a:t>
            </a:r>
          </a:p>
          <a:p>
            <a:pPr marL="800100" lvl="1" indent="-342900" algn="l">
              <a:buClr>
                <a:srgbClr val="0070C0"/>
              </a:buClr>
              <a:buSzPct val="80000"/>
              <a:buFont typeface="Wingdings" pitchFamily="2" charset="2"/>
              <a:buChar char="u"/>
            </a:pPr>
            <a:r>
              <a:rPr lang="en-US" sz="1800" b="1" i="0" dirty="0">
                <a:solidFill>
                  <a:schemeClr val="tx1"/>
                </a:solidFill>
                <a:effectLst/>
              </a:rPr>
              <a:t>Are you counting purchase toward an experiment withing some given time-frame of exposure to it? It that time too large?</a:t>
            </a:r>
          </a:p>
          <a:p>
            <a:pPr marL="800100" lvl="1" indent="-342900" algn="l">
              <a:buClr>
                <a:srgbClr val="0070C0"/>
              </a:buClr>
              <a:buSzPct val="80000"/>
              <a:buFont typeface="Wingdings" pitchFamily="2" charset="2"/>
              <a:buChar char="u"/>
            </a:pPr>
            <a:r>
              <a:rPr lang="en-US" sz="1800" b="1" dirty="0">
                <a:solidFill>
                  <a:schemeClr val="tx1"/>
                </a:solidFill>
              </a:rPr>
              <a:t>Could other changes downstream from the change your are measuring affect your result?</a:t>
            </a:r>
          </a:p>
          <a:p>
            <a:pPr marL="800100" lvl="1" indent="-342900" algn="l">
              <a:buClr>
                <a:srgbClr val="0070C0"/>
              </a:buClr>
              <a:buSzPct val="80000"/>
              <a:buFont typeface="Wingdings" pitchFamily="2" charset="2"/>
              <a:buChar char="u"/>
            </a:pPr>
            <a:r>
              <a:rPr lang="en-US" sz="1800" b="1" i="0" dirty="0">
                <a:solidFill>
                  <a:schemeClr val="tx1"/>
                </a:solidFill>
                <a:effectLst/>
              </a:rPr>
              <a:t>Are</a:t>
            </a:r>
            <a:r>
              <a:rPr lang="en-US" sz="1800" b="1" dirty="0">
                <a:solidFill>
                  <a:schemeClr val="tx1"/>
                </a:solidFill>
              </a:rPr>
              <a:t> you running multiple experiments at once?</a:t>
            </a:r>
            <a:endParaRPr lang="en-US" sz="1800" b="1" i="0" dirty="0">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spTree>
    <p:extLst>
      <p:ext uri="{BB962C8B-B14F-4D97-AF65-F5344CB8AC3E}">
        <p14:creationId xmlns:p14="http://schemas.microsoft.com/office/powerpoint/2010/main" val="821589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87.6 Attribution Errors</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478809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Attribution Errors (Explanation)</a:t>
            </a:r>
          </a:p>
          <a:p>
            <a:pPr marL="342900" indent="-342900" algn="l">
              <a:buClr>
                <a:srgbClr val="0070C0"/>
              </a:buClr>
              <a:buSzPct val="80000"/>
              <a:buFont typeface="Wingdings" pitchFamily="2" charset="2"/>
              <a:buChar char="u"/>
            </a:pPr>
            <a:r>
              <a:rPr lang="en-US" sz="1800" b="1" i="0" dirty="0">
                <a:solidFill>
                  <a:schemeClr val="tx1"/>
                </a:solidFill>
                <a:effectLst/>
              </a:rPr>
              <a:t>And we talked briefly about Attribution Errors.</a:t>
            </a:r>
          </a:p>
          <a:p>
            <a:pPr marL="342900" indent="-342900" algn="l">
              <a:buClr>
                <a:srgbClr val="0070C0"/>
              </a:buClr>
              <a:buSzPct val="80000"/>
              <a:buFont typeface="Wingdings" pitchFamily="2" charset="2"/>
              <a:buChar char="u"/>
            </a:pPr>
            <a:r>
              <a:rPr lang="en-US" sz="1800" b="1" i="0" dirty="0">
                <a:solidFill>
                  <a:schemeClr val="tx1"/>
                </a:solidFill>
                <a:effectLst/>
              </a:rPr>
              <a:t>You know, if you are actually using downstream behavior</a:t>
            </a:r>
            <a:r>
              <a:rPr lang="en-US" sz="1800" b="1" dirty="0">
                <a:solidFill>
                  <a:schemeClr val="tx1"/>
                </a:solidFill>
              </a:rPr>
              <a:t> </a:t>
            </a:r>
            <a:r>
              <a:rPr lang="en-US" sz="1800" b="1" i="0" dirty="0">
                <a:solidFill>
                  <a:schemeClr val="tx1"/>
                </a:solidFill>
                <a:effectLst/>
              </a:rPr>
              <a:t>from a change, that gets into a grey area.</a:t>
            </a:r>
          </a:p>
          <a:p>
            <a:pPr marL="342900" indent="-342900" algn="l">
              <a:buClr>
                <a:srgbClr val="0070C0"/>
              </a:buClr>
              <a:buSzPct val="80000"/>
              <a:buFont typeface="Wingdings" pitchFamily="2" charset="2"/>
              <a:buChar char="u"/>
            </a:pPr>
            <a:r>
              <a:rPr lang="en-US" sz="1800" b="1" i="0" dirty="0">
                <a:solidFill>
                  <a:schemeClr val="tx1"/>
                </a:solidFill>
                <a:effectLst/>
              </a:rPr>
              <a:t>You need to understand how you're actually counting those conversions as a function of distance from the thing that you changed.</a:t>
            </a:r>
          </a:p>
          <a:p>
            <a:pPr marL="342900" indent="-342900" algn="l">
              <a:buClr>
                <a:srgbClr val="0070C0"/>
              </a:buClr>
              <a:buSzPct val="80000"/>
              <a:buFont typeface="Wingdings" pitchFamily="2" charset="2"/>
              <a:buChar char="u"/>
            </a:pPr>
            <a:r>
              <a:rPr lang="en-US" sz="1800" b="1" i="0" dirty="0">
                <a:solidFill>
                  <a:schemeClr val="tx1"/>
                </a:solidFill>
                <a:effectLst/>
              </a:rPr>
              <a:t>A agree with your business stakeholders upfront as to how you're going to measure those effects. </a:t>
            </a:r>
          </a:p>
          <a:p>
            <a:pPr marL="342900" indent="-342900" algn="l">
              <a:buClr>
                <a:srgbClr val="0070C0"/>
              </a:buClr>
              <a:buSzPct val="80000"/>
              <a:buFont typeface="Wingdings" pitchFamily="2" charset="2"/>
              <a:buChar char="u"/>
            </a:pPr>
            <a:r>
              <a:rPr lang="en-US" sz="1800" b="1" i="0" dirty="0">
                <a:solidFill>
                  <a:schemeClr val="tx1"/>
                </a:solidFill>
                <a:effectLst/>
              </a:rPr>
              <a:t>You also need to be aware, if you're running multiple experiments at once, will they conflict with one another? </a:t>
            </a:r>
          </a:p>
          <a:p>
            <a:pPr marL="342900" indent="-342900" algn="l">
              <a:buClr>
                <a:srgbClr val="0070C0"/>
              </a:buClr>
              <a:buSzPct val="80000"/>
              <a:buFont typeface="Wingdings" pitchFamily="2" charset="2"/>
              <a:buChar char="u"/>
            </a:pPr>
            <a:r>
              <a:rPr lang="en-US" sz="1800" b="1" i="0" dirty="0">
                <a:solidFill>
                  <a:schemeClr val="tx1"/>
                </a:solidFill>
                <a:effectLst/>
              </a:rPr>
              <a:t>Is there a page flow where someone might actually encounter two different experiments within the same session?</a:t>
            </a:r>
          </a:p>
          <a:p>
            <a:pPr marL="342900" indent="-342900" algn="l">
              <a:buClr>
                <a:srgbClr val="0070C0"/>
              </a:buClr>
              <a:buSzPct val="80000"/>
              <a:buFont typeface="Wingdings" pitchFamily="2" charset="2"/>
              <a:buChar char="u"/>
            </a:pPr>
            <a:r>
              <a:rPr lang="en-US" sz="1800" b="1" i="0" dirty="0">
                <a:solidFill>
                  <a:schemeClr val="tx1"/>
                </a:solidFill>
                <a:effectLst/>
              </a:rPr>
              <a:t>If so, that's going to be a problem, and you have to basically apply your judgement as to whether these changes actually could interfere with each other in some meaningful way and actually affect the customer's behavior</a:t>
            </a:r>
            <a:r>
              <a:rPr lang="en-US" sz="1800" b="1" dirty="0">
                <a:solidFill>
                  <a:schemeClr val="tx1"/>
                </a:solidFill>
              </a:rPr>
              <a:t> </a:t>
            </a:r>
            <a:r>
              <a:rPr lang="en-US" sz="1800" b="1" i="0" dirty="0">
                <a:solidFill>
                  <a:schemeClr val="tx1"/>
                </a:solidFill>
                <a:effectLst/>
              </a:rPr>
              <a:t>in some meaningful way.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spTree>
    <p:extLst>
      <p:ext uri="{BB962C8B-B14F-4D97-AF65-F5344CB8AC3E}">
        <p14:creationId xmlns:p14="http://schemas.microsoft.com/office/powerpoint/2010/main" val="2013620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87.6 Attribution Errors</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370797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Attribution Errors (Explanation)</a:t>
            </a:r>
          </a:p>
          <a:p>
            <a:pPr marL="342900" indent="-342900" algn="l">
              <a:buClr>
                <a:srgbClr val="0070C0"/>
              </a:buClr>
              <a:buSzPct val="80000"/>
              <a:buFont typeface="Wingdings" pitchFamily="2" charset="2"/>
              <a:buChar char="u"/>
            </a:pPr>
            <a:r>
              <a:rPr lang="en-US" sz="1800" b="1" i="0" dirty="0">
                <a:solidFill>
                  <a:schemeClr val="tx1"/>
                </a:solidFill>
                <a:effectLst/>
              </a:rPr>
              <a:t>All right, so again, very, you need to take these results with a grain of salt.</a:t>
            </a:r>
          </a:p>
          <a:p>
            <a:pPr marL="342900" indent="-342900" algn="l">
              <a:buClr>
                <a:srgbClr val="0070C0"/>
              </a:buClr>
              <a:buSzPct val="80000"/>
              <a:buFont typeface="Wingdings" pitchFamily="2" charset="2"/>
              <a:buChar char="u"/>
            </a:pPr>
            <a:r>
              <a:rPr lang="en-US" sz="1800" b="1" i="0" dirty="0">
                <a:solidFill>
                  <a:schemeClr val="tx1"/>
                </a:solidFill>
                <a:effectLst/>
              </a:rPr>
              <a:t>There is a lot of things that can skew your results, and you need to be aware of them. </a:t>
            </a:r>
          </a:p>
          <a:p>
            <a:pPr marL="342900" indent="-342900" algn="l">
              <a:buClr>
                <a:srgbClr val="0070C0"/>
              </a:buClr>
              <a:buSzPct val="80000"/>
              <a:buFont typeface="Wingdings" pitchFamily="2" charset="2"/>
              <a:buChar char="u"/>
            </a:pPr>
            <a:r>
              <a:rPr lang="en-US" sz="1800" b="1" i="0" dirty="0">
                <a:solidFill>
                  <a:schemeClr val="tx1"/>
                </a:solidFill>
                <a:effectLst/>
              </a:rPr>
              <a:t>So, just be aware of them and make sure your business owners are also aware of the limitations of A/B tests, and you'll be okay.</a:t>
            </a:r>
          </a:p>
          <a:p>
            <a:pPr marL="342900" indent="-342900" algn="l">
              <a:buClr>
                <a:srgbClr val="0070C0"/>
              </a:buClr>
              <a:buSzPct val="80000"/>
              <a:buFont typeface="Wingdings" pitchFamily="2" charset="2"/>
              <a:buChar char="u"/>
            </a:pPr>
            <a:r>
              <a:rPr lang="en-US" sz="1800" b="1" i="0" dirty="0">
                <a:solidFill>
                  <a:schemeClr val="tx1"/>
                </a:solidFill>
                <a:effectLst/>
              </a:rPr>
              <a:t>So remember, the short-term nature of an A/B test subjects it to a lot of limitations. </a:t>
            </a:r>
          </a:p>
          <a:p>
            <a:pPr marL="342900" indent="-342900" algn="l">
              <a:buClr>
                <a:srgbClr val="0070C0"/>
              </a:buClr>
              <a:buSzPct val="80000"/>
              <a:buFont typeface="Wingdings" pitchFamily="2" charset="2"/>
              <a:buChar char="u"/>
            </a:pPr>
            <a:r>
              <a:rPr lang="en-US" sz="1800" b="1" i="0" dirty="0">
                <a:solidFill>
                  <a:schemeClr val="tx1"/>
                </a:solidFill>
                <a:effectLst/>
              </a:rPr>
              <a:t>You might just be seeing novelty effects, or seasonal effects, and what not.</a:t>
            </a:r>
          </a:p>
          <a:p>
            <a:pPr marL="342900" indent="-342900" algn="l">
              <a:buClr>
                <a:srgbClr val="0070C0"/>
              </a:buClr>
              <a:buSzPct val="80000"/>
              <a:buFont typeface="Wingdings" pitchFamily="2" charset="2"/>
              <a:buChar char="u"/>
            </a:pPr>
            <a:r>
              <a:rPr lang="en-US" sz="1800" b="1" i="0" dirty="0">
                <a:solidFill>
                  <a:schemeClr val="tx1"/>
                </a:solidFill>
                <a:effectLst/>
              </a:rPr>
              <a:t>So if you're not in a position where you can actually devote a very long amount of time to an experiment, you need to take those results with a grain of salt, and ideally retest them later on during a different time period.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spTree>
    <p:extLst>
      <p:ext uri="{BB962C8B-B14F-4D97-AF65-F5344CB8AC3E}">
        <p14:creationId xmlns:p14="http://schemas.microsoft.com/office/powerpoint/2010/main" val="3909707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 of Chapter</a:t>
            </a:r>
            <a:endParaRPr lang="zh-TW" altLang="en-US" sz="6000" b="1">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87.1 Correlation Is not Causation</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186286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87.1 Correlation Is not Causation</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197978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Correlation Does Not Imply Causation</a:t>
            </a:r>
          </a:p>
          <a:p>
            <a:pPr marL="342900" indent="-342900" algn="l">
              <a:buClr>
                <a:srgbClr val="0070C0"/>
              </a:buClr>
              <a:buSzPct val="80000"/>
              <a:buFont typeface="Wingdings" pitchFamily="2" charset="2"/>
              <a:buChar char="u"/>
            </a:pPr>
            <a:r>
              <a:rPr lang="en-US" sz="1800" b="1" dirty="0">
                <a:solidFill>
                  <a:schemeClr val="tx1"/>
                </a:solidFill>
              </a:rPr>
              <a:t>Every your low p-value score one a well-designed experiment does not imply causation (Cause and Effect relationship).</a:t>
            </a:r>
          </a:p>
          <a:p>
            <a:pPr marL="800100" lvl="1" indent="-342900" algn="l">
              <a:buClr>
                <a:srgbClr val="0070C0"/>
              </a:buClr>
              <a:buSzPct val="80000"/>
              <a:buFont typeface="Wingdings" pitchFamily="2" charset="2"/>
              <a:buChar char="u"/>
            </a:pPr>
            <a:r>
              <a:rPr lang="en-US" sz="1800" b="1" i="0" dirty="0">
                <a:solidFill>
                  <a:schemeClr val="tx1"/>
                </a:solidFill>
                <a:effectLst/>
              </a:rPr>
              <a:t>It could still be random chance</a:t>
            </a:r>
          </a:p>
          <a:p>
            <a:pPr marL="800100" lvl="1" indent="-342900" algn="l">
              <a:buClr>
                <a:srgbClr val="0070C0"/>
              </a:buClr>
              <a:buSzPct val="80000"/>
              <a:buFont typeface="Wingdings" pitchFamily="2" charset="2"/>
              <a:buChar char="u"/>
            </a:pPr>
            <a:r>
              <a:rPr lang="en-US" sz="1800" b="1" dirty="0">
                <a:solidFill>
                  <a:schemeClr val="tx1"/>
                </a:solidFill>
              </a:rPr>
              <a:t>Other factors could be at play</a:t>
            </a:r>
          </a:p>
          <a:p>
            <a:pPr marL="800100" lvl="1" indent="-342900" algn="l">
              <a:buClr>
                <a:srgbClr val="0070C0"/>
              </a:buClr>
              <a:buSzPct val="80000"/>
              <a:buFont typeface="Wingdings" pitchFamily="2" charset="2"/>
              <a:buChar char="u"/>
            </a:pPr>
            <a:r>
              <a:rPr lang="en-US" sz="1800" b="1" i="0" dirty="0">
                <a:solidFill>
                  <a:schemeClr val="tx1"/>
                </a:solidFill>
                <a:effectLst/>
              </a:rPr>
              <a:t>It is your duty to ensure business owners understand this.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1733340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87.1 Correlation Is not Causation</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467845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Correlation Does Not Imply Causation (Explanation)</a:t>
            </a:r>
          </a:p>
          <a:p>
            <a:pPr marL="342900" indent="-342900" algn="l">
              <a:buClr>
                <a:srgbClr val="0070C0"/>
              </a:buClr>
              <a:buSzPct val="80000"/>
              <a:buFont typeface="Wingdings" pitchFamily="2" charset="2"/>
              <a:buChar char="u"/>
            </a:pPr>
            <a:r>
              <a:rPr lang="en-US" sz="1800" b="1" i="0" dirty="0">
                <a:solidFill>
                  <a:schemeClr val="tx1"/>
                </a:solidFill>
                <a:effectLst/>
              </a:rPr>
              <a:t>Remember, correlation does not imply causation. </a:t>
            </a:r>
          </a:p>
          <a:p>
            <a:pPr marL="342900" indent="-342900" algn="l">
              <a:buClr>
                <a:srgbClr val="0070C0"/>
              </a:buClr>
              <a:buSzPct val="80000"/>
              <a:buFont typeface="Wingdings" pitchFamily="2" charset="2"/>
              <a:buChar char="u"/>
            </a:pPr>
            <a:r>
              <a:rPr lang="en-US" sz="1800" b="1" i="0" dirty="0">
                <a:solidFill>
                  <a:schemeClr val="tx1"/>
                </a:solidFill>
                <a:effectLst/>
              </a:rPr>
              <a:t>Even with a well-designed experiment, all you can say is there is some probability that this effect was caused by this change you made.</a:t>
            </a:r>
          </a:p>
          <a:p>
            <a:pPr marL="342900" indent="-342900" algn="l">
              <a:buClr>
                <a:srgbClr val="0070C0"/>
              </a:buClr>
              <a:buSzPct val="80000"/>
              <a:buFont typeface="Wingdings" pitchFamily="2" charset="2"/>
              <a:buChar char="u"/>
            </a:pPr>
            <a:r>
              <a:rPr lang="en-US" sz="1800" b="1" i="0" dirty="0">
                <a:solidFill>
                  <a:schemeClr val="tx1"/>
                </a:solidFill>
                <a:effectLst/>
              </a:rPr>
              <a:t>At the end of the day, there's always going to be a chance that there was no real effect, or you might even be measuring the wrong effect.</a:t>
            </a:r>
          </a:p>
          <a:p>
            <a:pPr marL="342900" indent="-342900" algn="l">
              <a:buClr>
                <a:srgbClr val="0070C0"/>
              </a:buClr>
              <a:buSzPct val="80000"/>
              <a:buFont typeface="Wingdings" pitchFamily="2" charset="2"/>
              <a:buChar char="u"/>
            </a:pPr>
            <a:r>
              <a:rPr lang="en-US" sz="1800" b="1" i="0" dirty="0">
                <a:solidFill>
                  <a:schemeClr val="tx1"/>
                </a:solidFill>
                <a:effectLst/>
              </a:rPr>
              <a:t>It could still be random chance. There can be something else going on.</a:t>
            </a:r>
          </a:p>
          <a:p>
            <a:pPr marL="342900" indent="-342900" algn="l">
              <a:buClr>
                <a:srgbClr val="0070C0"/>
              </a:buClr>
              <a:buSzPct val="80000"/>
              <a:buFont typeface="Wingdings" pitchFamily="2" charset="2"/>
              <a:buChar char="u"/>
            </a:pPr>
            <a:r>
              <a:rPr lang="en-US" sz="1800" b="1" i="0" dirty="0">
                <a:solidFill>
                  <a:schemeClr val="tx1"/>
                </a:solidFill>
                <a:effectLst/>
              </a:rPr>
              <a:t>It's your duty to make sure that the business owners understand that these experimental results need to be interpreted.</a:t>
            </a:r>
          </a:p>
          <a:p>
            <a:pPr marL="342900" indent="-342900" algn="l">
              <a:buClr>
                <a:srgbClr val="0070C0"/>
              </a:buClr>
              <a:buSzPct val="80000"/>
              <a:buFont typeface="Wingdings" pitchFamily="2" charset="2"/>
              <a:buChar char="u"/>
            </a:pPr>
            <a:r>
              <a:rPr lang="en-US" sz="1800" b="1" i="0" dirty="0">
                <a:solidFill>
                  <a:schemeClr val="tx1"/>
                </a:solidFill>
                <a:effectLst/>
              </a:rPr>
              <a:t>They need to be one piece of their decision, right? </a:t>
            </a:r>
          </a:p>
          <a:p>
            <a:pPr marL="342900" indent="-342900" algn="l">
              <a:buClr>
                <a:srgbClr val="0070C0"/>
              </a:buClr>
              <a:buSzPct val="80000"/>
              <a:buFont typeface="Wingdings" pitchFamily="2" charset="2"/>
              <a:buChar char="u"/>
            </a:pPr>
            <a:r>
              <a:rPr lang="en-US" sz="1800" b="1" i="0" dirty="0">
                <a:solidFill>
                  <a:schemeClr val="tx1"/>
                </a:solidFill>
                <a:effectLst/>
              </a:rPr>
              <a:t>They can't be the be-all and end-all that they base their decision on because there is room for error in the results, and there are things that can skew those results.</a:t>
            </a:r>
          </a:p>
          <a:p>
            <a:pPr marL="342900" indent="-342900" algn="l">
              <a:buClr>
                <a:srgbClr val="0070C0"/>
              </a:buClr>
              <a:buSzPct val="80000"/>
              <a:buFont typeface="Wingdings" pitchFamily="2" charset="2"/>
              <a:buChar char="u"/>
            </a:pPr>
            <a:r>
              <a:rPr lang="en-US" sz="1800" b="1" i="0" dirty="0">
                <a:solidFill>
                  <a:schemeClr val="tx1"/>
                </a:solidFill>
                <a:effectLst/>
              </a:rPr>
              <a:t>At the end of the day, if there's some larger business objective to this change beyond, you know, just driving short term revenue, that needs to be taken into account as well. who don't know you that well into the treatment group.</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3363025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87.2 Novelty Effects</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427015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87.2 Novelty Effects</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255584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Novelty Effects </a:t>
            </a:r>
          </a:p>
          <a:p>
            <a:pPr marL="342900" indent="-342900" algn="l">
              <a:buClr>
                <a:srgbClr val="0070C0"/>
              </a:buClr>
              <a:buSzPct val="80000"/>
              <a:buFont typeface="Wingdings" pitchFamily="2" charset="2"/>
              <a:buChar char="u"/>
            </a:pPr>
            <a:r>
              <a:rPr lang="en-US" sz="1800" b="1" dirty="0">
                <a:solidFill>
                  <a:schemeClr val="tx1"/>
                </a:solidFill>
              </a:rPr>
              <a:t>Changes to a website will catch the attention of previous users who are used to the way it used to be</a:t>
            </a:r>
          </a:p>
          <a:p>
            <a:pPr marL="800100" lvl="1" indent="-342900" algn="l">
              <a:buClr>
                <a:srgbClr val="0070C0"/>
              </a:buClr>
              <a:buSzPct val="80000"/>
              <a:buFont typeface="Wingdings" pitchFamily="2" charset="2"/>
              <a:buChar char="u"/>
            </a:pPr>
            <a:r>
              <a:rPr lang="en-US" sz="1800" b="1" i="0" dirty="0">
                <a:solidFill>
                  <a:schemeClr val="tx1"/>
                </a:solidFill>
                <a:effectLst/>
              </a:rPr>
              <a:t>They might click on </a:t>
            </a:r>
            <a:r>
              <a:rPr lang="en-US" sz="1800" b="1" dirty="0">
                <a:solidFill>
                  <a:schemeClr val="tx1"/>
                </a:solidFill>
              </a:rPr>
              <a:t>something simply because it is new.</a:t>
            </a:r>
          </a:p>
          <a:p>
            <a:pPr marL="800100" lvl="1" indent="-342900" algn="l">
              <a:buClr>
                <a:srgbClr val="0070C0"/>
              </a:buClr>
              <a:buSzPct val="80000"/>
              <a:buFont typeface="Wingdings" pitchFamily="2" charset="2"/>
              <a:buChar char="u"/>
            </a:pPr>
            <a:r>
              <a:rPr lang="en-US" sz="1800" b="1" i="0" dirty="0">
                <a:solidFill>
                  <a:schemeClr val="tx1"/>
                </a:solidFill>
                <a:effectLst/>
              </a:rPr>
              <a:t>But his attention will not last forever.</a:t>
            </a:r>
          </a:p>
          <a:p>
            <a:pPr marL="342900" indent="-342900" algn="l">
              <a:buClr>
                <a:srgbClr val="0070C0"/>
              </a:buClr>
              <a:buSzPct val="80000"/>
              <a:buFont typeface="Wingdings" pitchFamily="2" charset="2"/>
              <a:buChar char="u"/>
            </a:pPr>
            <a:r>
              <a:rPr lang="en-US" sz="1800" b="1" dirty="0">
                <a:solidFill>
                  <a:schemeClr val="tx1"/>
                </a:solidFill>
              </a:rPr>
              <a:t>Good idea to re-run experiments much later and validate their impact </a:t>
            </a:r>
          </a:p>
          <a:p>
            <a:pPr marL="800100" lvl="1" indent="-342900" algn="l">
              <a:buClr>
                <a:srgbClr val="0070C0"/>
              </a:buClr>
              <a:buSzPct val="80000"/>
              <a:buFont typeface="Wingdings" pitchFamily="2" charset="2"/>
              <a:buChar char="u"/>
            </a:pPr>
            <a:r>
              <a:rPr lang="en-US" sz="1800" b="1" i="0" dirty="0">
                <a:solidFill>
                  <a:schemeClr val="tx1"/>
                </a:solidFill>
                <a:effectLst/>
              </a:rPr>
              <a:t>Often the </a:t>
            </a:r>
            <a:r>
              <a:rPr lang="en-US" sz="1800" b="1" dirty="0">
                <a:solidFill>
                  <a:schemeClr val="tx1"/>
                </a:solidFill>
              </a:rPr>
              <a:t>“old” website will outperform the “new” one after a while, simply because it is a change</a:t>
            </a:r>
            <a:endParaRPr lang="en-US" sz="1800" b="1" i="0" dirty="0">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4057296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87.2 Novelty Effects</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457207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Novelty Effect (Explanation)</a:t>
            </a:r>
          </a:p>
          <a:p>
            <a:pPr marL="342900" indent="-342900" algn="l">
              <a:buClr>
                <a:srgbClr val="0070C0"/>
              </a:buClr>
              <a:buSzPct val="80000"/>
              <a:buFont typeface="Wingdings" pitchFamily="2" charset="2"/>
              <a:buChar char="u"/>
            </a:pPr>
            <a:r>
              <a:rPr lang="en-US" sz="1800" b="1" i="0" dirty="0">
                <a:solidFill>
                  <a:schemeClr val="tx1"/>
                </a:solidFill>
                <a:effectLst/>
              </a:rPr>
              <a:t>One problem is Novelty (New) Effects.</a:t>
            </a:r>
          </a:p>
          <a:p>
            <a:pPr marL="342900" indent="-342900" algn="l">
              <a:buClr>
                <a:srgbClr val="0070C0"/>
              </a:buClr>
              <a:buSzPct val="80000"/>
              <a:buFont typeface="Wingdings" pitchFamily="2" charset="2"/>
              <a:buChar char="u"/>
            </a:pPr>
            <a:r>
              <a:rPr lang="en-US" sz="1800" b="1" i="0" dirty="0">
                <a:solidFill>
                  <a:schemeClr val="tx1"/>
                </a:solidFill>
                <a:effectLst/>
              </a:rPr>
              <a:t>So kind of the Achilles' heel of an A/B test is the short time frame over which they tend to be run, okay? </a:t>
            </a:r>
          </a:p>
          <a:p>
            <a:pPr marL="342900" indent="-342900" algn="l">
              <a:buClr>
                <a:srgbClr val="0070C0"/>
              </a:buClr>
              <a:buSzPct val="80000"/>
              <a:buFont typeface="Wingdings" pitchFamily="2" charset="2"/>
              <a:buChar char="u"/>
            </a:pPr>
            <a:r>
              <a:rPr lang="en-US" sz="1800" b="1" i="0" dirty="0">
                <a:solidFill>
                  <a:schemeClr val="tx1"/>
                </a:solidFill>
                <a:effectLst/>
              </a:rPr>
              <a:t>And this causes a couple of problems.</a:t>
            </a:r>
          </a:p>
          <a:p>
            <a:pPr marL="342900" indent="-342900" algn="l">
              <a:buClr>
                <a:srgbClr val="0070C0"/>
              </a:buClr>
              <a:buSzPct val="80000"/>
              <a:buFont typeface="Wingdings" pitchFamily="2" charset="2"/>
              <a:buChar char="u"/>
            </a:pPr>
            <a:r>
              <a:rPr lang="en-US" sz="1800" b="1" i="0" dirty="0">
                <a:solidFill>
                  <a:schemeClr val="tx1"/>
                </a:solidFill>
                <a:effectLst/>
              </a:rPr>
              <a:t>First of all, if there are longer term effects to this change, you're not going to measure those. But also, there is a certain effect to just something being different on the website.</a:t>
            </a:r>
          </a:p>
          <a:p>
            <a:pPr marL="342900" indent="-342900" algn="l">
              <a:buClr>
                <a:srgbClr val="0070C0"/>
              </a:buClr>
              <a:buSzPct val="80000"/>
              <a:buFont typeface="Wingdings" pitchFamily="2" charset="2"/>
              <a:buChar char="u"/>
            </a:pPr>
            <a:r>
              <a:rPr lang="en-US" sz="1800" b="1" i="0" dirty="0">
                <a:solidFill>
                  <a:schemeClr val="tx1"/>
                </a:solidFill>
                <a:effectLst/>
              </a:rPr>
              <a:t>So maybe your customers are used to seeing orange buttons all the time, and that blue button comes up and it catches their attention just because it's different.</a:t>
            </a:r>
          </a:p>
          <a:p>
            <a:pPr marL="342900" indent="-342900" algn="l">
              <a:buClr>
                <a:srgbClr val="0070C0"/>
              </a:buClr>
              <a:buSzPct val="80000"/>
              <a:buFont typeface="Wingdings" pitchFamily="2" charset="2"/>
              <a:buChar char="u"/>
            </a:pPr>
            <a:r>
              <a:rPr lang="en-US" sz="1800" b="1" i="0" dirty="0">
                <a:solidFill>
                  <a:schemeClr val="tx1"/>
                </a:solidFill>
                <a:effectLst/>
              </a:rPr>
              <a:t>But as new customers come in who have never seen your website before, they don't notice that as being different.</a:t>
            </a:r>
          </a:p>
          <a:p>
            <a:pPr marL="342900" indent="-342900" algn="l">
              <a:buClr>
                <a:srgbClr val="0070C0"/>
              </a:buClr>
              <a:buSzPct val="80000"/>
              <a:buFont typeface="Wingdings" pitchFamily="2" charset="2"/>
              <a:buChar char="u"/>
            </a:pPr>
            <a:r>
              <a:rPr lang="en-US" sz="1800" b="1" i="0" dirty="0">
                <a:solidFill>
                  <a:schemeClr val="tx1"/>
                </a:solidFill>
                <a:effectLst/>
              </a:rPr>
              <a:t>And over time, even your old customers get used to the new blue button, and it could very well be that if you were to make the same test a year later, there would be no difference, or maybe they'd be the other way around.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2451987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87.2 Novelty Effects</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428403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Novelty Effect (Explanation)</a:t>
            </a:r>
          </a:p>
          <a:p>
            <a:pPr marL="342900" indent="-342900" algn="l">
              <a:buClr>
                <a:srgbClr val="0070C0"/>
              </a:buClr>
              <a:buSzPct val="80000"/>
              <a:buFont typeface="Wingdings" pitchFamily="2" charset="2"/>
              <a:buChar char="u"/>
            </a:pPr>
            <a:r>
              <a:rPr lang="en-US" sz="1800" b="1" i="0" dirty="0">
                <a:solidFill>
                  <a:schemeClr val="tx1"/>
                </a:solidFill>
                <a:effectLst/>
              </a:rPr>
              <a:t>You know, I could very easily see a situation where you test orange buttons versus blue button, and in the first two weeks, the blue button wins. </a:t>
            </a:r>
          </a:p>
          <a:p>
            <a:pPr marL="342900" indent="-342900" algn="l">
              <a:buClr>
                <a:srgbClr val="0070C0"/>
              </a:buClr>
              <a:buSzPct val="80000"/>
              <a:buFont typeface="Wingdings" pitchFamily="2" charset="2"/>
              <a:buChar char="u"/>
            </a:pPr>
            <a:r>
              <a:rPr lang="en-US" sz="1800" b="1" i="0" dirty="0">
                <a:solidFill>
                  <a:schemeClr val="tx1"/>
                </a:solidFill>
                <a:effectLst/>
              </a:rPr>
              <a:t>People buy more because they are more attracted to it, because it's different.</a:t>
            </a:r>
          </a:p>
          <a:p>
            <a:pPr marL="342900" indent="-342900" algn="l">
              <a:buClr>
                <a:srgbClr val="0070C0"/>
              </a:buClr>
              <a:buSzPct val="80000"/>
              <a:buFont typeface="Wingdings" pitchFamily="2" charset="2"/>
              <a:buChar char="u"/>
            </a:pPr>
            <a:r>
              <a:rPr lang="en-US" sz="1800" b="1" i="0" dirty="0">
                <a:solidFill>
                  <a:schemeClr val="tx1"/>
                </a:solidFill>
                <a:effectLst/>
              </a:rPr>
              <a:t>But a year goes by, I can probably run another web lab that puts that blue button against an orange button, and then the orange button would win, again, simply because the orange button is different, and it's new, and it catches people attention just for that reason alone.</a:t>
            </a:r>
          </a:p>
          <a:p>
            <a:pPr marL="342900" indent="-342900" algn="l">
              <a:buClr>
                <a:srgbClr val="0070C0"/>
              </a:buClr>
              <a:buSzPct val="80000"/>
              <a:buFont typeface="Wingdings" pitchFamily="2" charset="2"/>
              <a:buChar char="u"/>
            </a:pPr>
            <a:r>
              <a:rPr lang="en-US" sz="1800" b="1" i="0" dirty="0">
                <a:solidFill>
                  <a:schemeClr val="tx1"/>
                </a:solidFill>
                <a:effectLst/>
              </a:rPr>
              <a:t>So for that reason, if you do have a change that is somewhat controversial, it's a good idea to re-run that experiment later on and see if you can actually replicate its results. That's really the only way I know of to account for novelty effects.</a:t>
            </a:r>
          </a:p>
          <a:p>
            <a:pPr marL="342900" indent="-342900" algn="l">
              <a:buClr>
                <a:srgbClr val="0070C0"/>
              </a:buClr>
              <a:buSzPct val="80000"/>
              <a:buFont typeface="Wingdings" pitchFamily="2" charset="2"/>
              <a:buChar char="u"/>
            </a:pPr>
            <a:r>
              <a:rPr lang="en-US" sz="1800" b="1" i="0" dirty="0">
                <a:solidFill>
                  <a:schemeClr val="tx1"/>
                </a:solidFill>
                <a:effectLst/>
              </a:rPr>
              <a:t>Actually measure it again when it's no longer novel, when it's no longer just a change that might capture people's attention simply because it's different. </a:t>
            </a:r>
          </a:p>
          <a:p>
            <a:pPr marL="342900" indent="-342900" algn="l">
              <a:buClr>
                <a:srgbClr val="0070C0"/>
              </a:buClr>
              <a:buSzPct val="80000"/>
              <a:buFont typeface="Wingdings" pitchFamily="2" charset="2"/>
              <a:buChar char="u"/>
            </a:pPr>
            <a:r>
              <a:rPr lang="en-US" sz="1800" b="1" i="0" dirty="0">
                <a:solidFill>
                  <a:schemeClr val="tx1"/>
                </a:solidFill>
                <a:effectLst/>
              </a:rPr>
              <a:t>And this is, I really can't understate the importance of understanding this.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a:t>https://github.com/peterhchen/900_Python_ML_DS_DL</a:t>
            </a:r>
            <a:endParaRPr kumimoji="0" lang="zh-TW" altLang="en-US" sz="1600" b="0" i="0" u="none" strike="noStrike" kern="1200" cap="none" spc="0" normalizeH="0" baseline="0" noProof="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144831723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11330</TotalTime>
  <Words>3046</Words>
  <Application>Microsoft Office PowerPoint</Application>
  <PresentationFormat>On-screen Show (4:3)</PresentationFormat>
  <Paragraphs>250</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Wingdings</vt:lpstr>
      <vt:lpstr>Office 佈景主題</vt:lpstr>
      <vt:lpstr>87 A/B Test Trap</vt:lpstr>
      <vt:lpstr>87 A/B Test Trap</vt:lpstr>
      <vt:lpstr>87.1 Correlation Is not Causation</vt:lpstr>
      <vt:lpstr>87.1 Correlation Is not Causation</vt:lpstr>
      <vt:lpstr>87.1 Correlation Is not Causation</vt:lpstr>
      <vt:lpstr>87.2 Novelty Effects</vt:lpstr>
      <vt:lpstr>87.2 Novelty Effects</vt:lpstr>
      <vt:lpstr>87.2 Novelty Effects</vt:lpstr>
      <vt:lpstr>87.2 Novelty Effects</vt:lpstr>
      <vt:lpstr>87.2 Novelty Effects</vt:lpstr>
      <vt:lpstr>87.3 Seasonal Effects</vt:lpstr>
      <vt:lpstr>87.3 Seasonal Effects</vt:lpstr>
      <vt:lpstr>87.3 Seasonal Effects</vt:lpstr>
      <vt:lpstr>87.3 Seasonal Effects</vt:lpstr>
      <vt:lpstr>87.4 Selection Bias</vt:lpstr>
      <vt:lpstr>87.4 Selection Bias</vt:lpstr>
      <vt:lpstr>87.4 Selection Bias</vt:lpstr>
      <vt:lpstr>87.4 Selection Bias</vt:lpstr>
      <vt:lpstr>87.4 Selection Bias</vt:lpstr>
      <vt:lpstr>87.5 Data Pollution</vt:lpstr>
      <vt:lpstr>87.5 Data Pollution</vt:lpstr>
      <vt:lpstr>87.5 Data Pollution</vt:lpstr>
      <vt:lpstr>87.5 Data Pollution</vt:lpstr>
      <vt:lpstr>87.6 Attribution Errors</vt:lpstr>
      <vt:lpstr>87.6 Attribution Errors</vt:lpstr>
      <vt:lpstr>87.6 Attribution Errors</vt:lpstr>
      <vt:lpstr>87.6 Attribution Errors</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6038</cp:revision>
  <dcterms:created xsi:type="dcterms:W3CDTF">2018-09-28T16:40:41Z</dcterms:created>
  <dcterms:modified xsi:type="dcterms:W3CDTF">2020-09-13T06:34:26Z</dcterms:modified>
</cp:coreProperties>
</file>