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7" r:id="rId3"/>
    <p:sldId id="319" r:id="rId4"/>
    <p:sldId id="323" r:id="rId5"/>
    <p:sldId id="324" r:id="rId6"/>
    <p:sldId id="325" r:id="rId7"/>
    <p:sldId id="326" r:id="rId8"/>
    <p:sldId id="327" r:id="rId9"/>
    <p:sldId id="329" r:id="rId10"/>
    <p:sldId id="328" r:id="rId11"/>
    <p:sldId id="330" r:id="rId12"/>
    <p:sldId id="331" r:id="rId13"/>
    <p:sldId id="332" r:id="rId14"/>
    <p:sldId id="333" r:id="rId15"/>
    <p:sldId id="334" r:id="rId16"/>
    <p:sldId id="335" r:id="rId17"/>
    <p:sldId id="336" r:id="rId18"/>
    <p:sldId id="337" r:id="rId19"/>
    <p:sldId id="338" r:id="rId20"/>
    <p:sldId id="339" r:id="rId21"/>
    <p:sldId id="340"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79" autoAdjust="0"/>
    <p:restoredTop sz="95401" autoAdjust="0"/>
  </p:normalViewPr>
  <p:slideViewPr>
    <p:cSldViewPr>
      <p:cViewPr varScale="1">
        <p:scale>
          <a:sx n="94" d="100"/>
          <a:sy n="94" d="100"/>
        </p:scale>
        <p:origin x="5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104 Regularization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104.2 Too Many Neurons/Layers?</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6420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Too Many Layers? Too Many Neurons?</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F04ABC49-BD54-470B-A4C7-53F855EFAECE}"/>
              </a:ext>
            </a:extLst>
          </p:cNvPr>
          <p:cNvPicPr>
            <a:picLocks noChangeAspect="1"/>
          </p:cNvPicPr>
          <p:nvPr/>
        </p:nvPicPr>
        <p:blipFill>
          <a:blip r:embed="rId4"/>
          <a:stretch>
            <a:fillRect/>
          </a:stretch>
        </p:blipFill>
        <p:spPr>
          <a:xfrm>
            <a:off x="2318797" y="2204864"/>
            <a:ext cx="4213448" cy="3783139"/>
          </a:xfrm>
          <a:prstGeom prst="rect">
            <a:avLst/>
          </a:prstGeom>
          <a:ln>
            <a:solidFill>
              <a:srgbClr val="C00000"/>
            </a:solidFill>
          </a:ln>
        </p:spPr>
      </p:pic>
    </p:spTree>
    <p:extLst>
      <p:ext uri="{BB962C8B-B14F-4D97-AF65-F5344CB8AC3E}">
        <p14:creationId xmlns:p14="http://schemas.microsoft.com/office/powerpoint/2010/main" val="392780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104.2 Too Many Neurons/Layers?</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995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Too Many Layers? Too Many Neurons?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 very simple thing might be, you might just have too complex of a model.</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have too many layers, too many neurons, you have a deep neural network that is too deep or too wide</a:t>
            </a:r>
            <a:r>
              <a:rPr lang="en-US" sz="1800" b="1" dirty="0">
                <a:solidFill>
                  <a:srgbClr val="29303B"/>
                </a:solidFill>
              </a:rPr>
              <a:t>, o</a:t>
            </a:r>
            <a:r>
              <a:rPr lang="en-US" sz="1800" b="1" i="0" dirty="0">
                <a:solidFill>
                  <a:srgbClr val="29303B"/>
                </a:solidFill>
                <a:effectLst/>
              </a:rPr>
              <a:t>r maybe both.</a:t>
            </a:r>
          </a:p>
          <a:p>
            <a:pPr marL="342900" indent="-342900" algn="l">
              <a:buClr>
                <a:srgbClr val="0070C0"/>
              </a:buClr>
              <a:buSzPct val="80000"/>
              <a:buFont typeface="Wingdings" pitchFamily="2" charset="2"/>
              <a:buChar char="u"/>
            </a:pPr>
            <a:r>
              <a:rPr lang="en-US" sz="1800" b="1" dirty="0">
                <a:solidFill>
                  <a:srgbClr val="29303B"/>
                </a:solidFill>
              </a:rPr>
              <a:t>B</a:t>
            </a:r>
            <a:r>
              <a:rPr lang="en-US" sz="1800" b="1" i="0" dirty="0">
                <a:solidFill>
                  <a:srgbClr val="29303B"/>
                </a:solidFill>
                <a:effectLst/>
              </a:rPr>
              <a:t>y simplifying your model, that restricts those more complicated patterns that </a:t>
            </a:r>
            <a:r>
              <a:rPr lang="en-US" sz="1800" b="1" dirty="0">
                <a:solidFill>
                  <a:srgbClr val="29303B"/>
                </a:solidFill>
              </a:rPr>
              <a:t>is</a:t>
            </a:r>
            <a:r>
              <a:rPr lang="en-US" sz="1800" b="1" i="0" dirty="0">
                <a:solidFill>
                  <a:srgbClr val="29303B"/>
                </a:solidFill>
                <a:effectLst/>
              </a:rPr>
              <a:t> overfitting.</a:t>
            </a:r>
          </a:p>
          <a:p>
            <a:pPr marL="342900" indent="-342900" algn="l">
              <a:buClr>
                <a:srgbClr val="0070C0"/>
              </a:buClr>
              <a:buSzPct val="80000"/>
              <a:buFont typeface="Wingdings" pitchFamily="2" charset="2"/>
              <a:buChar char="u"/>
            </a:pPr>
            <a:r>
              <a:rPr lang="en-US" sz="1800" b="1" i="0" dirty="0">
                <a:solidFill>
                  <a:srgbClr val="29303B"/>
                </a:solidFill>
                <a:effectLst/>
              </a:rPr>
              <a:t>A very simple model that is just a simple curve like that, that could probably be achieved through a regression</a:t>
            </a:r>
            <a:r>
              <a:rPr lang="en-US" sz="1800" b="1" dirty="0">
                <a:solidFill>
                  <a:srgbClr val="29303B"/>
                </a:solidFill>
              </a:rPr>
              <a:t> </a:t>
            </a:r>
            <a:r>
              <a:rPr lang="en-US" sz="1800" b="1" i="0" dirty="0">
                <a:solidFill>
                  <a:srgbClr val="29303B"/>
                </a:solidFill>
                <a:effectLst/>
              </a:rPr>
              <a:t>with a simpler model. </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simplest regularization technique is simply to use fewer neurons or use fewer layers</a:t>
            </a:r>
            <a:r>
              <a:rPr lang="en-US" sz="1800" b="1" dirty="0">
                <a:solidFill>
                  <a:srgbClr val="29303B"/>
                </a:solidFill>
              </a:rPr>
              <a: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B1BC402B-6D0B-4E4C-B7DA-7F2B7BFAF328}"/>
              </a:ext>
            </a:extLst>
          </p:cNvPr>
          <p:cNvPicPr>
            <a:picLocks noChangeAspect="1"/>
          </p:cNvPicPr>
          <p:nvPr/>
        </p:nvPicPr>
        <p:blipFill>
          <a:blip r:embed="rId4"/>
          <a:stretch>
            <a:fillRect/>
          </a:stretch>
        </p:blipFill>
        <p:spPr>
          <a:xfrm>
            <a:off x="5812506" y="4733451"/>
            <a:ext cx="1807494" cy="1622899"/>
          </a:xfrm>
          <a:prstGeom prst="rect">
            <a:avLst/>
          </a:prstGeom>
          <a:ln>
            <a:solidFill>
              <a:srgbClr val="C00000"/>
            </a:solidFill>
          </a:ln>
        </p:spPr>
      </p:pic>
    </p:spTree>
    <p:extLst>
      <p:ext uri="{BB962C8B-B14F-4D97-AF65-F5344CB8AC3E}">
        <p14:creationId xmlns:p14="http://schemas.microsoft.com/office/powerpoint/2010/main" val="391541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104.2 Too Many Neurons/Layers?</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874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Too Many Layers? Too Many Neurons?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That is a totally valid and good way to do.</a:t>
            </a:r>
          </a:p>
          <a:p>
            <a:pPr marL="342900" indent="-342900" algn="l">
              <a:buClr>
                <a:srgbClr val="0070C0"/>
              </a:buClr>
              <a:buSzPct val="80000"/>
              <a:buFont typeface="Wingdings" pitchFamily="2" charset="2"/>
              <a:buChar char="u"/>
            </a:pPr>
            <a:r>
              <a:rPr lang="en-US" sz="1800" b="1" i="0" dirty="0">
                <a:solidFill>
                  <a:srgbClr val="29303B"/>
                </a:solidFill>
                <a:effectLst/>
              </a:rPr>
              <a:t>Sometimes you need to experiment with that.</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 find that your model is overfitting, the simplest thing is just to use a simpler model.</a:t>
            </a:r>
          </a:p>
          <a:p>
            <a:pPr marL="342900" indent="-342900" algn="l">
              <a:buClr>
                <a:srgbClr val="0070C0"/>
              </a:buClr>
              <a:buSzPct val="80000"/>
              <a:buFont typeface="Wingdings" pitchFamily="2" charset="2"/>
              <a:buChar char="u"/>
            </a:pPr>
            <a:r>
              <a:rPr lang="en-US" sz="1800" b="1" i="0" dirty="0">
                <a:solidFill>
                  <a:srgbClr val="29303B"/>
                </a:solidFill>
                <a:effectLst/>
              </a:rPr>
              <a:t>Try to </a:t>
            </a:r>
            <a:r>
              <a:rPr lang="en-US" sz="1800" b="1" dirty="0">
                <a:solidFill>
                  <a:srgbClr val="29303B"/>
                </a:solidFill>
              </a:rPr>
              <a:t>use</a:t>
            </a:r>
            <a:r>
              <a:rPr lang="en-US" sz="1800" b="1" i="0" dirty="0">
                <a:solidFill>
                  <a:srgbClr val="29303B"/>
                </a:solidFill>
                <a:effectLst/>
              </a:rPr>
              <a:t> fewer layers, </a:t>
            </a:r>
            <a:r>
              <a:rPr lang="en-US" sz="1800" b="1" dirty="0">
                <a:solidFill>
                  <a:srgbClr val="29303B"/>
                </a:solidFill>
              </a:rPr>
              <a:t>use</a:t>
            </a:r>
            <a:r>
              <a:rPr lang="en-US" sz="1800" b="1" i="0" dirty="0">
                <a:solidFill>
                  <a:srgbClr val="29303B"/>
                </a:solidFill>
                <a:effectLst/>
              </a:rPr>
              <a:t> fewer neurons in each layer, and see what kind of effect that has.</a:t>
            </a:r>
          </a:p>
          <a:p>
            <a:pPr marL="342900" indent="-342900" algn="l">
              <a:buClr>
                <a:srgbClr val="0070C0"/>
              </a:buClr>
              <a:buSzPct val="80000"/>
              <a:buFont typeface="Wingdings" pitchFamily="2" charset="2"/>
              <a:buChar char="u"/>
            </a:pPr>
            <a:r>
              <a:rPr lang="en-US" sz="1800" b="1" i="0" dirty="0">
                <a:solidFill>
                  <a:srgbClr val="29303B"/>
                </a:solidFill>
                <a:effectLst/>
              </a:rPr>
              <a:t>If you can still have the same accuracy in your test dataset, but not overfit to your training dataset, then why use more neurons than you need.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B1BC402B-6D0B-4E4C-B7DA-7F2B7BFAF328}"/>
              </a:ext>
            </a:extLst>
          </p:cNvPr>
          <p:cNvPicPr>
            <a:picLocks noChangeAspect="1"/>
          </p:cNvPicPr>
          <p:nvPr/>
        </p:nvPicPr>
        <p:blipFill>
          <a:blip r:embed="rId4"/>
          <a:stretch>
            <a:fillRect/>
          </a:stretch>
        </p:blipFill>
        <p:spPr>
          <a:xfrm>
            <a:off x="4355976" y="4506946"/>
            <a:ext cx="1807494" cy="1622899"/>
          </a:xfrm>
          <a:prstGeom prst="rect">
            <a:avLst/>
          </a:prstGeom>
          <a:ln>
            <a:solidFill>
              <a:srgbClr val="C00000"/>
            </a:solidFill>
          </a:ln>
        </p:spPr>
      </p:pic>
    </p:spTree>
    <p:extLst>
      <p:ext uri="{BB962C8B-B14F-4D97-AF65-F5344CB8AC3E}">
        <p14:creationId xmlns:p14="http://schemas.microsoft.com/office/powerpoint/2010/main" val="267310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104.3 Dropout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03573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104.3 Dropout</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182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Dropout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EAE35DC3-E08F-452B-BFEF-77968BB4E540}"/>
              </a:ext>
            </a:extLst>
          </p:cNvPr>
          <p:cNvPicPr>
            <a:picLocks noChangeAspect="1"/>
          </p:cNvPicPr>
          <p:nvPr/>
        </p:nvPicPr>
        <p:blipFill>
          <a:blip r:embed="rId4"/>
          <a:stretch>
            <a:fillRect/>
          </a:stretch>
        </p:blipFill>
        <p:spPr>
          <a:xfrm>
            <a:off x="2263570" y="1889448"/>
            <a:ext cx="4921660" cy="4689026"/>
          </a:xfrm>
          <a:prstGeom prst="rect">
            <a:avLst/>
          </a:prstGeom>
          <a:ln>
            <a:solidFill>
              <a:srgbClr val="C00000"/>
            </a:solidFill>
          </a:ln>
        </p:spPr>
      </p:pic>
    </p:spTree>
    <p:extLst>
      <p:ext uri="{BB962C8B-B14F-4D97-AF65-F5344CB8AC3E}">
        <p14:creationId xmlns:p14="http://schemas.microsoft.com/office/powerpoint/2010/main" val="328384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104.3 Dropout</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0435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Dropout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Another technique is called dropout, and this is kind of an interesting one.</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idea with a dropout layer is that it actually removes some of the neurons in your network at each spot as its training, and this has the effect of basically forcing your model to learn and spread out its learning amongst the different neurons and layers within your network.</a:t>
            </a:r>
          </a:p>
          <a:p>
            <a:pPr marL="342900" indent="-342900" algn="l">
              <a:buClr>
                <a:srgbClr val="0070C0"/>
              </a:buClr>
              <a:buSzPct val="80000"/>
              <a:buFont typeface="Wingdings" pitchFamily="2" charset="2"/>
              <a:buChar char="u"/>
            </a:pPr>
            <a:r>
              <a:rPr lang="en-US" sz="1800" b="1" dirty="0">
                <a:solidFill>
                  <a:srgbClr val="29303B"/>
                </a:solidFill>
              </a:rPr>
              <a:t>B</a:t>
            </a:r>
            <a:r>
              <a:rPr lang="en-US" sz="1800" b="1" i="0" dirty="0">
                <a:solidFill>
                  <a:srgbClr val="29303B"/>
                </a:solidFill>
                <a:effectLst/>
              </a:rPr>
              <a:t>y dropping out specific neurons that are chosen at random at each training step, we are forcing the learning to spread itself out more.</a:t>
            </a:r>
          </a:p>
          <a:p>
            <a:pPr marL="342900" indent="-342900" algn="l">
              <a:buClr>
                <a:srgbClr val="0070C0"/>
              </a:buClr>
              <a:buSzPct val="80000"/>
              <a:buFont typeface="Wingdings" pitchFamily="2" charset="2"/>
              <a:buChar char="u"/>
            </a:pPr>
            <a:r>
              <a:rPr lang="en-US" sz="1800" b="1" i="0" dirty="0">
                <a:solidFill>
                  <a:srgbClr val="29303B"/>
                </a:solidFill>
                <a:effectLst/>
              </a:rPr>
              <a:t>Dropout has the effect of </a:t>
            </a:r>
            <a:r>
              <a:rPr lang="en-US" sz="1800" b="1" i="0" dirty="0">
                <a:solidFill>
                  <a:srgbClr val="C00000"/>
                </a:solidFill>
                <a:effectLst/>
              </a:rPr>
              <a:t>preventing any individual neuron from over fitting to a specific data point</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903268F-28FB-40A2-A95F-A42CFB917208}"/>
              </a:ext>
            </a:extLst>
          </p:cNvPr>
          <p:cNvPicPr>
            <a:picLocks noChangeAspect="1"/>
          </p:cNvPicPr>
          <p:nvPr/>
        </p:nvPicPr>
        <p:blipFill>
          <a:blip r:embed="rId4"/>
          <a:stretch>
            <a:fillRect/>
          </a:stretch>
        </p:blipFill>
        <p:spPr>
          <a:xfrm>
            <a:off x="6948263" y="4822358"/>
            <a:ext cx="1654315" cy="1576120"/>
          </a:xfrm>
          <a:prstGeom prst="rect">
            <a:avLst/>
          </a:prstGeom>
          <a:ln>
            <a:solidFill>
              <a:srgbClr val="C00000"/>
            </a:solidFill>
          </a:ln>
        </p:spPr>
      </p:pic>
    </p:spTree>
    <p:extLst>
      <p:ext uri="{BB962C8B-B14F-4D97-AF65-F5344CB8AC3E}">
        <p14:creationId xmlns:p14="http://schemas.microsoft.com/office/powerpoint/2010/main" val="130879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104.3 Dropout</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9652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Dropout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It is</a:t>
            </a:r>
            <a:r>
              <a:rPr lang="en-US" sz="1800" b="1" i="0" dirty="0">
                <a:solidFill>
                  <a:srgbClr val="29303B"/>
                </a:solidFill>
                <a:effectLst/>
              </a:rPr>
              <a:t> a little bit counter-intuitive that actually removing neurons from your own network can make it actually train better, but that's what happens that prevents overfitting.</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hat is what dropout is all about.</a:t>
            </a:r>
          </a:p>
          <a:p>
            <a:pPr marL="342900" indent="-342900" algn="l">
              <a:buClr>
                <a:srgbClr val="0070C0"/>
              </a:buClr>
              <a:buSzPct val="80000"/>
              <a:buFont typeface="Wingdings" pitchFamily="2" charset="2"/>
              <a:buChar char="u"/>
            </a:pPr>
            <a:r>
              <a:rPr lang="en-US" sz="1800" b="1" i="0" dirty="0">
                <a:solidFill>
                  <a:srgbClr val="29303B"/>
                </a:solidFill>
                <a:effectLst/>
              </a:rPr>
              <a:t>Again a very effective regularization technique.</a:t>
            </a:r>
          </a:p>
          <a:p>
            <a:pPr marL="342900" indent="-342900" algn="l">
              <a:buClr>
                <a:srgbClr val="0070C0"/>
              </a:buClr>
              <a:buSzPct val="80000"/>
              <a:buFont typeface="Wingdings" pitchFamily="2" charset="2"/>
              <a:buChar char="u"/>
            </a:pPr>
            <a:r>
              <a:rPr lang="en-US" sz="1800" b="1" i="0" dirty="0">
                <a:solidFill>
                  <a:srgbClr val="29303B"/>
                </a:solidFill>
                <a:effectLst/>
              </a:rPr>
              <a:t>We see this a lot in CNNs, for example, it is pretty standard to have a pretty aggressive dropout layer, like maybe even 50 percent being held out for each training pass.</a:t>
            </a:r>
          </a:p>
          <a:p>
            <a:pPr marL="342900" indent="-342900" algn="l">
              <a:buClr>
                <a:srgbClr val="0070C0"/>
              </a:buClr>
              <a:buSzPct val="80000"/>
              <a:buFont typeface="Wingdings" pitchFamily="2" charset="2"/>
              <a:buChar char="u"/>
            </a:pPr>
            <a:r>
              <a:rPr lang="en-US" sz="1800" b="1" i="0" dirty="0">
                <a:solidFill>
                  <a:srgbClr val="29303B"/>
                </a:solidFill>
                <a:effectLst/>
              </a:rPr>
              <a:t>So, that's all dropout is, its just removing some neurons at random at each training step to force your model to spread it's learning out a little bit better.</a:t>
            </a:r>
          </a:p>
          <a:p>
            <a:pPr algn="l">
              <a:buClr>
                <a:srgbClr val="0070C0"/>
              </a:buClr>
              <a:buSzPct val="80000"/>
            </a:pPr>
            <a:endParaRPr lang="en-US" sz="1800" b="1" i="0" dirty="0">
              <a:solidFill>
                <a:srgbClr val="29303B"/>
              </a:solidFill>
              <a:effectLst/>
            </a:endParaRPr>
          </a:p>
          <a:p>
            <a:pPr algn="l"/>
            <a:r>
              <a:rPr lang="en-US" sz="1800" b="1" i="0" dirty="0">
                <a:solidFill>
                  <a:srgbClr val="29303B"/>
                </a:solidFill>
                <a:effectLst/>
              </a:rPr>
              <a:t>Another very simple solution is called early stopping.</a:t>
            </a:r>
          </a:p>
          <a:p>
            <a:pPr algn="l"/>
            <a:r>
              <a:rPr lang="en-US" sz="1800" b="1" i="0" dirty="0">
                <a:solidFill>
                  <a:srgbClr val="29303B"/>
                </a:solidFill>
                <a:effectLst/>
              </a:rPr>
              <a:t>So let's take a look at this printout, as we're actually training a real neural network. So you can see</a:t>
            </a:r>
          </a:p>
          <a:p>
            <a:pPr algn="l"/>
            <a:r>
              <a:rPr lang="en-US" sz="1800" b="1" i="0" dirty="0">
                <a:solidFill>
                  <a:srgbClr val="29303B"/>
                </a:solidFill>
                <a:effectLst/>
              </a:rPr>
              <a:t>that if you look at the accuracy on the validation set, that's the right hand column there,</a:t>
            </a:r>
          </a:p>
          <a:p>
            <a:pPr algn="l"/>
            <a:r>
              <a:rPr lang="en-US" sz="1800" b="1" i="0" dirty="0">
                <a:solidFill>
                  <a:srgbClr val="29303B"/>
                </a:solidFill>
                <a:effectLst/>
              </a:rPr>
              <a:t>we're going from 95 percent to 97 percent, and things are getting better, and then all of a sudden we</a:t>
            </a:r>
          </a:p>
          <a:p>
            <a:pPr algn="l"/>
            <a:r>
              <a:rPr lang="en-US" sz="1800" b="1" i="0" dirty="0">
                <a:solidFill>
                  <a:srgbClr val="29303B"/>
                </a:solidFill>
                <a:effectLst/>
              </a:rPr>
              <a:t>get up to like around 98 percent, and things start to get weird, it starts to oscillate, right?</a:t>
            </a:r>
          </a:p>
          <a:p>
            <a:pPr algn="l"/>
            <a:r>
              <a:rPr lang="en-US" sz="1800" b="1" i="0" dirty="0">
                <a:solidFill>
                  <a:srgbClr val="29303B"/>
                </a:solidFill>
                <a:effectLst/>
              </a:rPr>
              <a:t>So we can say just by looking at this, that after around epoch five, we're not doing any more benefit</a:t>
            </a:r>
          </a:p>
          <a:p>
            <a:pPr algn="l"/>
            <a:r>
              <a:rPr lang="en-US" sz="1800" b="1" i="0" dirty="0">
                <a:solidFill>
                  <a:srgbClr val="29303B"/>
                </a:solidFill>
                <a:effectLst/>
              </a:rPr>
              <a:t>by training further. In fact we might be doing more harm than good because at this point we're probably</a:t>
            </a:r>
          </a:p>
          <a:p>
            <a:pPr algn="l"/>
            <a:r>
              <a:rPr lang="en-US" sz="1800" b="1" i="0" dirty="0">
                <a:solidFill>
                  <a:srgbClr val="29303B"/>
                </a:solidFill>
                <a:effectLst/>
              </a:rPr>
              <a:t>starting to over fit.</a:t>
            </a:r>
          </a:p>
          <a:p>
            <a:pPr algn="l"/>
            <a:r>
              <a:rPr lang="en-US" sz="1800" b="1" i="0" dirty="0">
                <a:solidFill>
                  <a:srgbClr val="29303B"/>
                </a:solidFill>
                <a:effectLst/>
              </a:rPr>
              <a:t>And indeed if you look at the training set accuracy, that's that first column of accuracy, the second</a:t>
            </a:r>
          </a:p>
          <a:p>
            <a:pPr algn="l"/>
            <a:r>
              <a:rPr lang="en-US" sz="1800" b="1" i="0" dirty="0">
                <a:solidFill>
                  <a:srgbClr val="29303B"/>
                </a:solidFill>
                <a:effectLst/>
              </a:rPr>
              <a:t>column of numbers that you see in this display,</a:t>
            </a:r>
          </a:p>
          <a:p>
            <a:pPr algn="l"/>
            <a:r>
              <a:rPr lang="en-US" sz="1800" b="1" i="0" dirty="0">
                <a:solidFill>
                  <a:srgbClr val="29303B"/>
                </a:solidFill>
                <a:effectLst/>
              </a:rPr>
              <a:t>the accuracy and the training set continues to increase as we train more and more epochs.</a:t>
            </a:r>
          </a:p>
          <a:p>
            <a:pPr algn="l"/>
            <a:r>
              <a:rPr lang="en-US" sz="1800" b="1" i="0" dirty="0">
                <a:solidFill>
                  <a:srgbClr val="29303B"/>
                </a:solidFill>
                <a:effectLst/>
              </a:rPr>
              <a:t>But the accuracy on the validation set pretty much stopped getting better at around epoch five.</a:t>
            </a:r>
          </a:p>
          <a:p>
            <a:pPr algn="l"/>
            <a:r>
              <a:rPr lang="en-US" sz="1800" b="1" i="0" dirty="0">
                <a:solidFill>
                  <a:srgbClr val="29303B"/>
                </a:solidFill>
                <a:effectLst/>
              </a:rPr>
              <a:t>So this is pretty clearly starting to over fit beyond the fifth epoch.</a:t>
            </a:r>
          </a:p>
          <a:p>
            <a:pPr algn="l"/>
            <a:r>
              <a:rPr lang="en-US" sz="1800" b="1" i="0" dirty="0">
                <a:solidFill>
                  <a:srgbClr val="29303B"/>
                </a:solidFill>
                <a:effectLst/>
              </a:rPr>
              <a:t>All right.</a:t>
            </a:r>
          </a:p>
          <a:p>
            <a:pPr algn="l"/>
            <a:r>
              <a:rPr lang="en-US" sz="1800" b="1" i="0" dirty="0">
                <a:solidFill>
                  <a:srgbClr val="29303B"/>
                </a:solidFill>
                <a:effectLst/>
              </a:rPr>
              <a:t>All early stopping is </a:t>
            </a:r>
            <a:r>
              <a:rPr lang="en-US" sz="1800" b="1" i="0" dirty="0" err="1">
                <a:solidFill>
                  <a:srgbClr val="29303B"/>
                </a:solidFill>
                <a:effectLst/>
              </a:rPr>
              <a:t>is</a:t>
            </a:r>
            <a:r>
              <a:rPr lang="en-US" sz="1800" b="1" i="0" dirty="0">
                <a:solidFill>
                  <a:srgbClr val="29303B"/>
                </a:solidFill>
                <a:effectLst/>
              </a:rPr>
              <a:t> a way of automatically detecting that, and it's an algorithm that will just</a:t>
            </a:r>
          </a:p>
          <a:p>
            <a:pPr algn="l"/>
            <a:r>
              <a:rPr lang="en-US" sz="1800" b="1" i="0" dirty="0">
                <a:solidFill>
                  <a:srgbClr val="29303B"/>
                </a:solidFill>
                <a:effectLst/>
              </a:rPr>
              <a:t>say "OK, the validation accuracy has leveled out, my training accuracy is still increasing.</a:t>
            </a:r>
          </a:p>
          <a:p>
            <a:pPr algn="l"/>
            <a:r>
              <a:rPr lang="en-US" sz="1800" b="1" i="0" dirty="0">
                <a:solidFill>
                  <a:srgbClr val="29303B"/>
                </a:solidFill>
                <a:effectLst/>
              </a:rPr>
              <a:t>We should probably just stop now". So early stopping just means,</a:t>
            </a:r>
          </a:p>
          <a:p>
            <a:pPr algn="l"/>
            <a:r>
              <a:rPr lang="en-US" sz="1800" b="1" i="0" dirty="0">
                <a:solidFill>
                  <a:srgbClr val="29303B"/>
                </a:solidFill>
                <a:effectLst/>
              </a:rPr>
              <a:t>OK,</a:t>
            </a:r>
          </a:p>
          <a:p>
            <a:pPr algn="l"/>
            <a:r>
              <a:rPr lang="en-US" sz="1800" b="1" i="0" dirty="0">
                <a:solidFill>
                  <a:srgbClr val="29303B"/>
                </a:solidFill>
                <a:effectLst/>
              </a:rPr>
              <a:t>I know you wanted 10 epochs, but I can see here that after five, things are just getting worse as far</a:t>
            </a:r>
          </a:p>
          <a:p>
            <a:pPr algn="l"/>
            <a:r>
              <a:rPr lang="en-US" sz="1800" b="1" i="0" dirty="0">
                <a:solidFill>
                  <a:srgbClr val="29303B"/>
                </a:solidFill>
                <a:effectLst/>
              </a:rPr>
              <a:t>as overfitting goes, so we're </a:t>
            </a:r>
            <a:r>
              <a:rPr lang="en-US" sz="1800" b="1" i="0" dirty="0" err="1">
                <a:solidFill>
                  <a:srgbClr val="29303B"/>
                </a:solidFill>
                <a:effectLst/>
              </a:rPr>
              <a:t>gonna</a:t>
            </a:r>
            <a:r>
              <a:rPr lang="en-US" sz="1800" b="1" i="0" dirty="0">
                <a:solidFill>
                  <a:srgbClr val="29303B"/>
                </a:solidFill>
                <a:effectLst/>
              </a:rPr>
              <a:t> stop at five, guys, we're done here.</a:t>
            </a:r>
          </a:p>
          <a:p>
            <a:pPr algn="l"/>
            <a:r>
              <a:rPr lang="en-US" sz="1800" b="1" i="0" dirty="0">
                <a:solidFill>
                  <a:srgbClr val="29303B"/>
                </a:solidFill>
                <a:effectLst/>
              </a:rPr>
              <a:t>That's it.</a:t>
            </a:r>
          </a:p>
          <a:p>
            <a:pPr algn="l"/>
            <a:r>
              <a:rPr lang="en-US" sz="1800" b="1" i="0" dirty="0">
                <a:solidFill>
                  <a:srgbClr val="29303B"/>
                </a:solidFill>
                <a:effectLst/>
              </a:rPr>
              <a:t>That's all early stopping is about. It's just making sure that you're not training your neural network further</a:t>
            </a:r>
          </a:p>
          <a:p>
            <a:pPr algn="l"/>
            <a:r>
              <a:rPr lang="en-US" sz="1800" b="1" i="0" dirty="0">
                <a:solidFill>
                  <a:srgbClr val="29303B"/>
                </a:solidFill>
                <a:effectLst/>
              </a:rPr>
              <a:t>than you should, and that prevents over fitting.</a:t>
            </a:r>
          </a:p>
          <a:p>
            <a:pPr algn="l"/>
            <a:r>
              <a:rPr lang="en-US" sz="1800" b="1" i="0" dirty="0">
                <a:solidFill>
                  <a:srgbClr val="29303B"/>
                </a:solidFill>
                <a:effectLst/>
              </a:rPr>
              <a:t>Very simple solution there.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903268F-28FB-40A2-A95F-A42CFB917208}"/>
              </a:ext>
            </a:extLst>
          </p:cNvPr>
          <p:cNvPicPr>
            <a:picLocks noChangeAspect="1"/>
          </p:cNvPicPr>
          <p:nvPr/>
        </p:nvPicPr>
        <p:blipFill>
          <a:blip r:embed="rId4"/>
          <a:stretch>
            <a:fillRect/>
          </a:stretch>
        </p:blipFill>
        <p:spPr>
          <a:xfrm>
            <a:off x="7063316" y="4941168"/>
            <a:ext cx="1654315" cy="1576120"/>
          </a:xfrm>
          <a:prstGeom prst="rect">
            <a:avLst/>
          </a:prstGeom>
          <a:ln>
            <a:solidFill>
              <a:srgbClr val="C00000"/>
            </a:solidFill>
          </a:ln>
        </p:spPr>
      </p:pic>
    </p:spTree>
    <p:extLst>
      <p:ext uri="{BB962C8B-B14F-4D97-AF65-F5344CB8AC3E}">
        <p14:creationId xmlns:p14="http://schemas.microsoft.com/office/powerpoint/2010/main" val="3776725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104.4 Early Stopping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37961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104.4 Early Stopping</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4233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Early Stopping</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459AA25-C756-4325-9F97-4CB79C8C7872}"/>
              </a:ext>
            </a:extLst>
          </p:cNvPr>
          <p:cNvPicPr>
            <a:picLocks noChangeAspect="1"/>
          </p:cNvPicPr>
          <p:nvPr/>
        </p:nvPicPr>
        <p:blipFill>
          <a:blip r:embed="rId4"/>
          <a:stretch>
            <a:fillRect/>
          </a:stretch>
        </p:blipFill>
        <p:spPr>
          <a:xfrm>
            <a:off x="947737" y="1958102"/>
            <a:ext cx="7553325" cy="4419600"/>
          </a:xfrm>
          <a:prstGeom prst="rect">
            <a:avLst/>
          </a:prstGeom>
          <a:ln>
            <a:solidFill>
              <a:srgbClr val="C00000"/>
            </a:solidFill>
          </a:ln>
        </p:spPr>
      </p:pic>
      <p:sp>
        <p:nvSpPr>
          <p:cNvPr id="9" name="Rectangle 8">
            <a:extLst>
              <a:ext uri="{FF2B5EF4-FFF2-40B4-BE49-F238E27FC236}">
                <a16:creationId xmlns:a16="http://schemas.microsoft.com/office/drawing/2014/main" id="{4868698A-5871-4CF4-BD05-AD6139166EA0}"/>
              </a:ext>
            </a:extLst>
          </p:cNvPr>
          <p:cNvSpPr/>
          <p:nvPr/>
        </p:nvSpPr>
        <p:spPr>
          <a:xfrm>
            <a:off x="3275856" y="3756465"/>
            <a:ext cx="1368152" cy="4302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40B8CA-53D1-4A93-9299-9FAD5E1892CC}"/>
              </a:ext>
            </a:extLst>
          </p:cNvPr>
          <p:cNvSpPr/>
          <p:nvPr/>
        </p:nvSpPr>
        <p:spPr>
          <a:xfrm>
            <a:off x="6660232" y="3763890"/>
            <a:ext cx="1728192" cy="4302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FD05468-498C-4DCC-912C-7FF5EF628DC6}"/>
              </a:ext>
            </a:extLst>
          </p:cNvPr>
          <p:cNvSpPr/>
          <p:nvPr/>
        </p:nvSpPr>
        <p:spPr>
          <a:xfrm>
            <a:off x="3275856" y="4272944"/>
            <a:ext cx="1448543" cy="21047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38F2A9E-8FE7-42E0-AB79-15B9B23C24A2}"/>
              </a:ext>
            </a:extLst>
          </p:cNvPr>
          <p:cNvSpPr txBox="1"/>
          <p:nvPr/>
        </p:nvSpPr>
        <p:spPr>
          <a:xfrm>
            <a:off x="2062162" y="4272944"/>
            <a:ext cx="1296144" cy="1200329"/>
          </a:xfrm>
          <a:prstGeom prst="rect">
            <a:avLst/>
          </a:prstGeom>
          <a:solidFill>
            <a:srgbClr val="FFFF00"/>
          </a:solidFill>
          <a:ln>
            <a:solidFill>
              <a:srgbClr val="C00000"/>
            </a:solidFill>
          </a:ln>
        </p:spPr>
        <p:txBody>
          <a:bodyPr wrap="square" rtlCol="0">
            <a:spAutoFit/>
          </a:bodyPr>
          <a:lstStyle/>
          <a:p>
            <a:r>
              <a:rPr lang="en-US" dirty="0"/>
              <a:t>Model</a:t>
            </a:r>
          </a:p>
          <a:p>
            <a:r>
              <a:rPr lang="en-US" dirty="0"/>
              <a:t>Overfitting</a:t>
            </a:r>
          </a:p>
          <a:p>
            <a:r>
              <a:rPr lang="en-US" dirty="0"/>
              <a:t>for training data</a:t>
            </a:r>
          </a:p>
        </p:txBody>
      </p:sp>
      <p:sp>
        <p:nvSpPr>
          <p:cNvPr id="22" name="Rectangle 21">
            <a:extLst>
              <a:ext uri="{FF2B5EF4-FFF2-40B4-BE49-F238E27FC236}">
                <a16:creationId xmlns:a16="http://schemas.microsoft.com/office/drawing/2014/main" id="{C157E78A-2450-44C4-BD3F-350A2B338E23}"/>
              </a:ext>
            </a:extLst>
          </p:cNvPr>
          <p:cNvSpPr/>
          <p:nvPr/>
        </p:nvSpPr>
        <p:spPr>
          <a:xfrm>
            <a:off x="6670391" y="4238937"/>
            <a:ext cx="1830671" cy="21047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0B75BB6-85D7-4099-9F02-15E573E7F704}"/>
              </a:ext>
            </a:extLst>
          </p:cNvPr>
          <p:cNvSpPr txBox="1"/>
          <p:nvPr/>
        </p:nvSpPr>
        <p:spPr>
          <a:xfrm>
            <a:off x="5257056" y="4492854"/>
            <a:ext cx="1296144" cy="923330"/>
          </a:xfrm>
          <a:prstGeom prst="rect">
            <a:avLst/>
          </a:prstGeom>
          <a:solidFill>
            <a:srgbClr val="FFFF00"/>
          </a:solidFill>
          <a:ln>
            <a:solidFill>
              <a:srgbClr val="C00000"/>
            </a:solidFill>
          </a:ln>
        </p:spPr>
        <p:txBody>
          <a:bodyPr wrap="square" rtlCol="0">
            <a:spAutoFit/>
          </a:bodyPr>
          <a:lstStyle/>
          <a:p>
            <a:r>
              <a:rPr lang="en-US" dirty="0"/>
              <a:t>Evaluating is </a:t>
            </a:r>
          </a:p>
          <a:p>
            <a:r>
              <a:rPr lang="en-US" dirty="0"/>
              <a:t>Oscillating</a:t>
            </a:r>
          </a:p>
        </p:txBody>
      </p:sp>
    </p:spTree>
    <p:extLst>
      <p:ext uri="{BB962C8B-B14F-4D97-AF65-F5344CB8AC3E}">
        <p14:creationId xmlns:p14="http://schemas.microsoft.com/office/powerpoint/2010/main" val="104363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104.4 Early Stopping</a:t>
            </a:r>
            <a:endParaRPr lang="zh-TW" altLang="en-US" b="1" dirty="0">
              <a:solidFill>
                <a:srgbClr val="FFFF00"/>
              </a:solidFill>
            </a:endParaRPr>
          </a:p>
        </p:txBody>
      </p:sp>
      <p:sp>
        <p:nvSpPr>
          <p:cNvPr id="3" name="副標題 2"/>
          <p:cNvSpPr>
            <a:spLocks noGrp="1"/>
          </p:cNvSpPr>
          <p:nvPr>
            <p:ph type="subTitle" idx="1"/>
          </p:nvPr>
        </p:nvSpPr>
        <p:spPr>
          <a:xfrm>
            <a:off x="426720" y="1446389"/>
            <a:ext cx="8291263" cy="27746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Early Stopping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Another very simple solution is called </a:t>
            </a:r>
            <a:r>
              <a:rPr lang="en-US" sz="1800" b="1" i="0" dirty="0">
                <a:solidFill>
                  <a:srgbClr val="C00000"/>
                </a:solidFill>
                <a:effectLst/>
              </a:rPr>
              <a:t>early stopping</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let's take a look at this printout, as we're actually training a real neural network.</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 see that if you look at the accuracy on the validation set, that's the right hand column there, we're going from 95 percent to 97 percent, and things are getting better, and then all of a sudden we get up to like around 98 percent, and things start to get weird, it starts to oscillate, right?</a:t>
            </a:r>
          </a:p>
          <a:p>
            <a:pPr marL="342900" indent="-342900" algn="l">
              <a:buClr>
                <a:srgbClr val="0070C0"/>
              </a:buClr>
              <a:buSzPct val="80000"/>
              <a:buFont typeface="Wingdings" pitchFamily="2" charset="2"/>
              <a:buChar char="u"/>
            </a:pPr>
            <a:r>
              <a:rPr lang="en-US" sz="1800" b="1" i="0" dirty="0">
                <a:solidFill>
                  <a:srgbClr val="29303B"/>
                </a:solidFill>
                <a:effectLst/>
              </a:rPr>
              <a:t>So we can say just by looking at this, that after around epoch five, we're not doing any more benefit by training further.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92C594F-1AF9-4EB9-A587-CD5E44F6FA1E}"/>
              </a:ext>
            </a:extLst>
          </p:cNvPr>
          <p:cNvPicPr>
            <a:picLocks noChangeAspect="1"/>
          </p:cNvPicPr>
          <p:nvPr/>
        </p:nvPicPr>
        <p:blipFill>
          <a:blip r:embed="rId4"/>
          <a:stretch>
            <a:fillRect/>
          </a:stretch>
        </p:blipFill>
        <p:spPr>
          <a:xfrm>
            <a:off x="4644008" y="4004192"/>
            <a:ext cx="4135353" cy="2419677"/>
          </a:xfrm>
          <a:prstGeom prst="rect">
            <a:avLst/>
          </a:prstGeom>
          <a:ln>
            <a:solidFill>
              <a:srgbClr val="C00000"/>
            </a:solidFill>
          </a:ln>
        </p:spPr>
      </p:pic>
      <p:sp>
        <p:nvSpPr>
          <p:cNvPr id="9" name="Rectangle 8">
            <a:extLst>
              <a:ext uri="{FF2B5EF4-FFF2-40B4-BE49-F238E27FC236}">
                <a16:creationId xmlns:a16="http://schemas.microsoft.com/office/drawing/2014/main" id="{04E122BE-29D0-43AD-967B-1911439FA64A}"/>
              </a:ext>
            </a:extLst>
          </p:cNvPr>
          <p:cNvSpPr/>
          <p:nvPr/>
        </p:nvSpPr>
        <p:spPr>
          <a:xfrm>
            <a:off x="4644008" y="4941168"/>
            <a:ext cx="4073975"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0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 Regularization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714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Neural Network Regularization Techniques</a:t>
            </a:r>
          </a:p>
          <a:p>
            <a:pPr marL="342900" indent="-342900" algn="l">
              <a:buClr>
                <a:srgbClr val="0070C0"/>
              </a:buClr>
              <a:buSzPct val="80000"/>
              <a:buFont typeface="Wingdings" pitchFamily="2" charset="2"/>
              <a:buChar char="u"/>
            </a:pPr>
            <a:r>
              <a:rPr lang="en-US" sz="1800" b="1" i="0" dirty="0">
                <a:solidFill>
                  <a:schemeClr val="tx1"/>
                </a:solidFill>
                <a:effectLst/>
              </a:rPr>
              <a:t>We discuss </a:t>
            </a:r>
            <a:r>
              <a:rPr lang="en-US" sz="1800" b="1" dirty="0">
                <a:solidFill>
                  <a:srgbClr val="29303B"/>
                </a:solidFill>
              </a:rPr>
              <a:t>Regularization in the</a:t>
            </a:r>
            <a:r>
              <a:rPr lang="en-US" sz="1800" b="1" i="0" dirty="0">
                <a:solidFill>
                  <a:srgbClr val="29303B"/>
                </a:solidFill>
                <a:effectLst/>
              </a:rPr>
              <a:t> neural networks.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104.4 Early Stopping</a:t>
            </a:r>
            <a:endParaRPr lang="zh-TW" altLang="en-US" b="1" dirty="0">
              <a:solidFill>
                <a:srgbClr val="FFFF00"/>
              </a:solidFill>
            </a:endParaRPr>
          </a:p>
        </p:txBody>
      </p:sp>
      <p:sp>
        <p:nvSpPr>
          <p:cNvPr id="3" name="副標題 2"/>
          <p:cNvSpPr>
            <a:spLocks noGrp="1"/>
          </p:cNvSpPr>
          <p:nvPr>
            <p:ph type="subTitle" idx="1"/>
          </p:nvPr>
        </p:nvSpPr>
        <p:spPr>
          <a:xfrm>
            <a:off x="426720" y="1446389"/>
            <a:ext cx="8291263" cy="27746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Early Stopping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In fact we might be doing more harm than good because at this point we're probably starting to </a:t>
            </a:r>
            <a:r>
              <a:rPr lang="en-US" sz="1800" b="1" i="0" dirty="0">
                <a:solidFill>
                  <a:srgbClr val="C00000"/>
                </a:solidFill>
                <a:effectLst/>
              </a:rPr>
              <a:t>overfit</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And indeed if you look at the training set accuracy, that's that first column of accuracy, the second column of numbers that you see in this display, the accuracy and the training set continues to increase as we train more and more epochs.</a:t>
            </a:r>
          </a:p>
          <a:p>
            <a:pPr marL="342900" indent="-342900" algn="l">
              <a:buClr>
                <a:srgbClr val="0070C0"/>
              </a:buClr>
              <a:buSzPct val="80000"/>
              <a:buFont typeface="Wingdings" pitchFamily="2" charset="2"/>
              <a:buChar char="u"/>
            </a:pPr>
            <a:r>
              <a:rPr lang="en-US" sz="1800" b="1" i="0" dirty="0">
                <a:solidFill>
                  <a:srgbClr val="29303B"/>
                </a:solidFill>
                <a:effectLst/>
              </a:rPr>
              <a:t>But the accuracy on the validation set pretty much stopped getting better at around epoch five. </a:t>
            </a:r>
          </a:p>
          <a:p>
            <a:pPr marL="342900" indent="-342900" algn="l">
              <a:buClr>
                <a:srgbClr val="0070C0"/>
              </a:buClr>
              <a:buSzPct val="80000"/>
              <a:buFont typeface="Wingdings" pitchFamily="2" charset="2"/>
              <a:buChar char="u"/>
            </a:pPr>
            <a:r>
              <a:rPr lang="en-US" sz="1800" b="1" i="0" dirty="0">
                <a:solidFill>
                  <a:srgbClr val="29303B"/>
                </a:solidFill>
                <a:effectLst/>
              </a:rPr>
              <a:t>So this is pretty clearly starting to over fit beyond the fifth epoch.</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92C594F-1AF9-4EB9-A587-CD5E44F6FA1E}"/>
              </a:ext>
            </a:extLst>
          </p:cNvPr>
          <p:cNvPicPr>
            <a:picLocks noChangeAspect="1"/>
          </p:cNvPicPr>
          <p:nvPr/>
        </p:nvPicPr>
        <p:blipFill>
          <a:blip r:embed="rId4"/>
          <a:stretch>
            <a:fillRect/>
          </a:stretch>
        </p:blipFill>
        <p:spPr>
          <a:xfrm>
            <a:off x="5148064" y="4299125"/>
            <a:ext cx="3631297" cy="2124744"/>
          </a:xfrm>
          <a:prstGeom prst="rect">
            <a:avLst/>
          </a:prstGeom>
          <a:ln>
            <a:solidFill>
              <a:srgbClr val="C00000"/>
            </a:solidFill>
          </a:ln>
        </p:spPr>
      </p:pic>
    </p:spTree>
    <p:extLst>
      <p:ext uri="{BB962C8B-B14F-4D97-AF65-F5344CB8AC3E}">
        <p14:creationId xmlns:p14="http://schemas.microsoft.com/office/powerpoint/2010/main" val="3108005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104.4 Early Stopping</a:t>
            </a:r>
            <a:endParaRPr lang="zh-TW" altLang="en-US" b="1" dirty="0">
              <a:solidFill>
                <a:srgbClr val="FFFF00"/>
              </a:solidFill>
            </a:endParaRPr>
          </a:p>
        </p:txBody>
      </p:sp>
      <p:sp>
        <p:nvSpPr>
          <p:cNvPr id="3" name="副標題 2"/>
          <p:cNvSpPr>
            <a:spLocks noGrp="1"/>
          </p:cNvSpPr>
          <p:nvPr>
            <p:ph type="subTitle" idx="1"/>
          </p:nvPr>
        </p:nvSpPr>
        <p:spPr>
          <a:xfrm>
            <a:off x="426720" y="1446389"/>
            <a:ext cx="8291263" cy="33507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Early Stopping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All early stopping is a way of automatically detecting that, and it's an algorithm that will just say "OK, the validation accuracy has leveled out, my training accuracy is still increasing. </a:t>
            </a:r>
          </a:p>
          <a:p>
            <a:pPr marL="342900" indent="-342900" algn="l">
              <a:buClr>
                <a:srgbClr val="0070C0"/>
              </a:buClr>
              <a:buSzPct val="80000"/>
              <a:buFont typeface="Wingdings" pitchFamily="2" charset="2"/>
              <a:buChar char="u"/>
            </a:pPr>
            <a:r>
              <a:rPr lang="en-US" sz="1800" b="1" i="0" dirty="0">
                <a:solidFill>
                  <a:srgbClr val="29303B"/>
                </a:solidFill>
                <a:effectLst/>
              </a:rPr>
              <a:t>We should probably just stop now". So early stopping just means, OK, I know you wanted 10 epochs, but I can see here that after five, things are just getting worse as far as overfitting goes, so we're going to stop at five, guys, we're done here. That's it. That's all early stopping is about. It's just making sure that you're not training your neural network further than you should, and that prevents over fitting. </a:t>
            </a:r>
          </a:p>
          <a:p>
            <a:pPr marL="342900" indent="-342900" algn="l">
              <a:buClr>
                <a:srgbClr val="0070C0"/>
              </a:buClr>
              <a:buSzPct val="80000"/>
              <a:buFont typeface="Wingdings" pitchFamily="2" charset="2"/>
              <a:buChar char="u"/>
            </a:pPr>
            <a:r>
              <a:rPr lang="en-US" sz="1800" b="1" i="0" dirty="0">
                <a:solidFill>
                  <a:srgbClr val="29303B"/>
                </a:solidFill>
                <a:effectLst/>
              </a:rPr>
              <a:t>Very simple solution there.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92C594F-1AF9-4EB9-A587-CD5E44F6FA1E}"/>
              </a:ext>
            </a:extLst>
          </p:cNvPr>
          <p:cNvPicPr>
            <a:picLocks noChangeAspect="1"/>
          </p:cNvPicPr>
          <p:nvPr/>
        </p:nvPicPr>
        <p:blipFill>
          <a:blip r:embed="rId4"/>
          <a:stretch>
            <a:fillRect/>
          </a:stretch>
        </p:blipFill>
        <p:spPr>
          <a:xfrm>
            <a:off x="5148064" y="4299125"/>
            <a:ext cx="3631297" cy="2124744"/>
          </a:xfrm>
          <a:prstGeom prst="rect">
            <a:avLst/>
          </a:prstGeom>
          <a:ln>
            <a:solidFill>
              <a:srgbClr val="C00000"/>
            </a:solidFill>
          </a:ln>
        </p:spPr>
      </p:pic>
    </p:spTree>
    <p:extLst>
      <p:ext uri="{BB962C8B-B14F-4D97-AF65-F5344CB8AC3E}">
        <p14:creationId xmlns:p14="http://schemas.microsoft.com/office/powerpoint/2010/main" val="4119837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104.1 What Is Regularization?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104.1 What Is Regularization?</a:t>
            </a:r>
            <a:endParaRPr lang="zh-TW" altLang="en-US" b="1" dirty="0">
              <a:solidFill>
                <a:srgbClr val="FFFF00"/>
              </a:solidFill>
            </a:endParaRPr>
          </a:p>
        </p:txBody>
      </p:sp>
      <p:sp>
        <p:nvSpPr>
          <p:cNvPr id="3" name="副標題 2"/>
          <p:cNvSpPr>
            <a:spLocks noGrp="1"/>
          </p:cNvSpPr>
          <p:nvPr>
            <p:ph type="subTitle" idx="1"/>
          </p:nvPr>
        </p:nvSpPr>
        <p:spPr>
          <a:xfrm>
            <a:off x="426369" y="1418785"/>
            <a:ext cx="5585792" cy="45648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What is Regularization?</a:t>
            </a:r>
          </a:p>
          <a:p>
            <a:pPr marL="342900" indent="-342900" algn="l">
              <a:buClr>
                <a:srgbClr val="0070C0"/>
              </a:buClr>
              <a:buSzPct val="80000"/>
              <a:buFont typeface="Wingdings" pitchFamily="2" charset="2"/>
              <a:buChar char="u"/>
            </a:pPr>
            <a:r>
              <a:rPr lang="en-US" sz="1800" b="1" dirty="0">
                <a:solidFill>
                  <a:schemeClr val="tx1"/>
                </a:solidFill>
              </a:rPr>
              <a:t>Prevent </a:t>
            </a:r>
            <a:r>
              <a:rPr lang="en-US" sz="1800" b="1" dirty="0">
                <a:solidFill>
                  <a:srgbClr val="C00000"/>
                </a:solidFill>
              </a:rPr>
              <a:t>Overfitting</a:t>
            </a:r>
          </a:p>
          <a:p>
            <a:pPr marL="800100" lvl="1" indent="-342900" algn="l">
              <a:buClr>
                <a:srgbClr val="0070C0"/>
              </a:buClr>
              <a:buSzPct val="80000"/>
              <a:buFont typeface="Wingdings" pitchFamily="2" charset="2"/>
              <a:buChar char="u"/>
            </a:pPr>
            <a:r>
              <a:rPr lang="en-US" sz="1800" b="1" i="0" dirty="0">
                <a:solidFill>
                  <a:schemeClr val="tx1"/>
                </a:solidFill>
                <a:effectLst/>
              </a:rPr>
              <a:t>Models that </a:t>
            </a:r>
            <a:r>
              <a:rPr lang="en-US" sz="1800" b="1" dirty="0">
                <a:solidFill>
                  <a:schemeClr val="tx1"/>
                </a:solidFill>
              </a:rPr>
              <a:t>are good at making prediction on the data they were trained on, but not on new data it has not seen before.</a:t>
            </a:r>
          </a:p>
          <a:p>
            <a:pPr marL="800100" lvl="1" indent="-342900" algn="l">
              <a:buClr>
                <a:srgbClr val="0070C0"/>
              </a:buClr>
              <a:buSzPct val="80000"/>
              <a:buFont typeface="Wingdings" pitchFamily="2" charset="2"/>
              <a:buChar char="u"/>
            </a:pPr>
            <a:r>
              <a:rPr lang="en-US" sz="1800" b="1" dirty="0">
                <a:solidFill>
                  <a:schemeClr val="tx1"/>
                </a:solidFill>
              </a:rPr>
              <a:t>Overfitted models have learned patterns to the training data that do not generate the real world</a:t>
            </a:r>
          </a:p>
          <a:p>
            <a:pPr marL="800100" lvl="1" indent="-342900" algn="l">
              <a:buClr>
                <a:srgbClr val="0070C0"/>
              </a:buClr>
              <a:buSzPct val="80000"/>
              <a:buFont typeface="Wingdings" pitchFamily="2" charset="2"/>
              <a:buChar char="u"/>
            </a:pPr>
            <a:r>
              <a:rPr lang="en-US" sz="1800" b="1" dirty="0">
                <a:solidFill>
                  <a:schemeClr val="tx1"/>
                </a:solidFill>
              </a:rPr>
              <a:t>Often seen as high accuracy on training data set but lower accuracy on test or evaluation data set</a:t>
            </a:r>
          </a:p>
          <a:p>
            <a:pPr marL="1257300" lvl="2" indent="-342900" algn="l">
              <a:buClr>
                <a:srgbClr val="0070C0"/>
              </a:buClr>
              <a:buSzPct val="80000"/>
              <a:buFont typeface="Wingdings" pitchFamily="2" charset="2"/>
              <a:buChar char="u"/>
            </a:pPr>
            <a:r>
              <a:rPr lang="en-US" sz="1800" b="1" dirty="0">
                <a:solidFill>
                  <a:schemeClr val="tx1"/>
                </a:solidFill>
              </a:rPr>
              <a:t>When training and evaluating a model, we use training, evaluation, and testing data set</a:t>
            </a:r>
            <a:r>
              <a:rPr lang="en-US" sz="14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Regularization techniques are intended to prevent overfitting.</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8" name="TextBox 17">
            <a:extLst>
              <a:ext uri="{FF2B5EF4-FFF2-40B4-BE49-F238E27FC236}">
                <a16:creationId xmlns:a16="http://schemas.microsoft.com/office/drawing/2014/main" id="{FD616387-454C-4683-A609-4DA79ECE33BB}"/>
              </a:ext>
            </a:extLst>
          </p:cNvPr>
          <p:cNvSpPr txBox="1"/>
          <p:nvPr/>
        </p:nvSpPr>
        <p:spPr>
          <a:xfrm>
            <a:off x="5652120" y="6079324"/>
            <a:ext cx="3265330" cy="246221"/>
          </a:xfrm>
          <a:prstGeom prst="rect">
            <a:avLst/>
          </a:prstGeom>
          <a:noFill/>
          <a:ln>
            <a:solidFill>
              <a:srgbClr val="C00000"/>
            </a:solidFill>
          </a:ln>
        </p:spPr>
        <p:txBody>
          <a:bodyPr wrap="square">
            <a:spAutoFit/>
          </a:bodyPr>
          <a:lstStyle/>
          <a:p>
            <a:r>
              <a:rPr lang="en-US" sz="1000" dirty="0"/>
              <a:t>https://commons.wikimedia.org/wiki/File:Overfitting.svg</a:t>
            </a:r>
          </a:p>
        </p:txBody>
      </p:sp>
      <p:pic>
        <p:nvPicPr>
          <p:cNvPr id="1026" name="Picture 2">
            <a:extLst>
              <a:ext uri="{FF2B5EF4-FFF2-40B4-BE49-F238E27FC236}">
                <a16:creationId xmlns:a16="http://schemas.microsoft.com/office/drawing/2014/main" id="{88ADBFC2-A08B-47ED-9B53-7E73FFB790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8074" y="3216216"/>
            <a:ext cx="2759375" cy="27593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1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104.1 What Is Regularization?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0434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What is Regularization? (Explanation)</a:t>
            </a:r>
          </a:p>
          <a:p>
            <a:pPr marL="342900" indent="-342900" algn="l">
              <a:buClr>
                <a:srgbClr val="0070C0"/>
              </a:buClr>
              <a:buSzPct val="80000"/>
              <a:buFont typeface="Wingdings" pitchFamily="2" charset="2"/>
              <a:buChar char="u"/>
            </a:pPr>
            <a:r>
              <a:rPr lang="en-US" sz="1800" b="1" i="0" dirty="0">
                <a:solidFill>
                  <a:srgbClr val="29303B"/>
                </a:solidFill>
                <a:effectLst/>
              </a:rPr>
              <a:t>What is regularization anyway?</a:t>
            </a:r>
          </a:p>
          <a:p>
            <a:pPr marL="342900" indent="-342900" algn="l">
              <a:buClr>
                <a:srgbClr val="0070C0"/>
              </a:buClr>
              <a:buSzPct val="80000"/>
              <a:buFont typeface="Wingdings" pitchFamily="2" charset="2"/>
              <a:buChar char="u"/>
            </a:pPr>
            <a:r>
              <a:rPr lang="en-US" sz="1800" b="1" i="0" dirty="0">
                <a:solidFill>
                  <a:srgbClr val="29303B"/>
                </a:solidFill>
                <a:effectLst/>
              </a:rPr>
              <a:t>Well basically, regularization is any technique that is intended to prevent overfitting. </a:t>
            </a:r>
          </a:p>
          <a:p>
            <a:pPr marL="342900" indent="-342900" algn="l">
              <a:buClr>
                <a:srgbClr val="0070C0"/>
              </a:buClr>
              <a:buSzPct val="80000"/>
              <a:buFont typeface="Wingdings" pitchFamily="2" charset="2"/>
              <a:buChar char="u"/>
            </a:pPr>
            <a:r>
              <a:rPr lang="en-US" sz="1800" b="1" i="0" dirty="0">
                <a:solidFill>
                  <a:srgbClr val="29303B"/>
                </a:solidFill>
                <a:effectLst/>
              </a:rPr>
              <a:t>What is over fitting?</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 have a model that's good at making predictions on the data it was trained on, </a:t>
            </a:r>
            <a:r>
              <a:rPr lang="en-US" sz="1800" b="1" i="0" dirty="0">
                <a:solidFill>
                  <a:srgbClr val="C00000"/>
                </a:solidFill>
                <a:effectLst/>
              </a:rPr>
              <a:t>but it doesn’t do so well on new data </a:t>
            </a:r>
            <a:r>
              <a:rPr lang="en-US" sz="1800" b="1" i="0" dirty="0">
                <a:solidFill>
                  <a:srgbClr val="29303B"/>
                </a:solidFill>
                <a:effectLst/>
              </a:rPr>
              <a:t>that it hasn't seen before, then we say </a:t>
            </a:r>
            <a:r>
              <a:rPr lang="en-US" sz="1800" b="1" i="0" dirty="0">
                <a:solidFill>
                  <a:srgbClr val="C00000"/>
                </a:solidFill>
                <a:effectLst/>
              </a:rPr>
              <a:t>that model is overfitted</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That means that it's learned patterns in your training data that don't really exist in the general sense in the real world.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88ADBFC2-A08B-47ED-9B53-7E73FFB790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2639" y="4644751"/>
            <a:ext cx="1894161" cy="189416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1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104.1 What Is Regularization?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1623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What is Regularization? (Explanation)</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 see </a:t>
            </a:r>
            <a:r>
              <a:rPr lang="en-US" sz="1800" b="1" i="0" dirty="0">
                <a:solidFill>
                  <a:srgbClr val="C00000"/>
                </a:solidFill>
                <a:effectLst/>
              </a:rPr>
              <a:t>a high accuracy on your training data set but a lower accuracy on your test set </a:t>
            </a:r>
            <a:r>
              <a:rPr lang="en-US" sz="1800" b="1" i="0" dirty="0">
                <a:solidFill>
                  <a:srgbClr val="29303B"/>
                </a:solidFill>
                <a:effectLst/>
              </a:rPr>
              <a:t>or your evaluation data set, that's nature's way of telling you that your </a:t>
            </a:r>
            <a:r>
              <a:rPr lang="en-US" sz="1800" b="1" i="0" dirty="0">
                <a:solidFill>
                  <a:srgbClr val="C00000"/>
                </a:solidFill>
                <a:effectLst/>
              </a:rPr>
              <a:t>model is overfitting</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the world of Deep Learning, typically, we talk about three different data sets.</a:t>
            </a:r>
          </a:p>
          <a:p>
            <a:pPr marL="342900" indent="-342900" algn="l">
              <a:buClr>
                <a:srgbClr val="0070C0"/>
              </a:buClr>
              <a:buSzPct val="80000"/>
              <a:buFont typeface="Wingdings" pitchFamily="2" charset="2"/>
              <a:buChar char="u"/>
            </a:pPr>
            <a:r>
              <a:rPr lang="en-US" sz="1800" b="1" i="0" dirty="0">
                <a:solidFill>
                  <a:srgbClr val="29303B"/>
                </a:solidFill>
                <a:effectLst/>
              </a:rPr>
              <a:t>We have the training data set, test data set, and evaluation data set. </a:t>
            </a:r>
          </a:p>
          <a:p>
            <a:pPr marL="342900" indent="-342900" algn="l">
              <a:buClr>
                <a:srgbClr val="0070C0"/>
              </a:buClr>
              <a:buSzPct val="80000"/>
              <a:buFont typeface="Wingdings" pitchFamily="2" charset="2"/>
              <a:buChar char="u"/>
            </a:pPr>
            <a:r>
              <a:rPr lang="en-US" sz="1800" b="1" i="0" dirty="0">
                <a:solidFill>
                  <a:srgbClr val="29303B"/>
                </a:solidFill>
                <a:effectLst/>
              </a:rPr>
              <a:t>The training data fed into your neural network </a:t>
            </a:r>
            <a:r>
              <a:rPr lang="en-US" sz="1800" b="1" dirty="0">
                <a:solidFill>
                  <a:srgbClr val="29303B"/>
                </a:solidFill>
              </a:rPr>
              <a:t>and</a:t>
            </a:r>
            <a:r>
              <a:rPr lang="en-US" sz="1800" b="1" i="0" dirty="0">
                <a:solidFill>
                  <a:srgbClr val="29303B"/>
                </a:solidFill>
                <a:effectLst/>
              </a:rPr>
              <a:t> train the network on.</a:t>
            </a:r>
          </a:p>
          <a:p>
            <a:pPr marL="342900" indent="-342900" algn="l">
              <a:buClr>
                <a:srgbClr val="0070C0"/>
              </a:buClr>
              <a:buSzPct val="80000"/>
              <a:buFont typeface="Wingdings" pitchFamily="2" charset="2"/>
              <a:buChar char="u"/>
            </a:pPr>
            <a:r>
              <a:rPr lang="en-US" sz="1800" b="1" i="0" dirty="0">
                <a:solidFill>
                  <a:srgbClr val="29303B"/>
                </a:solidFill>
                <a:effectLst/>
              </a:rPr>
              <a:t>You got the weights of the our model when the training is done.</a:t>
            </a:r>
          </a:p>
          <a:p>
            <a:pPr marL="342900" indent="-342900" algn="l">
              <a:buClr>
                <a:srgbClr val="0070C0"/>
              </a:buClr>
              <a:buSzPct val="80000"/>
              <a:buFont typeface="Wingdings" pitchFamily="2" charset="2"/>
              <a:buChar char="u"/>
            </a:pPr>
            <a:r>
              <a:rPr lang="en-US" sz="1800" b="1" i="0" dirty="0">
                <a:solidFill>
                  <a:srgbClr val="29303B"/>
                </a:solidFill>
                <a:effectLst/>
              </a:rPr>
              <a:t>As we train each epoch, we can evaluate the results of that network against an evaluation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88ADBFC2-A08B-47ED-9B53-7E73FFB790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2919" y="4571320"/>
            <a:ext cx="1894161" cy="189416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77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104.1 What Is Regularization?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8023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What is Regularization? (Explanation)</a:t>
            </a:r>
          </a:p>
          <a:p>
            <a:pPr marL="342900" indent="-342900" algn="l">
              <a:buClr>
                <a:srgbClr val="0070C0"/>
              </a:buClr>
              <a:buSzPct val="80000"/>
              <a:buFont typeface="Wingdings" pitchFamily="2" charset="2"/>
              <a:buChar char="u"/>
            </a:pPr>
            <a:r>
              <a:rPr lang="en-US" sz="1800" b="1" i="0" dirty="0">
                <a:solidFill>
                  <a:srgbClr val="29303B"/>
                </a:solidFill>
                <a:effectLst/>
              </a:rPr>
              <a:t>The evaluation dataset is a set of the training set, that's set aside to evaluate the results and the accuracy of your model as it's being trained.</a:t>
            </a:r>
          </a:p>
          <a:p>
            <a:pPr marL="342900" indent="-342900" algn="l">
              <a:buClr>
                <a:srgbClr val="0070C0"/>
              </a:buClr>
              <a:buSzPct val="80000"/>
              <a:buFont typeface="Wingdings" pitchFamily="2" charset="2"/>
              <a:buChar char="u"/>
            </a:pPr>
            <a:r>
              <a:rPr lang="en-US" sz="1800" b="1" i="0" dirty="0">
                <a:solidFill>
                  <a:srgbClr val="29303B"/>
                </a:solidFill>
                <a:effectLst/>
              </a:rPr>
              <a:t>And then we can also have a testing dataset that lives outside of all of that.</a:t>
            </a:r>
          </a:p>
          <a:p>
            <a:pPr marL="342900" indent="-342900" algn="l">
              <a:buClr>
                <a:srgbClr val="0070C0"/>
              </a:buClr>
              <a:buSzPct val="80000"/>
              <a:buFont typeface="Wingdings" pitchFamily="2" charset="2"/>
              <a:buChar char="u"/>
            </a:pPr>
            <a:r>
              <a:rPr lang="en-US" sz="1800" b="1" dirty="0">
                <a:solidFill>
                  <a:srgbClr val="29303B"/>
                </a:solidFill>
              </a:rPr>
              <a:t>O</a:t>
            </a:r>
            <a:r>
              <a:rPr lang="en-US" sz="1800" b="1" i="0" dirty="0">
                <a:solidFill>
                  <a:srgbClr val="29303B"/>
                </a:solidFill>
                <a:effectLst/>
              </a:rPr>
              <a:t>nce we have a fully trained model we can then use our testing data set to evaluate the complete finished model if you will.</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you're seeing your training accuracy being a lot more than the accuracy measured against your evaluation data, or your testing data at the end, that means you are </a:t>
            </a:r>
            <a:r>
              <a:rPr lang="en-US" sz="1800" b="1" i="0" dirty="0">
                <a:solidFill>
                  <a:srgbClr val="C00000"/>
                </a:solidFill>
                <a:effectLst/>
              </a:rPr>
              <a:t>overfitting </a:t>
            </a:r>
            <a:r>
              <a:rPr lang="en-US" sz="1800" b="1" i="0" dirty="0">
                <a:solidFill>
                  <a:srgbClr val="29303B"/>
                </a:solidFill>
                <a:effectLst/>
              </a:rPr>
              <a:t>to the training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88ADBFC2-A08B-47ED-9B53-7E73FFB790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2639" y="4644751"/>
            <a:ext cx="1894161" cy="189416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7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104.1 What Is Regularization?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8659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What is Regularization? (Explanation)</a:t>
            </a:r>
          </a:p>
          <a:p>
            <a:pPr marL="342900" indent="-342900" algn="l">
              <a:buClr>
                <a:srgbClr val="0070C0"/>
              </a:buClr>
              <a:buSzPct val="80000"/>
              <a:buFont typeface="Wingdings" pitchFamily="2" charset="2"/>
              <a:buChar char="u"/>
            </a:pPr>
            <a:r>
              <a:rPr lang="en-US" sz="1800" b="1" i="0" dirty="0">
                <a:solidFill>
                  <a:srgbClr val="29303B"/>
                </a:solidFill>
                <a:effectLst/>
              </a:rPr>
              <a:t>This graph on the below makes a little bit more easy to understand.</a:t>
            </a:r>
          </a:p>
          <a:p>
            <a:pPr marL="342900" indent="-342900" algn="l">
              <a:buClr>
                <a:srgbClr val="0070C0"/>
              </a:buClr>
              <a:buSzPct val="80000"/>
              <a:buFont typeface="Wingdings" pitchFamily="2" charset="2"/>
              <a:buChar char="u"/>
            </a:pPr>
            <a:r>
              <a:rPr lang="en-US" sz="1800" b="1" dirty="0">
                <a:solidFill>
                  <a:srgbClr val="29303B"/>
                </a:solidFill>
              </a:rPr>
              <a:t>Assume we want to</a:t>
            </a:r>
            <a:r>
              <a:rPr lang="en-US" sz="1800" b="1" i="0" dirty="0">
                <a:solidFill>
                  <a:srgbClr val="29303B"/>
                </a:solidFill>
                <a:effectLst/>
              </a:rPr>
              <a:t> build a model that separates out the blue ball and red ball.</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 figure out the black curve is the best curve to separate </a:t>
            </a:r>
            <a:r>
              <a:rPr lang="en-US" sz="1800" b="1" dirty="0">
                <a:solidFill>
                  <a:srgbClr val="29303B"/>
                </a:solidFill>
              </a:rPr>
              <a:t>the </a:t>
            </a:r>
            <a:r>
              <a:rPr lang="en-US" sz="1800" b="1" i="0" dirty="0">
                <a:solidFill>
                  <a:srgbClr val="29303B"/>
                </a:solidFill>
                <a:effectLst/>
              </a:rPr>
              <a:t>blue ball is and red ball.</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If a model were over fitting, it might actually learn that green curve.</a:t>
            </a:r>
            <a:r>
              <a:rPr lang="en-US" sz="1800" b="1" dirty="0">
                <a:solidFill>
                  <a:srgbClr val="29303B"/>
                </a:solidFill>
              </a:rPr>
              <a:t> It separate all the red and blue ball but it is overfitting. The green curve does not work well the evaluation data set.</a:t>
            </a:r>
          </a:p>
          <a:p>
            <a:pPr marL="342900" indent="-342900" algn="l">
              <a:buClr>
                <a:srgbClr val="0070C0"/>
              </a:buClr>
              <a:buSzPct val="80000"/>
              <a:buFont typeface="Wingdings" pitchFamily="2" charset="2"/>
              <a:buChar char="u"/>
            </a:pPr>
            <a:r>
              <a:rPr lang="en-US" sz="1800" b="1" dirty="0">
                <a:solidFill>
                  <a:srgbClr val="29303B"/>
                </a:solidFill>
              </a:rPr>
              <a:t>So that is the regularization technique come 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88ADBFC2-A08B-47ED-9B53-7E73FFB790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2639" y="4644751"/>
            <a:ext cx="1894161" cy="189416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38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104.2 Too Many Neurons/Layers?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760118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15883</TotalTime>
  <Words>2144</Words>
  <Application>Microsoft Office PowerPoint</Application>
  <PresentationFormat>On-screen Show (4:3)</PresentationFormat>
  <Paragraphs>187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104 Regularization</vt:lpstr>
      <vt:lpstr>104 Regularization</vt:lpstr>
      <vt:lpstr>104.1 What Is Regularization?</vt:lpstr>
      <vt:lpstr>104.1 What Is Regularization?</vt:lpstr>
      <vt:lpstr>104.1 What Is Regularization?</vt:lpstr>
      <vt:lpstr>104.1 What Is Regularization?</vt:lpstr>
      <vt:lpstr>104.1 What Is Regularization?</vt:lpstr>
      <vt:lpstr>104.1 What Is Regularization?</vt:lpstr>
      <vt:lpstr>104.2 Too Many Neurons/Layers?</vt:lpstr>
      <vt:lpstr>104.2 Too Many Neurons/Layers?</vt:lpstr>
      <vt:lpstr>104.2 Too Many Neurons/Layers?</vt:lpstr>
      <vt:lpstr>104.2 Too Many Neurons/Layers?</vt:lpstr>
      <vt:lpstr>104.3 Dropout</vt:lpstr>
      <vt:lpstr>104.3 Dropout</vt:lpstr>
      <vt:lpstr>104.3 Dropout</vt:lpstr>
      <vt:lpstr>104.3 Dropout</vt:lpstr>
      <vt:lpstr>104.4 Early Stopping</vt:lpstr>
      <vt:lpstr>104.4 Early Stopping</vt:lpstr>
      <vt:lpstr>104.4 Early Stopping</vt:lpstr>
      <vt:lpstr>104.4 Early Stopping</vt:lpstr>
      <vt:lpstr>104.4 Early Stopping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7690</cp:revision>
  <dcterms:created xsi:type="dcterms:W3CDTF">2018-09-28T16:40:41Z</dcterms:created>
  <dcterms:modified xsi:type="dcterms:W3CDTF">2020-09-23T00:50:28Z</dcterms:modified>
</cp:coreProperties>
</file>