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7" r:id="rId3"/>
    <p:sldId id="315" r:id="rId4"/>
    <p:sldId id="317" r:id="rId5"/>
    <p:sldId id="322" r:id="rId6"/>
    <p:sldId id="318" r:id="rId7"/>
    <p:sldId id="319" r:id="rId8"/>
    <p:sldId id="321" r:id="rId9"/>
    <p:sldId id="320" r:id="rId10"/>
    <p:sldId id="323" r:id="rId11"/>
    <p:sldId id="324" r:id="rId12"/>
    <p:sldId id="326" r:id="rId13"/>
    <p:sldId id="327" r:id="rId14"/>
    <p:sldId id="328" r:id="rId15"/>
    <p:sldId id="329" r:id="rId16"/>
    <p:sldId id="330" r:id="rId17"/>
    <p:sldId id="259"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105" d="100"/>
          <a:sy n="105" d="100"/>
        </p:scale>
        <p:origin x="240"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66 Feature and Dimensionality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66.2 Curse of Dimensionality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8438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Curse of Dimensionality Explanation</a:t>
            </a:r>
          </a:p>
          <a:p>
            <a:pPr marL="342900" indent="-342900" algn="l">
              <a:buClr>
                <a:srgbClr val="0070C0"/>
              </a:buClr>
              <a:buSzPct val="80000"/>
              <a:buFont typeface="Wingdings" pitchFamily="2" charset="2"/>
              <a:buChar char="u"/>
            </a:pPr>
            <a:r>
              <a:rPr lang="en-US" sz="1800" b="1" i="0" dirty="0">
                <a:solidFill>
                  <a:schemeClr val="tx1"/>
                </a:solidFill>
                <a:effectLst/>
              </a:rPr>
              <a:t>Well it's about the curse of dimensionality.</a:t>
            </a:r>
          </a:p>
          <a:p>
            <a:pPr marL="342900" indent="-342900" algn="l">
              <a:buClr>
                <a:srgbClr val="0070C0"/>
              </a:buClr>
              <a:buSzPct val="80000"/>
              <a:buFont typeface="Wingdings" pitchFamily="2" charset="2"/>
              <a:buChar char="u"/>
            </a:pPr>
            <a:r>
              <a:rPr lang="en-US" sz="1800" b="1" i="0" dirty="0">
                <a:solidFill>
                  <a:schemeClr val="tx1"/>
                </a:solidFill>
                <a:effectLst/>
              </a:rPr>
              <a:t>What do we mean by that. </a:t>
            </a:r>
          </a:p>
          <a:p>
            <a:pPr marL="342900" indent="-342900" algn="l">
              <a:buClr>
                <a:srgbClr val="0070C0"/>
              </a:buClr>
              <a:buSzPct val="80000"/>
              <a:buFont typeface="Wingdings" pitchFamily="2" charset="2"/>
              <a:buChar char="u"/>
            </a:pPr>
            <a:r>
              <a:rPr lang="en-US" sz="1800" b="1" i="0" dirty="0">
                <a:solidFill>
                  <a:schemeClr val="tx1"/>
                </a:solidFill>
                <a:effectLst/>
              </a:rPr>
              <a:t>Well like I said, you can't just throw every feature you have into the machine and expect good things to happen. </a:t>
            </a:r>
          </a:p>
          <a:p>
            <a:pPr marL="342900" indent="-342900" algn="l">
              <a:buClr>
                <a:srgbClr val="0070C0"/>
              </a:buClr>
              <a:buSzPct val="80000"/>
              <a:buFont typeface="Wingdings" pitchFamily="2" charset="2"/>
              <a:buChar char="u"/>
            </a:pPr>
            <a:r>
              <a:rPr lang="en-US" sz="1800" b="1" i="0" dirty="0">
                <a:solidFill>
                  <a:schemeClr val="tx1"/>
                </a:solidFill>
                <a:effectLst/>
              </a:rPr>
              <a:t>Too many features can actually be very problematic for a few different reasons.</a:t>
            </a:r>
          </a:p>
          <a:p>
            <a:pPr marL="342900" indent="-342900" algn="l">
              <a:buClr>
                <a:srgbClr val="0070C0"/>
              </a:buClr>
              <a:buSzPct val="80000"/>
              <a:buFont typeface="Wingdings" pitchFamily="2" charset="2"/>
              <a:buChar char="u"/>
            </a:pPr>
            <a:r>
              <a:rPr lang="en-US" sz="1800" b="1" i="0" dirty="0">
                <a:solidFill>
                  <a:schemeClr val="tx1"/>
                </a:solidFill>
                <a:effectLst/>
              </a:rPr>
              <a:t>First is that at leads to sparse data, so again come back to the example of trying to train a model on attributes of people. </a:t>
            </a:r>
          </a:p>
          <a:p>
            <a:pPr marL="342900" indent="-342900" algn="l">
              <a:buClr>
                <a:srgbClr val="0070C0"/>
              </a:buClr>
              <a:buSzPct val="80000"/>
              <a:buFont typeface="Wingdings" pitchFamily="2" charset="2"/>
              <a:buChar char="u"/>
            </a:pPr>
            <a:r>
              <a:rPr lang="en-US" sz="1800" b="1" i="0" dirty="0">
                <a:solidFill>
                  <a:schemeClr val="tx1"/>
                </a:solidFill>
                <a:effectLst/>
              </a:rPr>
              <a:t>There are hundreds of attributes on a person you could come up with.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pic>
        <p:nvPicPr>
          <p:cNvPr id="7" name="Picture 6">
            <a:extLst>
              <a:ext uri="{FF2B5EF4-FFF2-40B4-BE49-F238E27FC236}">
                <a16:creationId xmlns:a16="http://schemas.microsoft.com/office/drawing/2014/main" id="{CAD3305F-B8CB-44BC-83F1-DDF79668D623}"/>
              </a:ext>
            </a:extLst>
          </p:cNvPr>
          <p:cNvPicPr>
            <a:picLocks noChangeAspect="1"/>
          </p:cNvPicPr>
          <p:nvPr/>
        </p:nvPicPr>
        <p:blipFill>
          <a:blip r:embed="rId2"/>
          <a:stretch>
            <a:fillRect/>
          </a:stretch>
        </p:blipFill>
        <p:spPr>
          <a:xfrm>
            <a:off x="6156176" y="4419219"/>
            <a:ext cx="2647950" cy="2447925"/>
          </a:xfrm>
          <a:prstGeom prst="rect">
            <a:avLst/>
          </a:prstGeom>
          <a:ln>
            <a:solidFill>
              <a:srgbClr val="C00000"/>
            </a:solidFill>
          </a:ln>
        </p:spPr>
      </p:pic>
      <p:sp>
        <p:nvSpPr>
          <p:cNvPr id="9" name="副標題 2">
            <a:extLst>
              <a:ext uri="{FF2B5EF4-FFF2-40B4-BE49-F238E27FC236}">
                <a16:creationId xmlns:a16="http://schemas.microsoft.com/office/drawing/2014/main" id="{515A59AF-35D9-4302-AA3F-7BFA3FE919CD}"/>
              </a:ext>
            </a:extLst>
          </p:cNvPr>
          <p:cNvSpPr txBox="1">
            <a:spLocks/>
          </p:cNvSpPr>
          <p:nvPr/>
        </p:nvSpPr>
        <p:spPr>
          <a:xfrm>
            <a:off x="426369" y="4239637"/>
            <a:ext cx="5657800" cy="211671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Like we said, age, height, weight, what car do you drive.</a:t>
            </a:r>
          </a:p>
          <a:p>
            <a:pPr marL="342900" indent="-342900" algn="l">
              <a:buClr>
                <a:srgbClr val="0070C0"/>
              </a:buClr>
              <a:buSzPct val="80000"/>
              <a:buFont typeface="Wingdings" pitchFamily="2" charset="2"/>
              <a:buChar char="u"/>
            </a:pPr>
            <a:r>
              <a:rPr lang="en-US" sz="1800" b="1" dirty="0">
                <a:solidFill>
                  <a:schemeClr val="tx1"/>
                </a:solidFill>
              </a:rPr>
              <a:t>How much money do you make? where do you live? who knows you know? where did you go to college?</a:t>
            </a:r>
          </a:p>
          <a:p>
            <a:pPr marL="342900" indent="-342900" algn="l">
              <a:buClr>
                <a:srgbClr val="0070C0"/>
              </a:buClr>
              <a:buSzPct val="80000"/>
              <a:buFont typeface="Wingdings" pitchFamily="2" charset="2"/>
              <a:buChar char="u"/>
            </a:pPr>
            <a:r>
              <a:rPr lang="en-US" sz="1800" b="1" dirty="0">
                <a:solidFill>
                  <a:schemeClr val="tx1"/>
                </a:solidFill>
              </a:rPr>
              <a:t>The list goes on and on and on and you can actually envision each person as a vector in the dimensional space of all these features.</a:t>
            </a:r>
          </a:p>
        </p:txBody>
      </p:sp>
    </p:spTree>
    <p:extLst>
      <p:ext uri="{BB962C8B-B14F-4D97-AF65-F5344CB8AC3E}">
        <p14:creationId xmlns:p14="http://schemas.microsoft.com/office/powerpoint/2010/main" val="188470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66.2 Curse of Dimensionality</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7539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Curse of Dimensionality Explanation</a:t>
            </a:r>
          </a:p>
          <a:p>
            <a:pPr marL="342900" indent="-342900" algn="l">
              <a:buClr>
                <a:srgbClr val="0070C0"/>
              </a:buClr>
              <a:buSzPct val="80000"/>
              <a:buFont typeface="Wingdings" pitchFamily="2" charset="2"/>
              <a:buChar char="u"/>
            </a:pPr>
            <a:r>
              <a:rPr lang="en-US" sz="1800" b="1" i="0" dirty="0">
                <a:solidFill>
                  <a:schemeClr val="tx1"/>
                </a:solidFill>
                <a:effectLst/>
              </a:rPr>
              <a:t>Imagine for example that the only feature we have is a person's age. You could represent a person by a vector along a single age axis, going from zero to 100 or whatever.</a:t>
            </a:r>
          </a:p>
          <a:p>
            <a:pPr marL="342900" indent="-342900" algn="l">
              <a:buClr>
                <a:srgbClr val="0070C0"/>
              </a:buClr>
              <a:buSzPct val="80000"/>
              <a:buFont typeface="Wingdings" pitchFamily="2" charset="2"/>
              <a:buChar char="u"/>
            </a:pPr>
            <a:r>
              <a:rPr lang="en-US" sz="1800" b="1" i="0" dirty="0">
                <a:solidFill>
                  <a:schemeClr val="tx1"/>
                </a:solidFill>
                <a:effectLst/>
              </a:rPr>
              <a:t>Now we throw in another dimension, say their height.</a:t>
            </a:r>
          </a:p>
          <a:p>
            <a:pPr marL="342900" indent="-342900" algn="l">
              <a:buClr>
                <a:srgbClr val="0070C0"/>
              </a:buClr>
              <a:buSzPct val="80000"/>
              <a:buFont typeface="Wingdings" pitchFamily="2" charset="2"/>
              <a:buChar char="u"/>
            </a:pPr>
            <a:r>
              <a:rPr lang="en-US" sz="1800" b="1" i="0" dirty="0">
                <a:solidFill>
                  <a:schemeClr val="tx1"/>
                </a:solidFill>
                <a:effectLst/>
              </a:rPr>
              <a:t>We have another dimension, another axis that we have this vector pointing to, that encodes both their age on one axis and their height on another.</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So now we have a two dimensional vector.</a:t>
            </a:r>
          </a:p>
          <a:p>
            <a:pPr marL="342900" indent="-342900" algn="l">
              <a:buClr>
                <a:srgbClr val="0070C0"/>
              </a:buClr>
              <a:buSzPct val="80000"/>
              <a:buFont typeface="Wingdings" pitchFamily="2" charset="2"/>
              <a:buChar char="u"/>
            </a:pPr>
            <a:r>
              <a:rPr lang="en-US" sz="1800" b="1" dirty="0">
                <a:solidFill>
                  <a:schemeClr val="tx1"/>
                </a:solidFill>
              </a:rPr>
              <a:t>We then, t</a:t>
            </a:r>
            <a:r>
              <a:rPr lang="en-US" sz="1800" b="1" i="0" dirty="0">
                <a:solidFill>
                  <a:schemeClr val="tx1"/>
                </a:solidFill>
                <a:effectLst/>
              </a:rPr>
              <a:t>hrow in a third dimension there, say how much money they make.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dirty="0"/>
          </a:p>
        </p:txBody>
      </p:sp>
      <p:pic>
        <p:nvPicPr>
          <p:cNvPr id="7" name="Picture 6">
            <a:extLst>
              <a:ext uri="{FF2B5EF4-FFF2-40B4-BE49-F238E27FC236}">
                <a16:creationId xmlns:a16="http://schemas.microsoft.com/office/drawing/2014/main" id="{CAD3305F-B8CB-44BC-83F1-DDF79668D623}"/>
              </a:ext>
            </a:extLst>
          </p:cNvPr>
          <p:cNvPicPr>
            <a:picLocks noChangeAspect="1"/>
          </p:cNvPicPr>
          <p:nvPr/>
        </p:nvPicPr>
        <p:blipFill>
          <a:blip r:embed="rId2"/>
          <a:stretch>
            <a:fillRect/>
          </a:stretch>
        </p:blipFill>
        <p:spPr>
          <a:xfrm>
            <a:off x="6156176" y="4419219"/>
            <a:ext cx="2647950" cy="2447925"/>
          </a:xfrm>
          <a:prstGeom prst="rect">
            <a:avLst/>
          </a:prstGeom>
          <a:ln>
            <a:solidFill>
              <a:srgbClr val="C00000"/>
            </a:solidFill>
          </a:ln>
        </p:spPr>
      </p:pic>
      <p:sp>
        <p:nvSpPr>
          <p:cNvPr id="9" name="副標題 2">
            <a:extLst>
              <a:ext uri="{FF2B5EF4-FFF2-40B4-BE49-F238E27FC236}">
                <a16:creationId xmlns:a16="http://schemas.microsoft.com/office/drawing/2014/main" id="{5AAE81EC-3F50-4782-BE9C-8F1BD35579E3}"/>
              </a:ext>
            </a:extLst>
          </p:cNvPr>
          <p:cNvSpPr txBox="1">
            <a:spLocks/>
          </p:cNvSpPr>
          <p:nvPr/>
        </p:nvSpPr>
        <p:spPr>
          <a:xfrm>
            <a:off x="512863" y="4266192"/>
            <a:ext cx="5427289" cy="20775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Now we have a vector in three dimensions, where one dimension is their age, one dimension is their height, one dimension is how much money they make.</a:t>
            </a:r>
          </a:p>
          <a:p>
            <a:pPr marL="342900" indent="-342900" algn="l">
              <a:buClr>
                <a:srgbClr val="0070C0"/>
              </a:buClr>
              <a:buSzPct val="80000"/>
              <a:buFont typeface="Wingdings" pitchFamily="2" charset="2"/>
              <a:buChar char="u"/>
            </a:pPr>
            <a:r>
              <a:rPr lang="en-US" sz="1800" b="1" dirty="0">
                <a:solidFill>
                  <a:schemeClr val="tx1"/>
                </a:solidFill>
              </a:rPr>
              <a:t>And as we keep adding more and more dimensions, the available space that we have to work with just keeps exploding.</a:t>
            </a:r>
          </a:p>
          <a:p>
            <a:pPr marL="342900" indent="-342900" algn="l">
              <a:buClr>
                <a:srgbClr val="0070C0"/>
              </a:buClr>
              <a:buSzPct val="80000"/>
              <a:buFont typeface="Wingdings" pitchFamily="2" charset="2"/>
              <a:buChar char="u"/>
            </a:pPr>
            <a:endParaRPr lang="en-US" sz="1800" b="1" dirty="0">
              <a:solidFill>
                <a:schemeClr val="tx1"/>
              </a:solidFill>
            </a:endParaRPr>
          </a:p>
        </p:txBody>
      </p:sp>
    </p:spTree>
    <p:extLst>
      <p:ext uri="{BB962C8B-B14F-4D97-AF65-F5344CB8AC3E}">
        <p14:creationId xmlns:p14="http://schemas.microsoft.com/office/powerpoint/2010/main" val="175232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66.2 Curse of Dimensionality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555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Curse of Dimensionality Explanation</a:t>
            </a:r>
          </a:p>
          <a:p>
            <a:pPr marL="342900" indent="-342900" algn="l">
              <a:buClr>
                <a:srgbClr val="0070C0"/>
              </a:buClr>
              <a:buSzPct val="80000"/>
              <a:buFont typeface="Wingdings" pitchFamily="2" charset="2"/>
              <a:buChar char="u"/>
            </a:pPr>
            <a:r>
              <a:rPr lang="en-US" sz="1800" b="1" i="0" dirty="0">
                <a:solidFill>
                  <a:schemeClr val="tx1"/>
                </a:solidFill>
                <a:effectLst/>
              </a:rPr>
              <a:t>This is what we call the curse of dimensionality.</a:t>
            </a:r>
          </a:p>
          <a:p>
            <a:pPr marL="342900" indent="-342900" algn="l">
              <a:buClr>
                <a:srgbClr val="0070C0"/>
              </a:buClr>
              <a:buSzPct val="80000"/>
              <a:buFont typeface="Wingdings" pitchFamily="2" charset="2"/>
              <a:buChar char="u"/>
            </a:pPr>
            <a:r>
              <a:rPr lang="en-US" sz="1800" b="1" i="0" dirty="0">
                <a:solidFill>
                  <a:schemeClr val="tx1"/>
                </a:solidFill>
                <a:effectLst/>
              </a:rPr>
              <a:t>So the more features you have, the larger the space that we can find a solution is within.</a:t>
            </a:r>
          </a:p>
          <a:p>
            <a:pPr marL="342900" indent="-342900" algn="l">
              <a:buClr>
                <a:srgbClr val="0070C0"/>
              </a:buClr>
              <a:buSzPct val="80000"/>
              <a:buFont typeface="Wingdings" pitchFamily="2" charset="2"/>
              <a:buChar char="u"/>
            </a:pPr>
            <a:r>
              <a:rPr lang="en-US" sz="1800" b="1" i="0" dirty="0">
                <a:solidFill>
                  <a:schemeClr val="tx1"/>
                </a:solidFill>
                <a:effectLst/>
              </a:rPr>
              <a:t>And having a big space to try to find the right solution in, just makes it a whole lot harder to find that optimal solution.</a:t>
            </a:r>
          </a:p>
          <a:p>
            <a:pPr marL="342900" indent="-342900" algn="l">
              <a:buClr>
                <a:srgbClr val="0070C0"/>
              </a:buClr>
              <a:buSzPct val="80000"/>
              <a:buFont typeface="Wingdings" pitchFamily="2" charset="2"/>
              <a:buChar char="u"/>
            </a:pPr>
            <a:r>
              <a:rPr lang="en-US" sz="1800" b="1" i="0" dirty="0">
                <a:solidFill>
                  <a:schemeClr val="tx1"/>
                </a:solidFill>
                <a:effectLst/>
              </a:rPr>
              <a:t>So the more features you have, the more sparse your data becomes within that solution space, and the harder it is to actually find the best solution.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pic>
        <p:nvPicPr>
          <p:cNvPr id="7" name="Picture 6">
            <a:extLst>
              <a:ext uri="{FF2B5EF4-FFF2-40B4-BE49-F238E27FC236}">
                <a16:creationId xmlns:a16="http://schemas.microsoft.com/office/drawing/2014/main" id="{CAD3305F-B8CB-44BC-83F1-DDF79668D623}"/>
              </a:ext>
            </a:extLst>
          </p:cNvPr>
          <p:cNvPicPr>
            <a:picLocks noChangeAspect="1"/>
          </p:cNvPicPr>
          <p:nvPr/>
        </p:nvPicPr>
        <p:blipFill>
          <a:blip r:embed="rId2"/>
          <a:stretch>
            <a:fillRect/>
          </a:stretch>
        </p:blipFill>
        <p:spPr>
          <a:xfrm>
            <a:off x="6156176" y="4419219"/>
            <a:ext cx="2647950" cy="2447925"/>
          </a:xfrm>
          <a:prstGeom prst="rect">
            <a:avLst/>
          </a:prstGeom>
          <a:ln>
            <a:solidFill>
              <a:srgbClr val="C00000"/>
            </a:solidFill>
          </a:ln>
        </p:spPr>
      </p:pic>
      <p:sp>
        <p:nvSpPr>
          <p:cNvPr id="8" name="副標題 2">
            <a:extLst>
              <a:ext uri="{FF2B5EF4-FFF2-40B4-BE49-F238E27FC236}">
                <a16:creationId xmlns:a16="http://schemas.microsoft.com/office/drawing/2014/main" id="{B6B6D554-545D-48BE-8BA4-47595A475DC4}"/>
              </a:ext>
            </a:extLst>
          </p:cNvPr>
          <p:cNvSpPr txBox="1">
            <a:spLocks/>
          </p:cNvSpPr>
          <p:nvPr/>
        </p:nvSpPr>
        <p:spPr>
          <a:xfrm>
            <a:off x="426369" y="4000683"/>
            <a:ext cx="5612482" cy="235566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So you're better off boiling those features down to the ones that matter the most, that will give you less sparse data and make it a lot easier to find the correct solution.</a:t>
            </a:r>
          </a:p>
          <a:p>
            <a:pPr marL="342900" indent="-342900" algn="l">
              <a:buClr>
                <a:srgbClr val="0070C0"/>
              </a:buClr>
              <a:buSzPct val="80000"/>
              <a:buFont typeface="Wingdings" pitchFamily="2" charset="2"/>
              <a:buChar char="u"/>
            </a:pPr>
            <a:r>
              <a:rPr lang="en-US" sz="1800" b="1" dirty="0">
                <a:solidFill>
                  <a:schemeClr val="tx1"/>
                </a:solidFill>
              </a:rPr>
              <a:t>Also just from a performance standpoint, imagine trying to create a neural network that has inputs for every one of those features encoded in whatever way that it needs.</a:t>
            </a:r>
          </a:p>
        </p:txBody>
      </p:sp>
    </p:spTree>
    <p:extLst>
      <p:ext uri="{BB962C8B-B14F-4D97-AF65-F5344CB8AC3E}">
        <p14:creationId xmlns:p14="http://schemas.microsoft.com/office/powerpoint/2010/main" val="84297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66.2 Curse of Dimensionality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8438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Curse of Dimensionality Explanation</a:t>
            </a:r>
          </a:p>
          <a:p>
            <a:pPr marL="342900" indent="-342900" algn="l">
              <a:buClr>
                <a:srgbClr val="0070C0"/>
              </a:buClr>
              <a:buSzPct val="80000"/>
              <a:buFont typeface="Wingdings" pitchFamily="2" charset="2"/>
              <a:buChar char="u"/>
            </a:pPr>
            <a:r>
              <a:rPr lang="en-US" sz="1800" b="1" i="0" dirty="0">
                <a:solidFill>
                  <a:schemeClr val="tx1"/>
                </a:solidFill>
                <a:effectLst/>
              </a:rPr>
              <a:t>This neural network would have to be massive extremely wide at the bottom, probably extremely deep as well, to actually find all of the relationships between these many features. </a:t>
            </a:r>
          </a:p>
          <a:p>
            <a:pPr marL="342900" indent="-342900" algn="l">
              <a:buClr>
                <a:srgbClr val="0070C0"/>
              </a:buClr>
              <a:buSzPct val="80000"/>
              <a:buFont typeface="Wingdings" pitchFamily="2" charset="2"/>
              <a:buChar char="u"/>
            </a:pPr>
            <a:r>
              <a:rPr lang="en-US" sz="1800" b="1" i="0" dirty="0">
                <a:solidFill>
                  <a:schemeClr val="tx1"/>
                </a:solidFill>
                <a:effectLst/>
              </a:rPr>
              <a:t>And it's just going to be ridiculously hard to get that converge on anything.</a:t>
            </a:r>
          </a:p>
          <a:p>
            <a:pPr marL="342900" indent="-342900" algn="l">
              <a:buClr>
                <a:srgbClr val="0070C0"/>
              </a:buClr>
              <a:buSzPct val="80000"/>
              <a:buFont typeface="Wingdings" pitchFamily="2" charset="2"/>
              <a:buChar char="u"/>
            </a:pPr>
            <a:r>
              <a:rPr lang="en-US" sz="1800" b="1" i="0" dirty="0">
                <a:solidFill>
                  <a:schemeClr val="tx1"/>
                </a:solidFill>
                <a:effectLst/>
              </a:rPr>
              <a:t>So a big part of success in machine learning is not just choosing the algorithm, not just you know, cleaning your data, but also choosing the data that you're using in the first place.</a:t>
            </a:r>
          </a:p>
          <a:p>
            <a:pPr marL="342900" indent="-342900" algn="l">
              <a:buClr>
                <a:srgbClr val="0070C0"/>
              </a:buClr>
              <a:buSzPct val="80000"/>
              <a:buFont typeface="Wingdings" pitchFamily="2" charset="2"/>
              <a:buChar char="u"/>
            </a:pPr>
            <a:r>
              <a:rPr lang="en-US" sz="1800" b="1" i="0" dirty="0">
                <a:solidFill>
                  <a:schemeClr val="tx1"/>
                </a:solidFill>
                <a:effectLst/>
              </a:rPr>
              <a:t>That's what feature engineering is all about.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pic>
        <p:nvPicPr>
          <p:cNvPr id="7" name="Picture 6">
            <a:extLst>
              <a:ext uri="{FF2B5EF4-FFF2-40B4-BE49-F238E27FC236}">
                <a16:creationId xmlns:a16="http://schemas.microsoft.com/office/drawing/2014/main" id="{CAD3305F-B8CB-44BC-83F1-DDF79668D623}"/>
              </a:ext>
            </a:extLst>
          </p:cNvPr>
          <p:cNvPicPr>
            <a:picLocks noChangeAspect="1"/>
          </p:cNvPicPr>
          <p:nvPr/>
        </p:nvPicPr>
        <p:blipFill>
          <a:blip r:embed="rId2"/>
          <a:stretch>
            <a:fillRect/>
          </a:stretch>
        </p:blipFill>
        <p:spPr>
          <a:xfrm>
            <a:off x="6156176" y="4419219"/>
            <a:ext cx="2647950" cy="2447925"/>
          </a:xfrm>
          <a:prstGeom prst="rect">
            <a:avLst/>
          </a:prstGeom>
          <a:ln>
            <a:solidFill>
              <a:srgbClr val="C00000"/>
            </a:solidFill>
          </a:ln>
        </p:spPr>
      </p:pic>
      <p:sp>
        <p:nvSpPr>
          <p:cNvPr id="8" name="副標題 2">
            <a:extLst>
              <a:ext uri="{FF2B5EF4-FFF2-40B4-BE49-F238E27FC236}">
                <a16:creationId xmlns:a16="http://schemas.microsoft.com/office/drawing/2014/main" id="{063AEBD1-15B4-4207-8BF5-7B0850819629}"/>
              </a:ext>
            </a:extLst>
          </p:cNvPr>
          <p:cNvSpPr txBox="1">
            <a:spLocks/>
          </p:cNvSpPr>
          <p:nvPr/>
        </p:nvSpPr>
        <p:spPr>
          <a:xfrm>
            <a:off x="457200" y="4304773"/>
            <a:ext cx="5581650" cy="178852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Again a lot of it comes down to domain knowledge, and sort of using your common sense about what will work and what won't toward improving your model, and just experimenting with different things and seeing what makes an effect and what doesn't, what helps what hurts things.</a:t>
            </a:r>
          </a:p>
        </p:txBody>
      </p:sp>
    </p:spTree>
    <p:extLst>
      <p:ext uri="{BB962C8B-B14F-4D97-AF65-F5344CB8AC3E}">
        <p14:creationId xmlns:p14="http://schemas.microsoft.com/office/powerpoint/2010/main" val="171884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66.2 Curse of Dimensionality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2678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Curse of Dimensionality Explanation</a:t>
            </a:r>
          </a:p>
          <a:p>
            <a:pPr marL="342900" indent="-342900" algn="l">
              <a:buClr>
                <a:srgbClr val="0070C0"/>
              </a:buClr>
              <a:buSzPct val="80000"/>
              <a:buFont typeface="Wingdings" pitchFamily="2" charset="2"/>
              <a:buChar char="u"/>
            </a:pPr>
            <a:r>
              <a:rPr lang="en-US" sz="1800" b="1" dirty="0">
                <a:solidFill>
                  <a:schemeClr val="tx1"/>
                </a:solidFill>
              </a:rPr>
              <a:t>So a lot of it's just going back and forth with "does this feature help things"?</a:t>
            </a:r>
          </a:p>
          <a:p>
            <a:pPr marL="342900" indent="-342900" algn="l">
              <a:buClr>
                <a:srgbClr val="0070C0"/>
              </a:buClr>
              <a:buSzPct val="80000"/>
              <a:buFont typeface="Wingdings" pitchFamily="2" charset="2"/>
              <a:buChar char="u"/>
            </a:pPr>
            <a:r>
              <a:rPr lang="en-US" sz="1800" b="1" dirty="0">
                <a:solidFill>
                  <a:schemeClr val="tx1"/>
                </a:solidFill>
              </a:rPr>
              <a:t>OK. We won't use it.</a:t>
            </a:r>
          </a:p>
          <a:p>
            <a:pPr marL="342900" indent="-342900" algn="l">
              <a:buClr>
                <a:srgbClr val="0070C0"/>
              </a:buClr>
              <a:buSzPct val="80000"/>
              <a:buFont typeface="Wingdings" pitchFamily="2" charset="2"/>
              <a:buChar char="u"/>
            </a:pPr>
            <a:r>
              <a:rPr lang="en-US" sz="1800" b="1" dirty="0">
                <a:solidFill>
                  <a:schemeClr val="tx1"/>
                </a:solidFill>
              </a:rPr>
              <a:t>Does this feature help things?</a:t>
            </a:r>
          </a:p>
          <a:p>
            <a:pPr marL="342900" indent="-342900" algn="l">
              <a:buClr>
                <a:srgbClr val="0070C0"/>
              </a:buClr>
              <a:buSzPct val="80000"/>
              <a:buFont typeface="Wingdings" pitchFamily="2" charset="2"/>
              <a:buChar char="u"/>
            </a:pPr>
            <a:r>
              <a:rPr lang="en-US" sz="1800" b="1" dirty="0">
                <a:solidFill>
                  <a:schemeClr val="tx1"/>
                </a:solidFill>
              </a:rPr>
              <a:t>No. OK try something else. Now you don't always have to guess, to be fair there are some more principled ways of doing dimensionality reduction.</a:t>
            </a:r>
          </a:p>
          <a:p>
            <a:pPr marL="342900" indent="-342900" algn="l">
              <a:buClr>
                <a:srgbClr val="0070C0"/>
              </a:buClr>
              <a:buSzPct val="80000"/>
              <a:buFont typeface="Wingdings" pitchFamily="2" charset="2"/>
              <a:buChar char="u"/>
            </a:pPr>
            <a:r>
              <a:rPr lang="en-US" sz="1800" b="1" dirty="0">
                <a:solidFill>
                  <a:schemeClr val="tx1"/>
                </a:solidFill>
              </a:rPr>
              <a:t>So one of them is called PCA, principal component analysis.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dirty="0"/>
          </a:p>
        </p:txBody>
      </p:sp>
      <p:pic>
        <p:nvPicPr>
          <p:cNvPr id="7" name="Picture 6">
            <a:extLst>
              <a:ext uri="{FF2B5EF4-FFF2-40B4-BE49-F238E27FC236}">
                <a16:creationId xmlns:a16="http://schemas.microsoft.com/office/drawing/2014/main" id="{CAD3305F-B8CB-44BC-83F1-DDF79668D623}"/>
              </a:ext>
            </a:extLst>
          </p:cNvPr>
          <p:cNvPicPr>
            <a:picLocks noChangeAspect="1"/>
          </p:cNvPicPr>
          <p:nvPr/>
        </p:nvPicPr>
        <p:blipFill>
          <a:blip r:embed="rId2"/>
          <a:stretch>
            <a:fillRect/>
          </a:stretch>
        </p:blipFill>
        <p:spPr>
          <a:xfrm>
            <a:off x="6156176" y="4419219"/>
            <a:ext cx="2647950" cy="2447925"/>
          </a:xfrm>
          <a:prstGeom prst="rect">
            <a:avLst/>
          </a:prstGeom>
          <a:ln>
            <a:solidFill>
              <a:srgbClr val="C00000"/>
            </a:solidFill>
          </a:ln>
        </p:spPr>
      </p:pic>
      <p:sp>
        <p:nvSpPr>
          <p:cNvPr id="9" name="副標題 2">
            <a:extLst>
              <a:ext uri="{FF2B5EF4-FFF2-40B4-BE49-F238E27FC236}">
                <a16:creationId xmlns:a16="http://schemas.microsoft.com/office/drawing/2014/main" id="{ECB242DF-3C43-4BD1-8B6C-1ED9228560A5}"/>
              </a:ext>
            </a:extLst>
          </p:cNvPr>
          <p:cNvSpPr txBox="1">
            <a:spLocks/>
          </p:cNvSpPr>
          <p:nvPr/>
        </p:nvSpPr>
        <p:spPr>
          <a:xfrm>
            <a:off x="491489" y="3682378"/>
            <a:ext cx="5547362" cy="187042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PCA is a way of taking all of those higher dimensions, all those different features that you have and distilling them down into a smaller number of features to a smaller number of dimensions.</a:t>
            </a:r>
          </a:p>
          <a:p>
            <a:pPr marL="342900" indent="-342900" algn="l">
              <a:buClr>
                <a:srgbClr val="0070C0"/>
              </a:buClr>
              <a:buSzPct val="80000"/>
              <a:buFont typeface="Wingdings" pitchFamily="2" charset="2"/>
              <a:buChar char="u"/>
            </a:pPr>
            <a:r>
              <a:rPr lang="en-US" sz="1800" b="1" dirty="0">
                <a:solidFill>
                  <a:schemeClr val="tx1"/>
                </a:solidFill>
              </a:rPr>
              <a:t>And it tries to do this in a way that preserves information as well as possible.</a:t>
            </a:r>
          </a:p>
        </p:txBody>
      </p:sp>
    </p:spTree>
    <p:extLst>
      <p:ext uri="{BB962C8B-B14F-4D97-AF65-F5344CB8AC3E}">
        <p14:creationId xmlns:p14="http://schemas.microsoft.com/office/powerpoint/2010/main" val="87993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66.2 Curse of Dimensionality</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5597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Curse of Dimensionality Explanation</a:t>
            </a:r>
          </a:p>
          <a:p>
            <a:pPr marL="342900" indent="-342900" algn="l">
              <a:buClr>
                <a:srgbClr val="0070C0"/>
              </a:buClr>
              <a:buSzPct val="80000"/>
              <a:buFont typeface="Wingdings" pitchFamily="2" charset="2"/>
              <a:buChar char="u"/>
            </a:pPr>
            <a:r>
              <a:rPr lang="en-US" sz="1800" b="1" dirty="0">
                <a:solidFill>
                  <a:schemeClr val="tx1"/>
                </a:solidFill>
              </a:rPr>
              <a:t>So I mean if you have enough computational power to actually use PCA on a large set of features, that is a more principled way of distilling it down to the features that actually matter. </a:t>
            </a:r>
          </a:p>
          <a:p>
            <a:pPr marL="342900" indent="-342900" algn="l">
              <a:buClr>
                <a:srgbClr val="0070C0"/>
              </a:buClr>
              <a:buSzPct val="80000"/>
              <a:buFont typeface="Wingdings" pitchFamily="2" charset="2"/>
              <a:buChar char="u"/>
            </a:pPr>
            <a:r>
              <a:rPr lang="en-US" sz="1800" b="1" dirty="0">
                <a:solidFill>
                  <a:schemeClr val="tx1"/>
                </a:solidFill>
              </a:rPr>
              <a:t>And the features you end up with aren't actually, you know, things you can put a label on, it's just you know artificially created features that capture the </a:t>
            </a:r>
            <a:r>
              <a:rPr lang="en-US" sz="1800" b="1" dirty="0" err="1">
                <a:solidFill>
                  <a:schemeClr val="tx1"/>
                </a:solidFill>
              </a:rPr>
              <a:t>the</a:t>
            </a:r>
            <a:r>
              <a:rPr lang="en-US" sz="1800" b="1" dirty="0">
                <a:solidFill>
                  <a:schemeClr val="tx1"/>
                </a:solidFill>
              </a:rPr>
              <a:t> essence of the features that you started with. </a:t>
            </a:r>
          </a:p>
          <a:p>
            <a:pPr marL="342900" indent="-342900" algn="l">
              <a:buClr>
                <a:srgbClr val="0070C0"/>
              </a:buClr>
              <a:buSzPct val="80000"/>
              <a:buFont typeface="Wingdings" pitchFamily="2" charset="2"/>
              <a:buChar char="u"/>
            </a:pPr>
            <a:r>
              <a:rPr lang="en-US" sz="1800" b="1" dirty="0">
                <a:solidFill>
                  <a:schemeClr val="tx1"/>
                </a:solidFill>
              </a:rPr>
              <a:t>K-Means clustering is another way of doing this.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dirty="0"/>
          </a:p>
        </p:txBody>
      </p:sp>
      <p:pic>
        <p:nvPicPr>
          <p:cNvPr id="7" name="Picture 6">
            <a:extLst>
              <a:ext uri="{FF2B5EF4-FFF2-40B4-BE49-F238E27FC236}">
                <a16:creationId xmlns:a16="http://schemas.microsoft.com/office/drawing/2014/main" id="{CAD3305F-B8CB-44BC-83F1-DDF79668D623}"/>
              </a:ext>
            </a:extLst>
          </p:cNvPr>
          <p:cNvPicPr>
            <a:picLocks noChangeAspect="1"/>
          </p:cNvPicPr>
          <p:nvPr/>
        </p:nvPicPr>
        <p:blipFill>
          <a:blip r:embed="rId2"/>
          <a:stretch>
            <a:fillRect/>
          </a:stretch>
        </p:blipFill>
        <p:spPr>
          <a:xfrm>
            <a:off x="6156176" y="4419219"/>
            <a:ext cx="2647950" cy="2447925"/>
          </a:xfrm>
          <a:prstGeom prst="rect">
            <a:avLst/>
          </a:prstGeom>
          <a:ln>
            <a:solidFill>
              <a:srgbClr val="C00000"/>
            </a:solidFill>
          </a:ln>
        </p:spPr>
      </p:pic>
      <p:sp>
        <p:nvSpPr>
          <p:cNvPr id="10" name="副標題 2">
            <a:extLst>
              <a:ext uri="{FF2B5EF4-FFF2-40B4-BE49-F238E27FC236}">
                <a16:creationId xmlns:a16="http://schemas.microsoft.com/office/drawing/2014/main" id="{AE85D6BC-BE7E-4F82-BFB4-68B0F98A824F}"/>
              </a:ext>
            </a:extLst>
          </p:cNvPr>
          <p:cNvSpPr txBox="1">
            <a:spLocks/>
          </p:cNvSpPr>
          <p:nvPr/>
        </p:nvSpPr>
        <p:spPr>
          <a:xfrm>
            <a:off x="457201" y="4037451"/>
            <a:ext cx="5581650" cy="119174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What's nice is that these are both unsupervised techniques, so you don't have to actually train these on anything, you can just throw the feature data you have into these algorithms, and you will "boil out“.</a:t>
            </a:r>
          </a:p>
        </p:txBody>
      </p:sp>
    </p:spTree>
    <p:extLst>
      <p:ext uri="{BB962C8B-B14F-4D97-AF65-F5344CB8AC3E}">
        <p14:creationId xmlns:p14="http://schemas.microsoft.com/office/powerpoint/2010/main" val="1417791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66.2 Curse of Dimensionality</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5477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Curse of Dimensionality Explanation</a:t>
            </a:r>
          </a:p>
          <a:p>
            <a:pPr marL="342900" indent="-342900" algn="l">
              <a:buClr>
                <a:srgbClr val="0070C0"/>
              </a:buClr>
              <a:buSzPct val="80000"/>
              <a:buFont typeface="Wingdings" pitchFamily="2" charset="2"/>
              <a:buChar char="u"/>
            </a:pPr>
            <a:r>
              <a:rPr lang="en-US" sz="1800" b="1" dirty="0">
                <a:solidFill>
                  <a:schemeClr val="tx1"/>
                </a:solidFill>
              </a:rPr>
              <a:t>If you will, a smaller set of dimensions that will work just, well, hopefully closely as well, but again more features is not better, that leads to what we call "the curse of dimensionality“.</a:t>
            </a:r>
          </a:p>
          <a:p>
            <a:pPr marL="342900" indent="-342900" algn="l">
              <a:buClr>
                <a:srgbClr val="0070C0"/>
              </a:buClr>
              <a:buSzPct val="80000"/>
              <a:buFont typeface="Wingdings" pitchFamily="2" charset="2"/>
              <a:buChar char="u"/>
            </a:pPr>
            <a:r>
              <a:rPr lang="en-US" sz="1800" b="1" dirty="0">
                <a:solidFill>
                  <a:schemeClr val="tx1"/>
                </a:solidFill>
              </a:rPr>
              <a:t>That is one of the main reasons that we want to do feature engineering.</a:t>
            </a:r>
            <a:endParaRPr lang="en-US" sz="1800" b="1" u="sng"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dirty="0"/>
          </a:p>
        </p:txBody>
      </p:sp>
      <p:pic>
        <p:nvPicPr>
          <p:cNvPr id="7" name="Picture 6">
            <a:extLst>
              <a:ext uri="{FF2B5EF4-FFF2-40B4-BE49-F238E27FC236}">
                <a16:creationId xmlns:a16="http://schemas.microsoft.com/office/drawing/2014/main" id="{CAD3305F-B8CB-44BC-83F1-DDF79668D623}"/>
              </a:ext>
            </a:extLst>
          </p:cNvPr>
          <p:cNvPicPr>
            <a:picLocks noChangeAspect="1"/>
          </p:cNvPicPr>
          <p:nvPr/>
        </p:nvPicPr>
        <p:blipFill>
          <a:blip r:embed="rId2"/>
          <a:stretch>
            <a:fillRect/>
          </a:stretch>
        </p:blipFill>
        <p:spPr>
          <a:xfrm>
            <a:off x="6156176" y="4419219"/>
            <a:ext cx="2647950" cy="2447925"/>
          </a:xfrm>
          <a:prstGeom prst="rect">
            <a:avLst/>
          </a:prstGeom>
          <a:ln>
            <a:solidFill>
              <a:srgbClr val="C00000"/>
            </a:solidFill>
          </a:ln>
        </p:spPr>
      </p:pic>
    </p:spTree>
    <p:extLst>
      <p:ext uri="{BB962C8B-B14F-4D97-AF65-F5344CB8AC3E}">
        <p14:creationId xmlns:p14="http://schemas.microsoft.com/office/powerpoint/2010/main" val="341585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 Feature and Dimensionality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0436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 Engineering</a:t>
            </a:r>
          </a:p>
          <a:p>
            <a:pPr marL="342900" indent="-342900" algn="l">
              <a:buClr>
                <a:srgbClr val="0070C0"/>
              </a:buClr>
              <a:buSzPct val="80000"/>
              <a:buFont typeface="Wingdings" pitchFamily="2" charset="2"/>
              <a:buChar char="u"/>
            </a:pPr>
            <a:r>
              <a:rPr lang="en-US" sz="1800" b="1" i="0" dirty="0">
                <a:solidFill>
                  <a:schemeClr val="tx1"/>
                </a:solidFill>
                <a:effectLst/>
              </a:rPr>
              <a:t>Let's dive into the world of feature engineering. In the world of machine learning, what is future engineering anyway?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53041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66.1 What is Feature Engineering?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0971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66.1 What is Feature Engineering?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2759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Feature Engineering?</a:t>
            </a:r>
          </a:p>
          <a:p>
            <a:pPr marL="342900" indent="-342900" algn="l">
              <a:buClr>
                <a:srgbClr val="0070C0"/>
              </a:buClr>
              <a:buSzPct val="80000"/>
              <a:buFont typeface="Wingdings" pitchFamily="2" charset="2"/>
              <a:buChar char="u"/>
            </a:pPr>
            <a:r>
              <a:rPr lang="en-US" sz="1800" b="1" i="0" dirty="0">
                <a:solidFill>
                  <a:schemeClr val="tx1"/>
                </a:solidFill>
                <a:effectLst/>
              </a:rPr>
              <a:t>Applying your knowledge of the data – and the model you are using – to create better features to train your model with.</a:t>
            </a:r>
          </a:p>
          <a:p>
            <a:pPr marL="800100" lvl="1" indent="-342900" algn="l">
              <a:buClr>
                <a:srgbClr val="0070C0"/>
              </a:buClr>
              <a:buSzPct val="80000"/>
              <a:buFont typeface="Wingdings" pitchFamily="2" charset="2"/>
              <a:buChar char="u"/>
            </a:pPr>
            <a:r>
              <a:rPr lang="en-US" sz="1800" b="1" dirty="0">
                <a:solidFill>
                  <a:schemeClr val="tx1"/>
                </a:solidFill>
              </a:rPr>
              <a:t>Which features should I use?</a:t>
            </a:r>
          </a:p>
          <a:p>
            <a:pPr marL="800100" lvl="1" indent="-342900" algn="l">
              <a:buClr>
                <a:srgbClr val="0070C0"/>
              </a:buClr>
              <a:buSzPct val="80000"/>
              <a:buFont typeface="Wingdings" pitchFamily="2" charset="2"/>
              <a:buChar char="u"/>
            </a:pPr>
            <a:r>
              <a:rPr lang="en-US" sz="1800" b="1" dirty="0">
                <a:solidFill>
                  <a:schemeClr val="tx1"/>
                </a:solidFill>
              </a:rPr>
              <a:t>Do I need to transform these features in some way?</a:t>
            </a:r>
          </a:p>
          <a:p>
            <a:pPr marL="800100" lvl="1" indent="-342900" algn="l">
              <a:buClr>
                <a:srgbClr val="0070C0"/>
              </a:buClr>
              <a:buSzPct val="80000"/>
              <a:buFont typeface="Wingdings" pitchFamily="2" charset="2"/>
              <a:buChar char="u"/>
            </a:pPr>
            <a:r>
              <a:rPr lang="en-US" sz="1800" b="1" dirty="0">
                <a:solidFill>
                  <a:schemeClr val="tx1"/>
                </a:solidFill>
              </a:rPr>
              <a:t>How do I handle missing data?</a:t>
            </a:r>
          </a:p>
          <a:p>
            <a:pPr marL="800100" lvl="1" indent="-342900" algn="l">
              <a:buClr>
                <a:srgbClr val="0070C0"/>
              </a:buClr>
              <a:buSzPct val="80000"/>
              <a:buFont typeface="Wingdings" pitchFamily="2" charset="2"/>
              <a:buChar char="u"/>
            </a:pPr>
            <a:r>
              <a:rPr lang="en-US" sz="1800" b="1" dirty="0">
                <a:solidFill>
                  <a:schemeClr val="tx1"/>
                </a:solidFill>
              </a:rPr>
              <a:t>Should I create new features for the existing ones?</a:t>
            </a:r>
          </a:p>
          <a:p>
            <a:pPr marL="342900" indent="-342900" algn="l">
              <a:buClr>
                <a:srgbClr val="0070C0"/>
              </a:buClr>
              <a:buSzPct val="80000"/>
              <a:buFont typeface="Wingdings" pitchFamily="2" charset="2"/>
              <a:buChar char="u"/>
            </a:pPr>
            <a:r>
              <a:rPr lang="en-US" sz="1800" b="1" i="0" dirty="0">
                <a:solidFill>
                  <a:schemeClr val="tx1"/>
                </a:solidFill>
                <a:effectLst/>
              </a:rPr>
              <a:t>You cannot just throw in raw data and expect good result.</a:t>
            </a:r>
          </a:p>
          <a:p>
            <a:pPr marL="342900" indent="-342900" algn="l">
              <a:buClr>
                <a:srgbClr val="0070C0"/>
              </a:buClr>
              <a:buSzPct val="80000"/>
              <a:buFont typeface="Wingdings" pitchFamily="2" charset="2"/>
              <a:buChar char="u"/>
            </a:pPr>
            <a:r>
              <a:rPr lang="en-US" sz="1800" b="1" i="0" dirty="0">
                <a:solidFill>
                  <a:schemeClr val="tx1"/>
                </a:solidFill>
                <a:effectLst/>
              </a:rPr>
              <a:t>This is the art of machine learning; where expertise is applied.</a:t>
            </a:r>
          </a:p>
          <a:p>
            <a:pPr marL="342900" indent="-342900" algn="l">
              <a:buClr>
                <a:srgbClr val="0070C0"/>
              </a:buClr>
              <a:buSzPct val="80000"/>
              <a:buFont typeface="Wingdings" pitchFamily="2" charset="2"/>
              <a:buChar char="u"/>
            </a:pPr>
            <a:r>
              <a:rPr lang="en-US" sz="1800" b="1" i="0" dirty="0">
                <a:solidFill>
                  <a:schemeClr val="tx1"/>
                </a:solidFill>
                <a:effectLst/>
              </a:rPr>
              <a:t> “Applied machine learning is basically feature engineering” – Andrew 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spTree>
    <p:extLst>
      <p:ext uri="{BB962C8B-B14F-4D97-AF65-F5344CB8AC3E}">
        <p14:creationId xmlns:p14="http://schemas.microsoft.com/office/powerpoint/2010/main" val="359752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66.1 What is Feature Engineering?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644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Feature Engineering? Explanation</a:t>
            </a:r>
          </a:p>
          <a:p>
            <a:pPr marL="342900" indent="-342900" algn="l">
              <a:buClr>
                <a:srgbClr val="0070C0"/>
              </a:buClr>
              <a:buSzPct val="80000"/>
              <a:buFont typeface="Wingdings" pitchFamily="2" charset="2"/>
              <a:buChar char="u"/>
            </a:pPr>
            <a:r>
              <a:rPr lang="en-US" sz="1800" b="1" i="0" dirty="0">
                <a:solidFill>
                  <a:schemeClr val="tx1"/>
                </a:solidFill>
                <a:effectLst/>
              </a:rPr>
              <a:t>Well basically it's the process of applying what you know about your data to sort of trim down the features that you're using, or maybe create new features or transform the features you have.</a:t>
            </a:r>
          </a:p>
          <a:p>
            <a:pPr marL="342900" indent="-342900" algn="l">
              <a:buClr>
                <a:srgbClr val="0070C0"/>
              </a:buClr>
              <a:buSzPct val="80000"/>
              <a:buFont typeface="Wingdings" pitchFamily="2" charset="2"/>
              <a:buChar char="u"/>
            </a:pPr>
            <a:r>
              <a:rPr lang="en-US" sz="1800" b="1" i="0" dirty="0">
                <a:solidFill>
                  <a:schemeClr val="tx1"/>
                </a:solidFill>
                <a:effectLst/>
              </a:rPr>
              <a:t>What I mean by feature is, well those are the attributes of your training data the things that you’re training your model with. </a:t>
            </a:r>
          </a:p>
          <a:p>
            <a:pPr marL="342900" indent="-342900" algn="l">
              <a:buClr>
                <a:srgbClr val="0070C0"/>
              </a:buClr>
              <a:buSzPct val="80000"/>
              <a:buFont typeface="Wingdings" pitchFamily="2" charset="2"/>
              <a:buChar char="u"/>
            </a:pPr>
            <a:r>
              <a:rPr lang="en-US" sz="1800" b="1" i="0" dirty="0">
                <a:solidFill>
                  <a:schemeClr val="tx1"/>
                </a:solidFill>
                <a:effectLst/>
              </a:rPr>
              <a:t>Let's take an example. </a:t>
            </a:r>
          </a:p>
          <a:p>
            <a:pPr marL="342900" indent="-342900" algn="l">
              <a:buClr>
                <a:srgbClr val="0070C0"/>
              </a:buClr>
              <a:buSzPct val="80000"/>
              <a:buFont typeface="Wingdings" pitchFamily="2" charset="2"/>
              <a:buChar char="u"/>
            </a:pPr>
            <a:r>
              <a:rPr lang="en-US" sz="1800" b="1" i="0" dirty="0">
                <a:solidFill>
                  <a:schemeClr val="tx1"/>
                </a:solidFill>
                <a:effectLst/>
              </a:rPr>
              <a:t>So let's say we're trying to predict how much money people make based on various attributes of the people.</a:t>
            </a:r>
          </a:p>
          <a:p>
            <a:pPr marL="342900" indent="-342900" algn="l">
              <a:buClr>
                <a:srgbClr val="0070C0"/>
              </a:buClr>
              <a:buSzPct val="80000"/>
              <a:buFont typeface="Wingdings" pitchFamily="2" charset="2"/>
              <a:buChar char="u"/>
            </a:pPr>
            <a:r>
              <a:rPr lang="en-US" sz="1800" b="1" i="0" dirty="0">
                <a:solidFill>
                  <a:schemeClr val="tx1"/>
                </a:solidFill>
                <a:effectLst/>
              </a:rPr>
              <a:t>So your features in that case might be the age of a person, their height, their weight, their address, what kind of car they drive, any number of things.</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i="0" dirty="0">
                <a:solidFill>
                  <a:schemeClr val="tx1"/>
                </a:solidFill>
                <a:effectLst/>
              </a:rPr>
              <a:t>Some of those things are going to be relevant, the things you're trying to predict, and some of them won't be.</a:t>
            </a:r>
          </a:p>
          <a:p>
            <a:pPr marL="342900" indent="-342900" algn="l">
              <a:buClr>
                <a:srgbClr val="0070C0"/>
              </a:buClr>
              <a:buSzPct val="80000"/>
              <a:buFont typeface="Wingdings" pitchFamily="2" charset="2"/>
              <a:buChar char="u"/>
            </a:pPr>
            <a:r>
              <a:rPr lang="en-US" sz="1800" b="1" i="0" dirty="0">
                <a:solidFill>
                  <a:schemeClr val="tx1"/>
                </a:solidFill>
                <a:effectLst/>
              </a:rPr>
              <a:t>So the process of feature engineering is in part just selecting which features are important to what I'm trying to predict and choosing those features wisely.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spTree>
    <p:extLst>
      <p:ext uri="{BB962C8B-B14F-4D97-AF65-F5344CB8AC3E}">
        <p14:creationId xmlns:p14="http://schemas.microsoft.com/office/powerpoint/2010/main" val="333897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66.1 What is Feature Engineering?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5000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Feature Engineering? Explanation</a:t>
            </a:r>
          </a:p>
          <a:p>
            <a:pPr marL="342900" indent="-342900" algn="l">
              <a:buClr>
                <a:srgbClr val="0070C0"/>
              </a:buClr>
              <a:buSzPct val="80000"/>
              <a:buFont typeface="Wingdings" pitchFamily="2" charset="2"/>
              <a:buChar char="u"/>
            </a:pPr>
            <a:r>
              <a:rPr lang="en-US" sz="1800" b="1" i="0" dirty="0">
                <a:solidFill>
                  <a:schemeClr val="tx1"/>
                </a:solidFill>
                <a:effectLst/>
              </a:rPr>
              <a:t>A lot of times you need to transform those features in some way as well.</a:t>
            </a:r>
          </a:p>
          <a:p>
            <a:pPr marL="342900" indent="-342900" algn="l">
              <a:buClr>
                <a:srgbClr val="0070C0"/>
              </a:buClr>
              <a:buSzPct val="80000"/>
              <a:buFont typeface="Wingdings" pitchFamily="2" charset="2"/>
              <a:buChar char="u"/>
            </a:pPr>
            <a:r>
              <a:rPr lang="en-US" sz="1800" b="1" i="0" dirty="0">
                <a:solidFill>
                  <a:schemeClr val="tx1"/>
                </a:solidFill>
                <a:effectLst/>
              </a:rPr>
              <a:t>You know maybe the raw data isn't useful for the specific model you're using, maybe things need to be normalized or scaled in some way or encoded in some specific way. </a:t>
            </a:r>
          </a:p>
          <a:p>
            <a:pPr marL="342900" indent="-342900" algn="l">
              <a:buClr>
                <a:srgbClr val="0070C0"/>
              </a:buClr>
              <a:buSzPct val="80000"/>
              <a:buFont typeface="Wingdings" pitchFamily="2" charset="2"/>
              <a:buChar char="u"/>
            </a:pPr>
            <a:r>
              <a:rPr lang="en-US" sz="1800" b="1" i="0" dirty="0">
                <a:solidFill>
                  <a:schemeClr val="tx1"/>
                </a:solidFill>
                <a:effectLst/>
              </a:rPr>
              <a:t>Often you'll have things like missing data in the real world. Often you do not have complete data for every single data point and the way that you choose to deal with that can very much influence the quality of the resulting model that you have.</a:t>
            </a:r>
          </a:p>
          <a:p>
            <a:pPr marL="342900" indent="-342900" algn="l">
              <a:buClr>
                <a:srgbClr val="0070C0"/>
              </a:buClr>
              <a:buSzPct val="80000"/>
              <a:buFont typeface="Wingdings" pitchFamily="2" charset="2"/>
              <a:buChar char="u"/>
            </a:pPr>
            <a:r>
              <a:rPr lang="en-US" sz="1800" b="1" i="0" dirty="0">
                <a:solidFill>
                  <a:schemeClr val="tx1"/>
                </a:solidFill>
                <a:effectLst/>
              </a:rPr>
              <a:t>Also sometimes you want to create new features from the existing ones that you have, perhaps the numerical trends in the data that you have for a given feature are better represented by taking the log of, or the square of it or something like that, or maybe you're better off taking several features and combining them mathematically into one to reduce your dimensionality.</a:t>
            </a:r>
          </a:p>
          <a:p>
            <a:pPr marL="342900" indent="-342900" algn="l">
              <a:buClr>
                <a:srgbClr val="0070C0"/>
              </a:buClr>
              <a:buSzPct val="80000"/>
              <a:buFont typeface="Wingdings" pitchFamily="2" charset="2"/>
              <a:buChar char="u"/>
            </a:pPr>
            <a:r>
              <a:rPr lang="en-US" sz="1800" b="1" i="0" dirty="0">
                <a:solidFill>
                  <a:schemeClr val="tx1"/>
                </a:solidFill>
                <a:effectLst/>
              </a:rPr>
              <a:t>This is all what feature engineering is about.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112049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66.1 What is Feature Engineering?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6911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Feature Engineering? Explanation</a:t>
            </a:r>
          </a:p>
          <a:p>
            <a:pPr marL="342900" indent="-342900" algn="l">
              <a:buClr>
                <a:srgbClr val="0070C0"/>
              </a:buClr>
              <a:buSzPct val="80000"/>
              <a:buFont typeface="Wingdings" pitchFamily="2" charset="2"/>
              <a:buChar char="u"/>
            </a:pPr>
            <a:r>
              <a:rPr lang="en-US" sz="1800" b="1" i="0" dirty="0">
                <a:solidFill>
                  <a:schemeClr val="tx1"/>
                </a:solidFill>
                <a:effectLst/>
              </a:rPr>
              <a:t>You can't just take all the data you have and throw it into this big machine learning hopper and expect good things to come out the other end.</a:t>
            </a:r>
          </a:p>
          <a:p>
            <a:pPr marL="342900" indent="-342900" algn="l">
              <a:buClr>
                <a:srgbClr val="0070C0"/>
              </a:buClr>
              <a:buSzPct val="80000"/>
              <a:buFont typeface="Wingdings" pitchFamily="2" charset="2"/>
              <a:buChar char="u"/>
            </a:pPr>
            <a:r>
              <a:rPr lang="en-US" sz="1800" b="1" i="0" dirty="0">
                <a:solidFill>
                  <a:schemeClr val="tx1"/>
                </a:solidFill>
                <a:effectLst/>
              </a:rPr>
              <a:t>This is really the art of machine learning, this is where your expertise is applied to actually get good results out of it.</a:t>
            </a:r>
          </a:p>
          <a:p>
            <a:pPr marL="342900" indent="-342900" algn="l">
              <a:buClr>
                <a:srgbClr val="0070C0"/>
              </a:buClr>
              <a:buSzPct val="80000"/>
              <a:buFont typeface="Wingdings" pitchFamily="2" charset="2"/>
              <a:buChar char="u"/>
            </a:pPr>
            <a:r>
              <a:rPr lang="en-US" sz="1800" b="1" i="0" dirty="0">
                <a:solidFill>
                  <a:schemeClr val="tx1"/>
                </a:solidFill>
                <a:effectLst/>
              </a:rPr>
              <a:t>It's not just a mechanical process where you follow these steps, take all the data you have, throw it into this algorithm and see what predictions you make. </a:t>
            </a:r>
          </a:p>
          <a:p>
            <a:pPr marL="342900" indent="-342900" algn="l">
              <a:buClr>
                <a:srgbClr val="0070C0"/>
              </a:buClr>
              <a:buSzPct val="80000"/>
              <a:buFont typeface="Wingdings" pitchFamily="2" charset="2"/>
              <a:buChar char="u"/>
            </a:pPr>
            <a:r>
              <a:rPr lang="en-US" sz="1800" b="1" i="0" dirty="0">
                <a:solidFill>
                  <a:schemeClr val="tx1"/>
                </a:solidFill>
                <a:effectLst/>
              </a:rPr>
              <a:t>That's what separates the good machine learning practitioners from the bad ones. </a:t>
            </a:r>
          </a:p>
          <a:p>
            <a:pPr marL="342900" indent="-342900" algn="l">
              <a:buClr>
                <a:srgbClr val="0070C0"/>
              </a:buClr>
              <a:buSzPct val="80000"/>
              <a:buFont typeface="Wingdings" pitchFamily="2" charset="2"/>
              <a:buChar char="u"/>
            </a:pPr>
            <a:r>
              <a:rPr lang="en-US" sz="1800" b="1" i="0" dirty="0">
                <a:solidFill>
                  <a:schemeClr val="tx1"/>
                </a:solidFill>
                <a:effectLst/>
              </a:rPr>
              <a:t>The ones that can actually do feature engineering are the ones that are the most successful, and the most valuable in the job marketplace of course.</a:t>
            </a:r>
          </a:p>
          <a:p>
            <a:pPr marL="342900" indent="-342900" algn="l">
              <a:buClr>
                <a:srgbClr val="0070C0"/>
              </a:buClr>
              <a:buSzPct val="80000"/>
              <a:buFont typeface="Wingdings" pitchFamily="2" charset="2"/>
              <a:buChar char="u"/>
            </a:pPr>
            <a:r>
              <a:rPr lang="en-US" sz="1800" b="1" i="0" dirty="0">
                <a:solidFill>
                  <a:schemeClr val="tx1"/>
                </a:solidFill>
                <a:effectLst/>
              </a:rPr>
              <a:t>And this isn't stuff that's generally taught.</a:t>
            </a:r>
          </a:p>
          <a:p>
            <a:pPr marL="342900" indent="-342900" algn="l">
              <a:buClr>
                <a:srgbClr val="0070C0"/>
              </a:buClr>
              <a:buSzPct val="80000"/>
              <a:buFont typeface="Wingdings" pitchFamily="2" charset="2"/>
              <a:buChar char="u"/>
            </a:pPr>
            <a:r>
              <a:rPr lang="en-US" sz="1800" b="1" i="0" dirty="0">
                <a:solidFill>
                  <a:schemeClr val="tx1"/>
                </a:solidFill>
                <a:effectLst/>
              </a:rPr>
              <a:t>Right.</a:t>
            </a:r>
          </a:p>
          <a:p>
            <a:pPr marL="342900" indent="-342900" algn="l">
              <a:buClr>
                <a:srgbClr val="0070C0"/>
              </a:buClr>
              <a:buSzPct val="80000"/>
              <a:buFont typeface="Wingdings" pitchFamily="2" charset="2"/>
              <a:buChar char="u"/>
            </a:pPr>
            <a:r>
              <a:rPr lang="en-US" sz="1800" b="1" i="0" dirty="0">
                <a:solidFill>
                  <a:schemeClr val="tx1"/>
                </a:solidFill>
                <a:effectLst/>
              </a:rPr>
              <a:t>So this is largely a lot of stuff that is learned through experience, and actually being out there in the real world and practicing machine learning.</a:t>
            </a:r>
          </a:p>
          <a:p>
            <a:pPr marL="342900" indent="-342900" algn="l">
              <a:buClr>
                <a:srgbClr val="0070C0"/>
              </a:buClr>
              <a:buSzPct val="80000"/>
              <a:buFont typeface="Wingdings" pitchFamily="2" charset="2"/>
              <a:buChar char="u"/>
            </a:pPr>
            <a:r>
              <a:rPr lang="en-US" sz="1800" b="1" i="0" dirty="0">
                <a:solidFill>
                  <a:schemeClr val="tx1"/>
                </a:solidFill>
                <a:effectLst/>
              </a:rPr>
              <a:t>Why is feature engineering important in the first place?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spTree>
    <p:extLst>
      <p:ext uri="{BB962C8B-B14F-4D97-AF65-F5344CB8AC3E}">
        <p14:creationId xmlns:p14="http://schemas.microsoft.com/office/powerpoint/2010/main" val="296996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66.2 Curse of Dimensionality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4936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66.2 Curse of Dimensionality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2039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Curse of Dimensionality</a:t>
            </a:r>
          </a:p>
          <a:p>
            <a:pPr marL="342900" indent="-342900" algn="l">
              <a:buClr>
                <a:srgbClr val="0070C0"/>
              </a:buClr>
              <a:buSzPct val="80000"/>
              <a:buFont typeface="Wingdings" pitchFamily="2" charset="2"/>
              <a:buChar char="u"/>
            </a:pPr>
            <a:r>
              <a:rPr lang="en-US" sz="1800" b="1" dirty="0">
                <a:solidFill>
                  <a:schemeClr val="tx1"/>
                </a:solidFill>
              </a:rPr>
              <a:t>Too many features can be a problem – leads to sparse data</a:t>
            </a:r>
          </a:p>
          <a:p>
            <a:pPr marL="342900" indent="-342900" algn="l">
              <a:buClr>
                <a:srgbClr val="0070C0"/>
              </a:buClr>
              <a:buSzPct val="80000"/>
              <a:buFont typeface="Wingdings" pitchFamily="2" charset="2"/>
              <a:buChar char="u"/>
            </a:pPr>
            <a:r>
              <a:rPr lang="en-US" sz="1800" b="1" dirty="0">
                <a:solidFill>
                  <a:schemeClr val="tx1"/>
                </a:solidFill>
              </a:rPr>
              <a:t>Every features is a new dimension</a:t>
            </a:r>
          </a:p>
          <a:p>
            <a:pPr marL="342900" indent="-342900" algn="l">
              <a:buClr>
                <a:srgbClr val="0070C0"/>
              </a:buClr>
              <a:buSzPct val="80000"/>
              <a:buFont typeface="Wingdings" pitchFamily="2" charset="2"/>
              <a:buChar char="u"/>
            </a:pPr>
            <a:r>
              <a:rPr lang="en-US" sz="1800" b="1" dirty="0">
                <a:solidFill>
                  <a:schemeClr val="tx1"/>
                </a:solidFill>
              </a:rPr>
              <a:t>Much of feature engineering is selecting the features most relevant to the problem at hand</a:t>
            </a:r>
          </a:p>
          <a:p>
            <a:pPr marL="800100" lvl="1" indent="-342900" algn="l">
              <a:buClr>
                <a:srgbClr val="0070C0"/>
              </a:buClr>
              <a:buSzPct val="80000"/>
              <a:buFont typeface="Wingdings" pitchFamily="2" charset="2"/>
              <a:buChar char="u"/>
            </a:pPr>
            <a:r>
              <a:rPr lang="en-US" sz="1800" b="1" dirty="0">
                <a:solidFill>
                  <a:schemeClr val="tx1"/>
                </a:solidFill>
              </a:rPr>
              <a:t>This often is where domain knowledge comes into play</a:t>
            </a:r>
          </a:p>
          <a:p>
            <a:pPr marL="342900" indent="-342900" algn="l">
              <a:buClr>
                <a:srgbClr val="0070C0"/>
              </a:buClr>
              <a:buSzPct val="80000"/>
              <a:buFont typeface="Wingdings" pitchFamily="2" charset="2"/>
              <a:buChar char="u"/>
            </a:pPr>
            <a:r>
              <a:rPr lang="en-US" sz="1800" b="1" dirty="0">
                <a:solidFill>
                  <a:schemeClr val="tx1"/>
                </a:solidFill>
              </a:rPr>
              <a:t>Unsupervised dimensionality reduction techniques can also be employed to distill many features into fewer features</a:t>
            </a:r>
          </a:p>
          <a:p>
            <a:pPr marL="800100" lvl="1" indent="-342900" algn="l">
              <a:buClr>
                <a:srgbClr val="0070C0"/>
              </a:buClr>
              <a:buSzPct val="80000"/>
              <a:buFont typeface="Wingdings" pitchFamily="2" charset="2"/>
              <a:buChar char="u"/>
            </a:pPr>
            <a:r>
              <a:rPr lang="en-US" sz="1800" b="1" dirty="0">
                <a:solidFill>
                  <a:schemeClr val="tx1"/>
                </a:solidFill>
              </a:rPr>
              <a:t>PCA</a:t>
            </a:r>
          </a:p>
          <a:p>
            <a:pPr marL="800100" lvl="1" indent="-342900" algn="l">
              <a:buClr>
                <a:srgbClr val="0070C0"/>
              </a:buClr>
              <a:buSzPct val="80000"/>
              <a:buFont typeface="Wingdings" pitchFamily="2" charset="2"/>
              <a:buChar char="u"/>
            </a:pPr>
            <a:r>
              <a:rPr lang="en-US" sz="1800" b="1" dirty="0">
                <a:solidFill>
                  <a:schemeClr val="tx1"/>
                </a:solidFill>
              </a:rPr>
              <a:t>K-Means</a:t>
            </a:r>
          </a:p>
          <a:p>
            <a:pPr marL="342900" indent="-342900" algn="l">
              <a:buClr>
                <a:srgbClr val="0070C0"/>
              </a:buClr>
              <a:buSzPct val="80000"/>
              <a:buFont typeface="Wingdings" pitchFamily="2" charset="2"/>
              <a:buChar char="u"/>
            </a:pPr>
            <a:endParaRPr lang="en-US" sz="1800" b="1" i="0" u="sng"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https://www.udemy.com/course/data-science-and-machine-learning-with-python-hands-on/learn/lecture/16656258#overview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pic>
        <p:nvPicPr>
          <p:cNvPr id="7" name="Picture 6">
            <a:extLst>
              <a:ext uri="{FF2B5EF4-FFF2-40B4-BE49-F238E27FC236}">
                <a16:creationId xmlns:a16="http://schemas.microsoft.com/office/drawing/2014/main" id="{CAD3305F-B8CB-44BC-83F1-DDF79668D623}"/>
              </a:ext>
            </a:extLst>
          </p:cNvPr>
          <p:cNvPicPr>
            <a:picLocks noChangeAspect="1"/>
          </p:cNvPicPr>
          <p:nvPr/>
        </p:nvPicPr>
        <p:blipFill>
          <a:blip r:embed="rId2"/>
          <a:stretch>
            <a:fillRect/>
          </a:stretch>
        </p:blipFill>
        <p:spPr>
          <a:xfrm>
            <a:off x="5292080" y="4202445"/>
            <a:ext cx="2647950" cy="2447925"/>
          </a:xfrm>
          <a:prstGeom prst="rect">
            <a:avLst/>
          </a:prstGeom>
          <a:ln>
            <a:solidFill>
              <a:srgbClr val="C00000"/>
            </a:solidFill>
          </a:ln>
        </p:spPr>
      </p:pic>
    </p:spTree>
    <p:extLst>
      <p:ext uri="{BB962C8B-B14F-4D97-AF65-F5344CB8AC3E}">
        <p14:creationId xmlns:p14="http://schemas.microsoft.com/office/powerpoint/2010/main" val="31241306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8267</TotalTime>
  <Words>2038</Words>
  <Application>Microsoft Office PowerPoint</Application>
  <PresentationFormat>On-screen Show (4:3)</PresentationFormat>
  <Paragraphs>155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佈景主題</vt:lpstr>
      <vt:lpstr>66 Feature and Dimensionality</vt:lpstr>
      <vt:lpstr>66 Feature and Dimensionality</vt:lpstr>
      <vt:lpstr>66.1 What is Feature Engineering?</vt:lpstr>
      <vt:lpstr>66.1 What is Feature Engineering?</vt:lpstr>
      <vt:lpstr>66.1 What is Feature Engineering?</vt:lpstr>
      <vt:lpstr>66.1 What is Feature Engineering?</vt:lpstr>
      <vt:lpstr>66.1 What is Feature Engineering?</vt:lpstr>
      <vt:lpstr>66.2 Curse of Dimensionality</vt:lpstr>
      <vt:lpstr>66.2 Curse of Dimensionality</vt:lpstr>
      <vt:lpstr>66.2 Curse of Dimensionality</vt:lpstr>
      <vt:lpstr>66.2 Curse of Dimensionality</vt:lpstr>
      <vt:lpstr>66.2 Curse of Dimensionality</vt:lpstr>
      <vt:lpstr>66.2 Curse of Dimensionality</vt:lpstr>
      <vt:lpstr>66.2 Curse of Dimensionality</vt:lpstr>
      <vt:lpstr>66.2 Curse of Dimensionality</vt:lpstr>
      <vt:lpstr>66.2 Curse of Dimensionality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4185</cp:revision>
  <dcterms:created xsi:type="dcterms:W3CDTF">2018-09-28T16:40:41Z</dcterms:created>
  <dcterms:modified xsi:type="dcterms:W3CDTF">2020-09-08T07:01:56Z</dcterms:modified>
</cp:coreProperties>
</file>