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4" r:id="rId3"/>
    <p:sldId id="284" r:id="rId4"/>
    <p:sldId id="278"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300" r:id="rId20"/>
    <p:sldId id="299" r:id="rId21"/>
    <p:sldId id="301" r:id="rId22"/>
    <p:sldId id="302" r:id="rId23"/>
    <p:sldId id="303" r:id="rId24"/>
    <p:sldId id="304" r:id="rId25"/>
    <p:sldId id="305" r:id="rId26"/>
    <p:sldId id="306" r:id="rId27"/>
    <p:sldId id="307" r:id="rId28"/>
    <p:sldId id="308" r:id="rId29"/>
    <p:sldId id="309" r:id="rId30"/>
    <p:sldId id="311" r:id="rId31"/>
    <p:sldId id="310" r:id="rId32"/>
    <p:sldId id="312" r:id="rId33"/>
    <p:sldId id="259"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varScale="1">
        <p:scale>
          <a:sx n="94" d="100"/>
          <a:sy n="94" d="100"/>
        </p:scale>
        <p:origin x="21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tudywolf/blog/tree/master/RL/Cat%20vs%20Mouse%20exploration" TargetMode="External"/><Relationship Id="rId2" Type="http://schemas.openxmlformats.org/officeDocument/2006/relationships/hyperlink" Target="https://pymdptoolbox.readthedocs.io/en/latest/api/mdptoolbox.html" TargetMode="External"/><Relationship Id="rId1" Type="http://schemas.openxmlformats.org/officeDocument/2006/relationships/slideLayout" Target="../slideLayouts/slideLayout1.xml"/><Relationship Id="rId4" Type="http://schemas.openxmlformats.org/officeDocument/2006/relationships/hyperlink" Target="https://inst.eecs.berkeley.edu/~cs188/sp12/projects/reinforcement/reinforcemen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56 Reinforcement Learning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Q-Learning</a:t>
            </a:r>
            <a:endParaRPr lang="zh-TW" altLang="en-US" b="1" dirty="0">
              <a:solidFill>
                <a:srgbClr val="FFFF00"/>
              </a:solidFill>
            </a:endParaRPr>
          </a:p>
        </p:txBody>
      </p:sp>
      <p:sp>
        <p:nvSpPr>
          <p:cNvPr id="3" name="副標題 2"/>
          <p:cNvSpPr>
            <a:spLocks noGrp="1"/>
          </p:cNvSpPr>
          <p:nvPr>
            <p:ph type="subTitle" idx="1"/>
          </p:nvPr>
        </p:nvSpPr>
        <p:spPr>
          <a:xfrm>
            <a:off x="374988" y="1412774"/>
            <a:ext cx="8075241"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Explanation</a:t>
            </a:r>
          </a:p>
          <a:p>
            <a:pPr marL="342900" indent="-342900" algn="l">
              <a:buClr>
                <a:srgbClr val="0070C0"/>
              </a:buClr>
              <a:buSzPct val="80000"/>
              <a:buFont typeface="Wingdings" pitchFamily="2" charset="2"/>
              <a:buChar char="u"/>
            </a:pPr>
            <a:r>
              <a:rPr lang="en-US" sz="1800" b="1" dirty="0">
                <a:solidFill>
                  <a:schemeClr val="tx1"/>
                </a:solidFill>
              </a:rPr>
              <a:t>So a specific implementation of reinforcement learning is called Q-Learning.</a:t>
            </a:r>
          </a:p>
          <a:p>
            <a:pPr marL="342900" indent="-342900" algn="l">
              <a:buClr>
                <a:srgbClr val="0070C0"/>
              </a:buClr>
              <a:buSzPct val="80000"/>
              <a:buFont typeface="Wingdings" pitchFamily="2" charset="2"/>
              <a:buChar char="u"/>
            </a:pPr>
            <a:r>
              <a:rPr lang="en-US" sz="1800" b="1" dirty="0">
                <a:solidFill>
                  <a:schemeClr val="tx1"/>
                </a:solidFill>
              </a:rPr>
              <a:t>This formalize what reinforcement learning.</a:t>
            </a:r>
          </a:p>
          <a:p>
            <a:pPr marL="342900" indent="-342900" algn="l">
              <a:buClr>
                <a:srgbClr val="0070C0"/>
              </a:buClr>
              <a:buSzPct val="80000"/>
              <a:buFont typeface="Wingdings" pitchFamily="2" charset="2"/>
              <a:buChar char="u"/>
            </a:pPr>
            <a:r>
              <a:rPr lang="en-US" sz="1800" b="1" dirty="0">
                <a:solidFill>
                  <a:schemeClr val="tx1"/>
                </a:solidFill>
              </a:rPr>
              <a:t>The Q-Learning set the followings:</a:t>
            </a:r>
          </a:p>
          <a:p>
            <a:pPr marL="800100" lvl="1" indent="-342900" algn="l">
              <a:buClr>
                <a:srgbClr val="0070C0"/>
              </a:buClr>
              <a:buSzPct val="80000"/>
              <a:buFont typeface="Wingdings" pitchFamily="2" charset="2"/>
              <a:buChar char="u"/>
            </a:pPr>
            <a:r>
              <a:rPr lang="en-US" sz="1800" b="1" dirty="0">
                <a:solidFill>
                  <a:schemeClr val="tx1"/>
                </a:solidFill>
              </a:rPr>
              <a:t>We have a set of environment state </a:t>
            </a:r>
            <a:r>
              <a:rPr lang="en-US" sz="1800" b="1" i="1" dirty="0">
                <a:solidFill>
                  <a:srgbClr val="C00000"/>
                </a:solidFill>
              </a:rPr>
              <a:t>s</a:t>
            </a:r>
          </a:p>
          <a:p>
            <a:pPr marL="800100" lvl="1" indent="-342900" algn="l">
              <a:buClr>
                <a:srgbClr val="0070C0"/>
              </a:buClr>
              <a:buSzPct val="80000"/>
              <a:buFont typeface="Wingdings" pitchFamily="2" charset="2"/>
              <a:buChar char="u"/>
            </a:pPr>
            <a:r>
              <a:rPr lang="en-US" sz="1800" b="1" dirty="0">
                <a:solidFill>
                  <a:schemeClr val="tx1"/>
                </a:solidFill>
              </a:rPr>
              <a:t>We have a set of possible actions of surrounding agent of those states </a:t>
            </a:r>
            <a:r>
              <a:rPr lang="en-US" sz="1800" b="1" i="1" dirty="0">
                <a:solidFill>
                  <a:srgbClr val="C00000"/>
                </a:solidFill>
              </a:rPr>
              <a:t>a</a:t>
            </a:r>
            <a:r>
              <a:rPr lang="en-US" sz="1800" b="1" i="1" dirty="0">
                <a:solidFill>
                  <a:schemeClr val="tx1"/>
                </a:solidFill>
              </a:rPr>
              <a:t>.</a:t>
            </a:r>
            <a:r>
              <a:rPr lang="en-US" sz="1800" b="1" i="1" dirty="0">
                <a:solidFill>
                  <a:srgbClr val="C00000"/>
                </a:solidFill>
              </a:rPr>
              <a:t> </a:t>
            </a:r>
            <a:r>
              <a:rPr lang="en-US" sz="1800" b="1" dirty="0">
                <a:solidFill>
                  <a:schemeClr val="tx1"/>
                </a:solidFill>
              </a:rPr>
              <a:t>Is there a ghost next to me? Is there a power pill (Pill that increase power of Pac-Man) in front of me? We have set of possible actions that we can take in those states. We call that a set of action </a:t>
            </a:r>
            <a:r>
              <a:rPr lang="en-US" sz="1800" b="1" i="1" dirty="0">
                <a:solidFill>
                  <a:srgbClr val="C00000"/>
                </a:solidFill>
              </a:rPr>
              <a:t>a</a:t>
            </a:r>
            <a:r>
              <a:rPr lang="en-US" sz="1800" b="1" dirty="0">
                <a:solidFill>
                  <a:schemeClr val="tx1"/>
                </a:solidFill>
              </a:rPr>
              <a:t>. In the case of Pac-Man, those possible actions are move up, down, left, or right.</a:t>
            </a:r>
          </a:p>
          <a:p>
            <a:pPr marL="800100" lvl="1" indent="-342900" algn="l">
              <a:buClr>
                <a:srgbClr val="0070C0"/>
              </a:buClr>
              <a:buSzPct val="80000"/>
              <a:buFont typeface="Wingdings" pitchFamily="2" charset="2"/>
              <a:buChar char="u"/>
            </a:pPr>
            <a:r>
              <a:rPr lang="en-US" sz="1800" b="1" dirty="0">
                <a:solidFill>
                  <a:schemeClr val="tx1"/>
                </a:solidFill>
              </a:rPr>
              <a:t>We have a value of each state/action pair, we call </a:t>
            </a:r>
            <a:r>
              <a:rPr lang="en-US" sz="1800" b="1" i="1" dirty="0">
                <a:solidFill>
                  <a:srgbClr val="C00000"/>
                </a:solidFill>
              </a:rPr>
              <a:t>Q</a:t>
            </a:r>
            <a:r>
              <a:rPr lang="en-US" sz="1800" b="1" i="1" dirty="0">
                <a:solidFill>
                  <a:schemeClr val="tx1"/>
                </a:solidFill>
              </a:rPr>
              <a:t>. </a:t>
            </a:r>
            <a:r>
              <a:rPr lang="en-US" sz="1800" b="1" dirty="0">
                <a:solidFill>
                  <a:schemeClr val="tx1"/>
                </a:solidFill>
              </a:rPr>
              <a:t>That is why we call Q-Learning.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10</a:t>
            </a:fld>
            <a:endParaRPr lang="zh-TW" altLang="en-US"/>
          </a:p>
        </p:txBody>
      </p:sp>
      <p:pic>
        <p:nvPicPr>
          <p:cNvPr id="1026" name="Picture 2" descr="Q-Learning | Deep Q-Learning | Perfectial">
            <a:extLst>
              <a:ext uri="{FF2B5EF4-FFF2-40B4-BE49-F238E27FC236}">
                <a16:creationId xmlns:a16="http://schemas.microsoft.com/office/drawing/2014/main" id="{F92516B9-0192-4264-865F-D8B77D9C2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643" y="5229200"/>
            <a:ext cx="3343275" cy="13716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2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Q-Learning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Explanation</a:t>
            </a:r>
          </a:p>
          <a:p>
            <a:pPr marL="342900" indent="-342900" algn="l">
              <a:buClr>
                <a:srgbClr val="0070C0"/>
              </a:buClr>
              <a:buSzPct val="80000"/>
              <a:buFont typeface="Wingdings" pitchFamily="2" charset="2"/>
              <a:buChar char="u"/>
            </a:pPr>
            <a:r>
              <a:rPr lang="en-US" sz="1800" b="1" dirty="0">
                <a:solidFill>
                  <a:schemeClr val="tx1"/>
                </a:solidFill>
              </a:rPr>
              <a:t>So, for each state, we know a given state of conditions surrounding Pac-Man.</a:t>
            </a:r>
          </a:p>
          <a:p>
            <a:pPr marL="342900" indent="-342900" algn="l">
              <a:buClr>
                <a:srgbClr val="0070C0"/>
              </a:buClr>
              <a:buSzPct val="80000"/>
              <a:buFont typeface="Wingdings" pitchFamily="2" charset="2"/>
              <a:buChar char="u"/>
            </a:pPr>
            <a:r>
              <a:rPr lang="en-US" sz="1800" b="1" dirty="0">
                <a:solidFill>
                  <a:schemeClr val="tx1"/>
                </a:solidFill>
              </a:rPr>
              <a:t>A given action will give a value Q. So moving up will give a value Q. Move down may have a negative Q value if means encountering a ghost, for example.</a:t>
            </a:r>
          </a:p>
          <a:p>
            <a:pPr marL="342900" indent="-342900" algn="l">
              <a:buClr>
                <a:srgbClr val="0070C0"/>
              </a:buClr>
              <a:buSzPct val="80000"/>
              <a:buFont typeface="Wingdings" pitchFamily="2" charset="2"/>
              <a:buChar char="u"/>
            </a:pPr>
            <a:r>
              <a:rPr lang="en-US" sz="1800" b="1" dirty="0">
                <a:solidFill>
                  <a:schemeClr val="tx1"/>
                </a:solidFill>
              </a:rPr>
              <a:t>So, we start off with a Q value of zero for every possible state that Pac-Man can be in. </a:t>
            </a:r>
          </a:p>
          <a:p>
            <a:pPr marL="342900" indent="-342900" algn="l">
              <a:buClr>
                <a:srgbClr val="0070C0"/>
              </a:buClr>
              <a:buSzPct val="80000"/>
              <a:buFont typeface="Wingdings" pitchFamily="2" charset="2"/>
              <a:buChar char="u"/>
            </a:pPr>
            <a:r>
              <a:rPr lang="en-US" sz="1800" b="1" dirty="0">
                <a:solidFill>
                  <a:schemeClr val="tx1"/>
                </a:solidFill>
              </a:rPr>
              <a:t>As Pac-Man explores the maze. If bad things happened to Pac-Man, we reduce the Q value for the state for Pac-Man of that state.</a:t>
            </a:r>
          </a:p>
          <a:p>
            <a:pPr marL="342900" indent="-342900" algn="l">
              <a:buClr>
                <a:srgbClr val="0070C0"/>
              </a:buClr>
              <a:buSzPct val="80000"/>
              <a:buFont typeface="Wingdings" pitchFamily="2" charset="2"/>
              <a:buChar char="u"/>
            </a:pPr>
            <a:r>
              <a:rPr lang="en-US" sz="1800" b="1" dirty="0">
                <a:solidFill>
                  <a:schemeClr val="tx1"/>
                </a:solidFill>
              </a:rPr>
              <a:t>So, if Pac-Man ends up getting eaten by a ghost, we penalize whatever he did in that current state.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11</a:t>
            </a:fld>
            <a:endParaRPr lang="zh-TW" altLang="en-US"/>
          </a:p>
        </p:txBody>
      </p:sp>
      <p:pic>
        <p:nvPicPr>
          <p:cNvPr id="1026" name="Picture 2" descr="Q-Learning | Deep Q-Learning | Perfectial">
            <a:extLst>
              <a:ext uri="{FF2B5EF4-FFF2-40B4-BE49-F238E27FC236}">
                <a16:creationId xmlns:a16="http://schemas.microsoft.com/office/drawing/2014/main" id="{F92516B9-0192-4264-865F-D8B77D9C2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4721696"/>
            <a:ext cx="3343275" cy="13716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1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Q-Learning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a:t>
            </a:r>
          </a:p>
          <a:p>
            <a:pPr marL="342900" indent="-342900" algn="l">
              <a:buClr>
                <a:srgbClr val="0070C0"/>
              </a:buClr>
              <a:buSzPct val="80000"/>
              <a:buFont typeface="Wingdings" pitchFamily="2" charset="2"/>
              <a:buChar char="u"/>
            </a:pPr>
            <a:r>
              <a:rPr lang="en-US" sz="1800" b="1" dirty="0">
                <a:solidFill>
                  <a:schemeClr val="tx1"/>
                </a:solidFill>
              </a:rPr>
              <a:t>If good things happened to Pac-Man, for example, he eats the power pill and then eats a ghost, we will increase the Q-value for that action for the state that he was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12</a:t>
            </a:fld>
            <a:endParaRPr lang="zh-TW" altLang="en-US"/>
          </a:p>
        </p:txBody>
      </p:sp>
      <p:pic>
        <p:nvPicPr>
          <p:cNvPr id="9" name="Picture 2" descr="Q-Learning | Deep Q-Learning | Perfectial">
            <a:extLst>
              <a:ext uri="{FF2B5EF4-FFF2-40B4-BE49-F238E27FC236}">
                <a16:creationId xmlns:a16="http://schemas.microsoft.com/office/drawing/2014/main" id="{D74CDE7D-AA54-4FA9-A2DD-0816857B7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4721696"/>
            <a:ext cx="3343275" cy="13716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2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56.3 Q-Learning State/Action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373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Q-Learning State/Action</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State/Action</a:t>
            </a:r>
          </a:p>
          <a:p>
            <a:pPr marL="342900" indent="-342900" algn="l">
              <a:buClr>
                <a:srgbClr val="0070C0"/>
              </a:buClr>
              <a:buSzPct val="80000"/>
              <a:buFont typeface="Wingdings" pitchFamily="2" charset="2"/>
              <a:buChar char="u"/>
            </a:pPr>
            <a:r>
              <a:rPr lang="en-US" sz="1800" b="1" dirty="0">
                <a:solidFill>
                  <a:schemeClr val="tx1"/>
                </a:solidFill>
              </a:rPr>
              <a:t>What are some state/actions here?</a:t>
            </a:r>
          </a:p>
          <a:p>
            <a:pPr marL="800100" lvl="1" indent="-342900" algn="l">
              <a:buClr>
                <a:srgbClr val="0070C0"/>
              </a:buClr>
              <a:buSzPct val="80000"/>
              <a:buFont typeface="Wingdings" pitchFamily="2" charset="2"/>
              <a:buChar char="u"/>
            </a:pPr>
            <a:r>
              <a:rPr lang="en-US" sz="1800" b="1" dirty="0">
                <a:solidFill>
                  <a:schemeClr val="tx1"/>
                </a:solidFill>
              </a:rPr>
              <a:t>Pac-Man has wall to West</a:t>
            </a:r>
          </a:p>
          <a:p>
            <a:pPr marL="800100" lvl="1" indent="-342900" algn="l">
              <a:buClr>
                <a:srgbClr val="0070C0"/>
              </a:buClr>
              <a:buSzPct val="80000"/>
              <a:buFont typeface="Wingdings" pitchFamily="2" charset="2"/>
              <a:buChar char="u"/>
            </a:pPr>
            <a:r>
              <a:rPr lang="en-US" sz="1800" b="1" dirty="0">
                <a:solidFill>
                  <a:schemeClr val="tx1"/>
                </a:solidFill>
              </a:rPr>
              <a:t>Pac-Man dies if he moves on step south</a:t>
            </a:r>
          </a:p>
          <a:p>
            <a:pPr marL="800100" lvl="1" indent="-342900" algn="l">
              <a:buClr>
                <a:srgbClr val="0070C0"/>
              </a:buClr>
              <a:buSzPct val="80000"/>
              <a:buFont typeface="Wingdings" pitchFamily="2" charset="2"/>
              <a:buChar char="u"/>
            </a:pPr>
            <a:r>
              <a:rPr lang="en-US" sz="1800" b="1" dirty="0">
                <a:solidFill>
                  <a:schemeClr val="tx1"/>
                </a:solidFill>
              </a:rPr>
              <a:t>Pac-Man just continues to live if going North or East</a:t>
            </a:r>
          </a:p>
          <a:p>
            <a:pPr marL="342900" indent="-342900" algn="l">
              <a:buClr>
                <a:srgbClr val="0070C0"/>
              </a:buClr>
              <a:buSzPct val="80000"/>
              <a:buFont typeface="Wingdings" pitchFamily="2" charset="2"/>
              <a:buChar char="u"/>
            </a:pPr>
            <a:r>
              <a:rPr lang="en-US" sz="1800" b="1" dirty="0">
                <a:solidFill>
                  <a:schemeClr val="tx1"/>
                </a:solidFill>
              </a:rPr>
              <a:t>You can “Look Ahead” more than one step by using a discount factor when computing Q (here s is previous state, s’ is current state)</a:t>
            </a:r>
          </a:p>
          <a:p>
            <a:pPr marL="800100" lvl="1" indent="-342900" algn="l">
              <a:buClr>
                <a:srgbClr val="0070C0"/>
              </a:buClr>
              <a:buSzPct val="80000"/>
              <a:buFont typeface="Wingdings" pitchFamily="2" charset="2"/>
              <a:buChar char="u"/>
            </a:pPr>
            <a:r>
              <a:rPr lang="en-US" sz="1800" b="1" dirty="0">
                <a:solidFill>
                  <a:schemeClr val="tx1"/>
                </a:solidFill>
              </a:rPr>
              <a:t>Q(s, a) += discount * (reward(s, a) + max(Q(s’)) – Q(s, 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55F89788-DA20-464A-AFEB-ED76BF43731A}"/>
              </a:ext>
            </a:extLst>
          </p:cNvPr>
          <p:cNvPicPr>
            <a:picLocks noChangeAspect="1"/>
          </p:cNvPicPr>
          <p:nvPr/>
        </p:nvPicPr>
        <p:blipFill>
          <a:blip r:embed="rId2"/>
          <a:stretch>
            <a:fillRect/>
          </a:stretch>
        </p:blipFill>
        <p:spPr>
          <a:xfrm>
            <a:off x="2426645" y="4568115"/>
            <a:ext cx="3971925" cy="1447800"/>
          </a:xfrm>
          <a:prstGeom prst="rect">
            <a:avLst/>
          </a:prstGeom>
          <a:ln>
            <a:solidFill>
              <a:srgbClr val="C00000"/>
            </a:solidFill>
          </a:ln>
        </p:spPr>
      </p:pic>
    </p:spTree>
    <p:extLst>
      <p:ext uri="{BB962C8B-B14F-4D97-AF65-F5344CB8AC3E}">
        <p14:creationId xmlns:p14="http://schemas.microsoft.com/office/powerpoint/2010/main" val="203677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Q-Learning State/Action</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State/Action Explanation</a:t>
            </a:r>
          </a:p>
          <a:p>
            <a:pPr marL="342900" indent="-342900" algn="l">
              <a:buClr>
                <a:srgbClr val="0070C0"/>
              </a:buClr>
              <a:buSzPct val="80000"/>
              <a:buFont typeface="Wingdings" pitchFamily="2" charset="2"/>
              <a:buChar char="u"/>
            </a:pPr>
            <a:r>
              <a:rPr lang="en-US" sz="1800" b="1" dirty="0">
                <a:solidFill>
                  <a:schemeClr val="tx1"/>
                </a:solidFill>
              </a:rPr>
              <a:t>What we can do of those Q values to inform Pac-Man’s future choices?</a:t>
            </a:r>
          </a:p>
          <a:p>
            <a:pPr marL="342900" indent="-342900" algn="l">
              <a:buClr>
                <a:srgbClr val="0070C0"/>
              </a:buClr>
              <a:buSzPct val="80000"/>
              <a:buFont typeface="Wingdings" pitchFamily="2" charset="2"/>
              <a:buChar char="u"/>
            </a:pPr>
            <a:r>
              <a:rPr lang="en-US" sz="1800" b="1" dirty="0">
                <a:solidFill>
                  <a:schemeClr val="tx1"/>
                </a:solidFill>
              </a:rPr>
              <a:t>How to build a intelligent agent that can perform optimally and make a perfect Pac-Man?</a:t>
            </a:r>
          </a:p>
          <a:p>
            <a:pPr marL="342900" indent="-342900" algn="l">
              <a:buClr>
                <a:srgbClr val="0070C0"/>
              </a:buClr>
              <a:buSzPct val="80000"/>
              <a:buFont typeface="Wingdings" pitchFamily="2" charset="2"/>
              <a:buChar char="u"/>
            </a:pPr>
            <a:r>
              <a:rPr lang="en-US" sz="1800" b="1" dirty="0">
                <a:solidFill>
                  <a:schemeClr val="tx1"/>
                </a:solidFill>
              </a:rPr>
              <a:t>Some state actions are here. We can define the current state of Pac-Man by the fact that he has a wall to the West, a space to the North and East, a ghost to the South, and we can look at the actions he can take. </a:t>
            </a:r>
          </a:p>
          <a:p>
            <a:pPr marL="342900" indent="-342900" algn="l">
              <a:buClr>
                <a:srgbClr val="0070C0"/>
              </a:buClr>
              <a:buSzPct val="80000"/>
              <a:buFont typeface="Wingdings" pitchFamily="2" charset="2"/>
              <a:buChar char="u"/>
            </a:pPr>
            <a:r>
              <a:rPr lang="en-US" sz="1800" b="1" dirty="0">
                <a:solidFill>
                  <a:schemeClr val="tx1"/>
                </a:solidFill>
              </a:rPr>
              <a:t>We cannot move left at all. But we can move up, down, or right.</a:t>
            </a:r>
          </a:p>
          <a:p>
            <a:pPr marL="342900" indent="-342900" algn="l">
              <a:buClr>
                <a:srgbClr val="0070C0"/>
              </a:buClr>
              <a:buSzPct val="80000"/>
              <a:buFont typeface="Wingdings" pitchFamily="2" charset="2"/>
              <a:buChar char="u"/>
            </a:pPr>
            <a:r>
              <a:rPr lang="en-US" sz="1800" b="1" dirty="0">
                <a:solidFill>
                  <a:schemeClr val="tx1"/>
                </a:solidFill>
              </a:rPr>
              <a:t>We can assign a value to all those actions.</a:t>
            </a:r>
          </a:p>
          <a:p>
            <a:pPr marL="342900" indent="-342900" algn="l">
              <a:buClr>
                <a:srgbClr val="0070C0"/>
              </a:buClr>
              <a:buSzPct val="80000"/>
              <a:buFont typeface="Wingdings" pitchFamily="2" charset="2"/>
              <a:buChar char="u"/>
            </a:pPr>
            <a:r>
              <a:rPr lang="en-US" sz="1800" b="1" dirty="0">
                <a:solidFill>
                  <a:schemeClr val="tx1"/>
                </a:solidFill>
              </a:rPr>
              <a:t>By going up or </a:t>
            </a:r>
            <a:r>
              <a:rPr lang="en-US" sz="1800" b="1" dirty="0" err="1">
                <a:solidFill>
                  <a:schemeClr val="tx1"/>
                </a:solidFill>
              </a:rPr>
              <a:t>rightm</a:t>
            </a:r>
            <a:r>
              <a:rPr lang="en-US" sz="1800" b="1" dirty="0">
                <a:solidFill>
                  <a:schemeClr val="tx1"/>
                </a:solidFill>
              </a:rPr>
              <a:t> nothing really happens at all.</a:t>
            </a:r>
          </a:p>
          <a:p>
            <a:pPr marL="342900" indent="-342900" algn="l">
              <a:buClr>
                <a:srgbClr val="0070C0"/>
              </a:buClr>
              <a:buSzPct val="80000"/>
              <a:buFont typeface="Wingdings" pitchFamily="2" charset="2"/>
              <a:buChar char="u"/>
            </a:pPr>
            <a:r>
              <a:rPr lang="en-US" sz="1800" b="1" dirty="0">
                <a:solidFill>
                  <a:schemeClr val="tx1"/>
                </a:solidFill>
              </a:rPr>
              <a:t>There is no power pill or dots to consume.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55F89788-DA20-464A-AFEB-ED76BF43731A}"/>
              </a:ext>
            </a:extLst>
          </p:cNvPr>
          <p:cNvPicPr>
            <a:picLocks noChangeAspect="1"/>
          </p:cNvPicPr>
          <p:nvPr/>
        </p:nvPicPr>
        <p:blipFill>
          <a:blip r:embed="rId2"/>
          <a:stretch>
            <a:fillRect/>
          </a:stretch>
        </p:blipFill>
        <p:spPr>
          <a:xfrm>
            <a:off x="2339752" y="5054936"/>
            <a:ext cx="3971925" cy="1447800"/>
          </a:xfrm>
          <a:prstGeom prst="rect">
            <a:avLst/>
          </a:prstGeom>
          <a:ln>
            <a:solidFill>
              <a:srgbClr val="C00000"/>
            </a:solidFill>
          </a:ln>
        </p:spPr>
      </p:pic>
    </p:spTree>
    <p:extLst>
      <p:ext uri="{BB962C8B-B14F-4D97-AF65-F5344CB8AC3E}">
        <p14:creationId xmlns:p14="http://schemas.microsoft.com/office/powerpoint/2010/main" val="65671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Q-Learning State/Action</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State/Action Explanation</a:t>
            </a:r>
          </a:p>
          <a:p>
            <a:pPr marL="342900" indent="-342900" algn="l">
              <a:buClr>
                <a:srgbClr val="0070C0"/>
              </a:buClr>
              <a:buSzPct val="80000"/>
              <a:buFont typeface="Wingdings" pitchFamily="2" charset="2"/>
              <a:buChar char="u"/>
            </a:pPr>
            <a:r>
              <a:rPr lang="en-US" sz="1800" b="1" dirty="0">
                <a:solidFill>
                  <a:schemeClr val="tx1"/>
                </a:solidFill>
              </a:rPr>
              <a:t>But you go down, we have a negative value. Move down is really bad choice.</a:t>
            </a:r>
          </a:p>
          <a:p>
            <a:pPr marL="342900" indent="-342900" algn="l">
              <a:buClr>
                <a:srgbClr val="0070C0"/>
              </a:buClr>
              <a:buSzPct val="80000"/>
              <a:buFont typeface="Wingdings" pitchFamily="2" charset="2"/>
              <a:buChar char="u"/>
            </a:pPr>
            <a:r>
              <a:rPr lang="en-US" sz="1800" b="1" dirty="0">
                <a:solidFill>
                  <a:schemeClr val="tx1"/>
                </a:solidFill>
              </a:rPr>
              <a:t>There should be a negative Q value for that.</a:t>
            </a:r>
          </a:p>
          <a:p>
            <a:pPr marL="342900" indent="-342900" algn="l">
              <a:buClr>
                <a:srgbClr val="0070C0"/>
              </a:buClr>
              <a:buSzPct val="80000"/>
              <a:buFont typeface="Wingdings" pitchFamily="2" charset="2"/>
              <a:buChar char="u"/>
            </a:pPr>
            <a:r>
              <a:rPr lang="en-US" sz="1800" b="1" dirty="0">
                <a:solidFill>
                  <a:schemeClr val="tx1"/>
                </a:solidFill>
              </a:rPr>
              <a:t>Move left cannot be done at all.</a:t>
            </a:r>
          </a:p>
          <a:p>
            <a:pPr marL="342900" indent="-342900" algn="l">
              <a:buClr>
                <a:srgbClr val="0070C0"/>
              </a:buClr>
              <a:buSzPct val="80000"/>
              <a:buFont typeface="Wingdings" pitchFamily="2" charset="2"/>
              <a:buChar char="u"/>
            </a:pPr>
            <a:r>
              <a:rPr lang="en-US" sz="1800" b="1" dirty="0">
                <a:solidFill>
                  <a:schemeClr val="tx1"/>
                </a:solidFill>
              </a:rPr>
              <a:t>Move up or right are just neutral. The Q-value will remain zero for those action choices for that given state. </a:t>
            </a:r>
          </a:p>
          <a:p>
            <a:pPr marL="342900" indent="-342900" algn="l">
              <a:buClr>
                <a:srgbClr val="0070C0"/>
              </a:buClr>
              <a:buSzPct val="80000"/>
              <a:buFont typeface="Wingdings" pitchFamily="2" charset="2"/>
              <a:buChar char="u"/>
            </a:pPr>
            <a:r>
              <a:rPr lang="en-US" sz="1800" b="1" dirty="0">
                <a:solidFill>
                  <a:schemeClr val="tx1"/>
                </a:solidFill>
              </a:rPr>
              <a:t>Now, you can also look ahead a little bit to make an even more intelligent agent.</a:t>
            </a:r>
          </a:p>
          <a:p>
            <a:pPr marL="342900" indent="-342900" algn="l">
              <a:buClr>
                <a:srgbClr val="0070C0"/>
              </a:buClr>
              <a:buSzPct val="80000"/>
              <a:buFont typeface="Wingdings" pitchFamily="2" charset="2"/>
              <a:buChar char="u"/>
            </a:pPr>
            <a:r>
              <a:rPr lang="en-US" sz="1800" b="1" dirty="0">
                <a:solidFill>
                  <a:schemeClr val="tx1"/>
                </a:solidFill>
              </a:rPr>
              <a:t>We actually two steps away from getting a power pill.</a:t>
            </a:r>
          </a:p>
          <a:p>
            <a:pPr marL="342900" indent="-342900" algn="l">
              <a:buClr>
                <a:srgbClr val="0070C0"/>
              </a:buClr>
              <a:buSzPct val="80000"/>
              <a:buFont typeface="Wingdings" pitchFamily="2" charset="2"/>
              <a:buChar char="u"/>
            </a:pPr>
            <a:r>
              <a:rPr lang="en-US" sz="1800" b="1" dirty="0">
                <a:solidFill>
                  <a:schemeClr val="tx1"/>
                </a:solidFill>
              </a:rPr>
              <a:t>So, as Pac-Man explore this state, if Pac-Man eats that power pill on the next state, we can actually factor that into the Q-value for the previous state.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55F89788-DA20-464A-AFEB-ED76BF43731A}"/>
              </a:ext>
            </a:extLst>
          </p:cNvPr>
          <p:cNvPicPr>
            <a:picLocks noChangeAspect="1"/>
          </p:cNvPicPr>
          <p:nvPr/>
        </p:nvPicPr>
        <p:blipFill>
          <a:blip r:embed="rId2"/>
          <a:stretch>
            <a:fillRect/>
          </a:stretch>
        </p:blipFill>
        <p:spPr>
          <a:xfrm>
            <a:off x="2339752" y="5054936"/>
            <a:ext cx="3971925" cy="1447800"/>
          </a:xfrm>
          <a:prstGeom prst="rect">
            <a:avLst/>
          </a:prstGeom>
          <a:ln>
            <a:solidFill>
              <a:srgbClr val="C00000"/>
            </a:solidFill>
          </a:ln>
        </p:spPr>
      </p:pic>
    </p:spTree>
    <p:extLst>
      <p:ext uri="{BB962C8B-B14F-4D97-AF65-F5344CB8AC3E}">
        <p14:creationId xmlns:p14="http://schemas.microsoft.com/office/powerpoint/2010/main" val="370161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56.3 Q-Learning State/Action</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 State/Action Explanation</a:t>
            </a:r>
          </a:p>
          <a:p>
            <a:pPr marL="342900" indent="-342900" algn="l">
              <a:buClr>
                <a:srgbClr val="0070C0"/>
              </a:buClr>
              <a:buSzPct val="80000"/>
              <a:buFont typeface="Wingdings" pitchFamily="2" charset="2"/>
              <a:buChar char="u"/>
            </a:pPr>
            <a:r>
              <a:rPr lang="en-US" sz="1800" b="1" dirty="0">
                <a:solidFill>
                  <a:schemeClr val="tx1"/>
                </a:solidFill>
              </a:rPr>
              <a:t>We can “Look Ahead” more than one step by using a discount factor based on how far away you are in time, how many steps away you are. You can factor that all in together.</a:t>
            </a:r>
          </a:p>
          <a:p>
            <a:pPr marL="342900" indent="-342900" algn="l">
              <a:buClr>
                <a:srgbClr val="0070C0"/>
              </a:buClr>
              <a:buSzPct val="80000"/>
              <a:buFont typeface="Wingdings" pitchFamily="2" charset="2"/>
              <a:buChar char="u"/>
            </a:pPr>
            <a:r>
              <a:rPr lang="en-US" sz="1800" b="1" dirty="0">
                <a:solidFill>
                  <a:schemeClr val="tx1"/>
                </a:solidFill>
              </a:rPr>
              <a:t>So that is a way actually building in a little bit of memory into the system.</a:t>
            </a:r>
          </a:p>
          <a:p>
            <a:pPr marL="342900" indent="-342900" algn="l">
              <a:buClr>
                <a:srgbClr val="0070C0"/>
              </a:buClr>
              <a:buSzPct val="80000"/>
              <a:buFont typeface="Wingdings" pitchFamily="2" charset="2"/>
              <a:buChar char="u"/>
            </a:pPr>
            <a:r>
              <a:rPr lang="en-US" sz="1800" b="1" dirty="0">
                <a:solidFill>
                  <a:schemeClr val="tx1"/>
                </a:solidFill>
              </a:rPr>
              <a:t>So the Q-value is that I experience when I consume that power pill may actually give a boost to the previous Q-values that I encountered along the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55F89788-DA20-464A-AFEB-ED76BF43731A}"/>
              </a:ext>
            </a:extLst>
          </p:cNvPr>
          <p:cNvPicPr>
            <a:picLocks noChangeAspect="1"/>
          </p:cNvPicPr>
          <p:nvPr/>
        </p:nvPicPr>
        <p:blipFill>
          <a:blip r:embed="rId2"/>
          <a:stretch>
            <a:fillRect/>
          </a:stretch>
        </p:blipFill>
        <p:spPr>
          <a:xfrm>
            <a:off x="2426645" y="4149080"/>
            <a:ext cx="3971925" cy="1447800"/>
          </a:xfrm>
          <a:prstGeom prst="rect">
            <a:avLst/>
          </a:prstGeom>
          <a:ln>
            <a:solidFill>
              <a:srgbClr val="C00000"/>
            </a:solidFill>
          </a:ln>
        </p:spPr>
      </p:pic>
    </p:spTree>
    <p:extLst>
      <p:ext uri="{BB962C8B-B14F-4D97-AF65-F5344CB8AC3E}">
        <p14:creationId xmlns:p14="http://schemas.microsoft.com/office/powerpoint/2010/main" val="35756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56.4 The Exploration Problem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2896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56.4 The Exploration Problem</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Exploration Problem</a:t>
            </a:r>
          </a:p>
          <a:p>
            <a:pPr marL="342900" indent="-342900" algn="l">
              <a:buClr>
                <a:srgbClr val="0070C0"/>
              </a:buClr>
              <a:buSzPct val="80000"/>
              <a:buFont typeface="Wingdings" pitchFamily="2" charset="2"/>
              <a:buChar char="u"/>
            </a:pPr>
            <a:r>
              <a:rPr lang="en-US" sz="1800" b="1" dirty="0">
                <a:solidFill>
                  <a:schemeClr val="tx1"/>
                </a:solidFill>
              </a:rPr>
              <a:t>How do we efficiently explore all the possible sates?</a:t>
            </a:r>
          </a:p>
          <a:p>
            <a:pPr marL="800100" lvl="1" indent="-342900" algn="l">
              <a:buClr>
                <a:srgbClr val="0070C0"/>
              </a:buClr>
              <a:buSzPct val="80000"/>
              <a:buFont typeface="Wingdings" pitchFamily="2" charset="2"/>
              <a:buChar char="u"/>
            </a:pPr>
            <a:r>
              <a:rPr lang="en-US" sz="1800" b="1" dirty="0">
                <a:solidFill>
                  <a:schemeClr val="tx1"/>
                </a:solidFill>
              </a:rPr>
              <a:t>Simple approach: always choose the action for a given state with the highest Q. If there is a tie, choose at random</a:t>
            </a:r>
          </a:p>
          <a:p>
            <a:pPr marL="1257300" lvl="2" indent="-342900" algn="l">
              <a:buClr>
                <a:srgbClr val="0070C0"/>
              </a:buClr>
              <a:buSzPct val="80000"/>
              <a:buFont typeface="Wingdings" pitchFamily="2" charset="2"/>
              <a:buChar char="u"/>
            </a:pPr>
            <a:r>
              <a:rPr lang="en-US" sz="1800" b="1" dirty="0">
                <a:solidFill>
                  <a:schemeClr val="tx1"/>
                </a:solidFill>
              </a:rPr>
              <a:t>But that is really inefficient, and you may be miss a lot of path that way</a:t>
            </a:r>
          </a:p>
          <a:p>
            <a:pPr marL="342900" indent="-342900" algn="l">
              <a:buClr>
                <a:srgbClr val="0070C0"/>
              </a:buClr>
              <a:buSzPct val="80000"/>
              <a:buFont typeface="Wingdings" pitchFamily="2" charset="2"/>
              <a:buChar char="u"/>
            </a:pPr>
            <a:r>
              <a:rPr lang="en-US" sz="1800" b="1" dirty="0">
                <a:solidFill>
                  <a:schemeClr val="tx1"/>
                </a:solidFill>
              </a:rPr>
              <a:t>Better way, introduce a epsilon term</a:t>
            </a:r>
          </a:p>
          <a:p>
            <a:pPr marL="800100" lvl="1" indent="-342900" algn="l">
              <a:buClr>
                <a:srgbClr val="0070C0"/>
              </a:buClr>
              <a:buSzPct val="80000"/>
              <a:buFont typeface="Wingdings" pitchFamily="2" charset="2"/>
              <a:buChar char="u"/>
            </a:pPr>
            <a:r>
              <a:rPr lang="en-US" sz="1800" b="1" dirty="0">
                <a:solidFill>
                  <a:schemeClr val="tx1"/>
                </a:solidFill>
              </a:rPr>
              <a:t>If a random number is less then epsilon, do not follow the highest Q, but choose at random</a:t>
            </a:r>
          </a:p>
          <a:p>
            <a:pPr marL="800100" lvl="1" indent="-342900" algn="l">
              <a:buClr>
                <a:srgbClr val="0070C0"/>
              </a:buClr>
              <a:buSzPct val="80000"/>
              <a:buFont typeface="Wingdings" pitchFamily="2" charset="2"/>
              <a:buChar char="u"/>
            </a:pPr>
            <a:r>
              <a:rPr lang="en-US" sz="1800" b="1" dirty="0">
                <a:solidFill>
                  <a:schemeClr val="tx1"/>
                </a:solidFill>
              </a:rPr>
              <a:t>That way, exploration never totally stops</a:t>
            </a:r>
          </a:p>
          <a:p>
            <a:pPr marL="800100" lvl="1" indent="-342900" algn="l">
              <a:buClr>
                <a:srgbClr val="0070C0"/>
              </a:buClr>
              <a:buSzPct val="80000"/>
              <a:buFont typeface="Wingdings" pitchFamily="2" charset="2"/>
              <a:buChar char="u"/>
            </a:pPr>
            <a:r>
              <a:rPr lang="en-US" sz="1800" b="1" dirty="0">
                <a:solidFill>
                  <a:schemeClr val="tx1"/>
                </a:solidFill>
              </a:rPr>
              <a:t>Choose epsilon can be tricky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63116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 Reinforcement Learning Overview</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23398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a:t>
            </a:r>
          </a:p>
          <a:p>
            <a:pPr marL="342900" indent="-342900" algn="l">
              <a:buClr>
                <a:srgbClr val="0070C0"/>
              </a:buClr>
              <a:buSzPct val="80000"/>
              <a:buFont typeface="Wingdings" pitchFamily="2" charset="2"/>
              <a:buChar char="u"/>
            </a:pPr>
            <a:r>
              <a:rPr lang="en-US" sz="1800" b="1" dirty="0">
                <a:solidFill>
                  <a:schemeClr val="tx1"/>
                </a:solidFill>
              </a:rPr>
              <a:t>We can use the reinforcement learning idea of Pac-Man.</a:t>
            </a:r>
          </a:p>
          <a:p>
            <a:pPr marL="342900" indent="-342900" algn="l">
              <a:buClr>
                <a:srgbClr val="0070C0"/>
              </a:buClr>
              <a:buSzPct val="80000"/>
              <a:buFont typeface="Wingdings" pitchFamily="2" charset="2"/>
              <a:buChar char="u"/>
            </a:pPr>
            <a:r>
              <a:rPr lang="en-US" sz="1800" b="1" i="0" dirty="0">
                <a:solidFill>
                  <a:srgbClr val="4D5156"/>
                </a:solidFill>
                <a:effectLst/>
              </a:rPr>
              <a:t>Pac-Man is a Japanese video game, developed and owned by Bandai Namco Entertainment.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We can create a little intelligent Pac-Man agent that can play the game Pac-Man really well on its own.</a:t>
            </a:r>
          </a:p>
          <a:p>
            <a:pPr marL="342900" indent="-342900" algn="l">
              <a:buClr>
                <a:srgbClr val="0070C0"/>
              </a:buClr>
              <a:buSzPct val="80000"/>
              <a:buFont typeface="Wingdings" pitchFamily="2" charset="2"/>
              <a:buChar char="u"/>
            </a:pPr>
            <a:r>
              <a:rPr lang="en-US" sz="1800" b="1" dirty="0">
                <a:solidFill>
                  <a:schemeClr val="tx1"/>
                </a:solidFill>
              </a:rPr>
              <a:t>It is very simple to create this intelligent Pac-Man.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pic>
        <p:nvPicPr>
          <p:cNvPr id="1026" name="Picture 2" descr="PAC-MAN - Apps on Google Play">
            <a:extLst>
              <a:ext uri="{FF2B5EF4-FFF2-40B4-BE49-F238E27FC236}">
                <a16:creationId xmlns:a16="http://schemas.microsoft.com/office/drawing/2014/main" id="{30FF9755-9189-4DA1-9534-DC55D6B5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79" y="4653136"/>
            <a:ext cx="3057525" cy="14954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56.4 The Exploration Problem</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Exploration Problem Explanation</a:t>
            </a:r>
          </a:p>
          <a:p>
            <a:pPr marL="342900" indent="-342900" algn="l">
              <a:buClr>
                <a:srgbClr val="0070C0"/>
              </a:buClr>
              <a:buSzPct val="80000"/>
              <a:buFont typeface="Wingdings" pitchFamily="2" charset="2"/>
              <a:buChar char="u"/>
            </a:pPr>
            <a:r>
              <a:rPr lang="en-US" sz="1800" b="1" dirty="0">
                <a:solidFill>
                  <a:schemeClr val="tx1"/>
                </a:solidFill>
              </a:rPr>
              <a:t>How do we efficiently explore all the possible sates?</a:t>
            </a:r>
          </a:p>
          <a:p>
            <a:pPr marL="342900" indent="-342900" algn="l">
              <a:buClr>
                <a:srgbClr val="0070C0"/>
              </a:buClr>
              <a:buSzPct val="80000"/>
              <a:buFont typeface="Wingdings" pitchFamily="2" charset="2"/>
              <a:buChar char="u"/>
            </a:pPr>
            <a:r>
              <a:rPr lang="en-US" sz="1800" b="1" dirty="0">
                <a:solidFill>
                  <a:schemeClr val="tx1"/>
                </a:solidFill>
              </a:rPr>
              <a:t>For the naïve approach is to always choose the action for a given state with the highest Q. </a:t>
            </a:r>
          </a:p>
          <a:p>
            <a:pPr marL="342900" indent="-342900" algn="l">
              <a:buClr>
                <a:srgbClr val="0070C0"/>
              </a:buClr>
              <a:buSzPct val="80000"/>
              <a:buFont typeface="Wingdings" pitchFamily="2" charset="2"/>
              <a:buChar char="u"/>
            </a:pPr>
            <a:r>
              <a:rPr lang="en-US" sz="1800" b="1" dirty="0">
                <a:solidFill>
                  <a:schemeClr val="tx1"/>
                </a:solidFill>
              </a:rPr>
              <a:t>If there is a tie, choose at random. Initially, all the Q might be zero, I will just pick actions at random at first. </a:t>
            </a:r>
          </a:p>
          <a:p>
            <a:pPr marL="342900" indent="-342900" algn="l">
              <a:buClr>
                <a:srgbClr val="0070C0"/>
              </a:buClr>
              <a:buSzPct val="80000"/>
              <a:buFont typeface="Wingdings" pitchFamily="2" charset="2"/>
              <a:buChar char="u"/>
            </a:pPr>
            <a:r>
              <a:rPr lang="en-US" sz="1800" b="1" dirty="0">
                <a:solidFill>
                  <a:schemeClr val="tx1"/>
                </a:solidFill>
              </a:rPr>
              <a:t>As I start to gain information about better Q values for a given actions at given states, I will start to use those as I go. </a:t>
            </a:r>
          </a:p>
          <a:p>
            <a:pPr marL="342900" indent="-342900" algn="l">
              <a:buClr>
                <a:srgbClr val="0070C0"/>
              </a:buClr>
              <a:buSzPct val="80000"/>
              <a:buFont typeface="Wingdings" pitchFamily="2" charset="2"/>
              <a:buChar char="u"/>
            </a:pPr>
            <a:r>
              <a:rPr lang="en-US" sz="1800" b="1" dirty="0">
                <a:solidFill>
                  <a:schemeClr val="tx1"/>
                </a:solidFill>
              </a:rPr>
              <a:t>But this is not efficient, I can actually miss a lot of paths that way if I just tie myself into this algorithm.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694572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56.4 The Exploration Problem</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Exploration Problem Explanation</a:t>
            </a:r>
          </a:p>
          <a:p>
            <a:pPr marL="342900" indent="-342900" algn="l">
              <a:buClr>
                <a:srgbClr val="0070C0"/>
              </a:buClr>
              <a:buSzPct val="80000"/>
              <a:buFont typeface="Wingdings" pitchFamily="2" charset="2"/>
              <a:buChar char="u"/>
            </a:pPr>
            <a:r>
              <a:rPr lang="en-US" sz="1800" b="1" dirty="0">
                <a:solidFill>
                  <a:schemeClr val="tx1"/>
                </a:solidFill>
              </a:rPr>
              <a:t>The better way is to introduce a little random variation into my actions as I am exploring. </a:t>
            </a:r>
          </a:p>
          <a:p>
            <a:pPr marL="342900" indent="-342900" algn="l">
              <a:buClr>
                <a:srgbClr val="0070C0"/>
              </a:buClr>
              <a:buSzPct val="80000"/>
              <a:buFont typeface="Wingdings" pitchFamily="2" charset="2"/>
              <a:buChar char="u"/>
            </a:pPr>
            <a:r>
              <a:rPr lang="en-US" sz="1800" b="1" dirty="0">
                <a:solidFill>
                  <a:schemeClr val="tx1"/>
                </a:solidFill>
              </a:rPr>
              <a:t>We call that an epsilon term. </a:t>
            </a:r>
          </a:p>
          <a:p>
            <a:pPr marL="342900" indent="-342900" algn="l">
              <a:buClr>
                <a:srgbClr val="0070C0"/>
              </a:buClr>
              <a:buSzPct val="80000"/>
              <a:buFont typeface="Wingdings" pitchFamily="2" charset="2"/>
              <a:buChar char="u"/>
            </a:pPr>
            <a:r>
              <a:rPr lang="en-US" sz="1800" b="1" dirty="0">
                <a:solidFill>
                  <a:schemeClr val="tx1"/>
                </a:solidFill>
              </a:rPr>
              <a:t>So we have some value that I roll the dice. </a:t>
            </a:r>
          </a:p>
          <a:p>
            <a:pPr marL="342900" indent="-342900" algn="l">
              <a:buClr>
                <a:srgbClr val="0070C0"/>
              </a:buClr>
              <a:buSzPct val="80000"/>
              <a:buFont typeface="Wingdings" pitchFamily="2" charset="2"/>
              <a:buChar char="u"/>
            </a:pPr>
            <a:r>
              <a:rPr lang="en-US" sz="1800" b="1" dirty="0">
                <a:solidFill>
                  <a:schemeClr val="tx1"/>
                </a:solidFill>
              </a:rPr>
              <a:t>I have a random number.</a:t>
            </a:r>
          </a:p>
          <a:p>
            <a:pPr marL="342900" indent="-342900" algn="l">
              <a:buClr>
                <a:srgbClr val="0070C0"/>
              </a:buClr>
              <a:buSzPct val="80000"/>
              <a:buFont typeface="Wingdings" pitchFamily="2" charset="2"/>
              <a:buChar char="u"/>
            </a:pPr>
            <a:r>
              <a:rPr lang="en-US" sz="1800" b="1" dirty="0">
                <a:solidFill>
                  <a:schemeClr val="tx1"/>
                </a:solidFill>
              </a:rPr>
              <a:t>if a random number is less then epsilon, do not follow the highest Q, but choose at random. </a:t>
            </a:r>
          </a:p>
          <a:p>
            <a:pPr marL="342900" indent="-342900" algn="l">
              <a:buClr>
                <a:srgbClr val="0070C0"/>
              </a:buClr>
              <a:buSzPct val="80000"/>
              <a:buFont typeface="Wingdings" pitchFamily="2" charset="2"/>
              <a:buChar char="u"/>
            </a:pPr>
            <a:r>
              <a:rPr lang="en-US" sz="1800" b="1" dirty="0">
                <a:solidFill>
                  <a:schemeClr val="tx1"/>
                </a:solidFill>
              </a:rPr>
              <a:t>It does not make sense but I just take a path at random to try it out and see what happens.</a:t>
            </a:r>
          </a:p>
          <a:p>
            <a:pPr marL="342900" indent="-342900" algn="l">
              <a:buClr>
                <a:srgbClr val="0070C0"/>
              </a:buClr>
              <a:buSzPct val="80000"/>
              <a:buFont typeface="Wingdings" pitchFamily="2" charset="2"/>
              <a:buChar char="u"/>
            </a:pPr>
            <a:r>
              <a:rPr lang="en-US" sz="1800" b="1" dirty="0">
                <a:solidFill>
                  <a:schemeClr val="tx1"/>
                </a:solidFill>
              </a:rPr>
              <a:t>That way, exploration never totally stops. </a:t>
            </a:r>
          </a:p>
          <a:p>
            <a:pPr marL="342900" indent="-342900" algn="l">
              <a:buClr>
                <a:srgbClr val="0070C0"/>
              </a:buClr>
              <a:buSzPct val="80000"/>
              <a:buFont typeface="Wingdings" pitchFamily="2" charset="2"/>
              <a:buChar char="u"/>
            </a:pPr>
            <a:r>
              <a:rPr lang="en-US" sz="1800" b="1" dirty="0">
                <a:solidFill>
                  <a:schemeClr val="tx1"/>
                </a:solidFill>
              </a:rPr>
              <a:t>It lets me explore a much wider range of possibilities for wider range of states. </a:t>
            </a:r>
          </a:p>
          <a:p>
            <a:pPr marL="342900" indent="-342900" algn="l">
              <a:buClr>
                <a:srgbClr val="0070C0"/>
              </a:buClr>
              <a:buSzPct val="80000"/>
              <a:buFont typeface="Wingdings" pitchFamily="2" charset="2"/>
              <a:buChar char="u"/>
            </a:pPr>
            <a:r>
              <a:rPr lang="en-US" sz="1800" b="1" dirty="0">
                <a:solidFill>
                  <a:schemeClr val="tx1"/>
                </a:solidFill>
              </a:rPr>
              <a:t>More efficiently during that exploration stage.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2306028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56.5 Markov Decision Processes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8123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56.5 Markov Decision Processes</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Markov Decision Process</a:t>
            </a:r>
          </a:p>
          <a:p>
            <a:pPr marL="800100" lvl="1" indent="-342900" algn="l">
              <a:buClr>
                <a:srgbClr val="0070C0"/>
              </a:buClr>
              <a:buSzPct val="80000"/>
              <a:buFont typeface="Wingdings" pitchFamily="2" charset="2"/>
              <a:buChar char="u"/>
            </a:pPr>
            <a:r>
              <a:rPr lang="en-US" sz="1800" b="1" dirty="0">
                <a:solidFill>
                  <a:schemeClr val="tx1"/>
                </a:solidFill>
              </a:rPr>
              <a:t>From Wikipedia: </a:t>
            </a:r>
            <a:r>
              <a:rPr lang="en-US" sz="1800" b="1" dirty="0">
                <a:solidFill>
                  <a:srgbClr val="C00000"/>
                </a:solidFill>
              </a:rPr>
              <a:t>Markov Decision Processes (MDPs) </a:t>
            </a:r>
            <a:r>
              <a:rPr lang="en-US" sz="1800" b="1" dirty="0">
                <a:solidFill>
                  <a:schemeClr val="tx1"/>
                </a:solidFill>
              </a:rPr>
              <a:t>provide a mathematical framework for modeling </a:t>
            </a:r>
            <a:r>
              <a:rPr lang="en-US" sz="1800" b="1" dirty="0">
                <a:solidFill>
                  <a:srgbClr val="C00000"/>
                </a:solidFill>
              </a:rPr>
              <a:t>decision machine </a:t>
            </a:r>
            <a:r>
              <a:rPr lang="en-US" sz="1800" b="1" dirty="0">
                <a:solidFill>
                  <a:schemeClr val="tx1"/>
                </a:solidFill>
              </a:rPr>
              <a:t>in situations where outcomes are partly </a:t>
            </a:r>
            <a:r>
              <a:rPr lang="en-US" sz="1800" b="1" dirty="0">
                <a:solidFill>
                  <a:srgbClr val="C00000"/>
                </a:solidFill>
              </a:rPr>
              <a:t>random</a:t>
            </a:r>
            <a:r>
              <a:rPr lang="en-US" sz="1800" b="1" dirty="0">
                <a:solidFill>
                  <a:schemeClr val="tx1"/>
                </a:solidFill>
              </a:rPr>
              <a:t> and partly under the control of a decision maker.</a:t>
            </a:r>
          </a:p>
          <a:p>
            <a:pPr marL="800100" lvl="1" indent="-342900" algn="l">
              <a:buClr>
                <a:srgbClr val="0070C0"/>
              </a:buClr>
              <a:buSzPct val="80000"/>
              <a:buFont typeface="Wingdings" pitchFamily="2" charset="2"/>
              <a:buChar char="u"/>
            </a:pPr>
            <a:r>
              <a:rPr lang="en-US" sz="1800" b="1" dirty="0">
                <a:solidFill>
                  <a:schemeClr val="tx1"/>
                </a:solidFill>
              </a:rPr>
              <a:t>Sound familiar? MDPs are just a way to describe what we just did using mathematical notation.</a:t>
            </a:r>
          </a:p>
          <a:p>
            <a:pPr marL="800100" lvl="1" indent="-342900" algn="l">
              <a:buClr>
                <a:srgbClr val="0070C0"/>
              </a:buClr>
              <a:buSzPct val="80000"/>
              <a:buFont typeface="Wingdings" pitchFamily="2" charset="2"/>
              <a:buChar char="u"/>
            </a:pPr>
            <a:r>
              <a:rPr lang="en-US" sz="1800" b="1" dirty="0">
                <a:solidFill>
                  <a:schemeClr val="tx1"/>
                </a:solidFill>
              </a:rPr>
              <a:t>States are still described as s and s’</a:t>
            </a:r>
          </a:p>
          <a:p>
            <a:pPr marL="800100" lvl="1" indent="-342900" algn="l">
              <a:buClr>
                <a:srgbClr val="0070C0"/>
              </a:buClr>
              <a:buSzPct val="80000"/>
              <a:buFont typeface="Wingdings" pitchFamily="2" charset="2"/>
              <a:buChar char="u"/>
            </a:pPr>
            <a:r>
              <a:rPr lang="en-US" sz="1800" b="1" dirty="0">
                <a:solidFill>
                  <a:schemeClr val="tx1"/>
                </a:solidFill>
              </a:rPr>
              <a:t>State transition functions are described as P</a:t>
            </a:r>
            <a:r>
              <a:rPr lang="en-US" sz="1800" b="1" baseline="-25000" dirty="0">
                <a:solidFill>
                  <a:schemeClr val="tx1"/>
                </a:solidFill>
              </a:rPr>
              <a:t>a</a:t>
            </a:r>
            <a:r>
              <a:rPr lang="en-US" sz="1800" b="1" dirty="0">
                <a:solidFill>
                  <a:schemeClr val="tx1"/>
                </a:solidFill>
              </a:rPr>
              <a:t>(s, s’)</a:t>
            </a:r>
          </a:p>
          <a:p>
            <a:pPr marL="800100" lvl="1" indent="-342900" algn="l">
              <a:buClr>
                <a:srgbClr val="0070C0"/>
              </a:buClr>
              <a:buSzPct val="80000"/>
              <a:buFont typeface="Wingdings" pitchFamily="2" charset="2"/>
              <a:buChar char="u"/>
            </a:pPr>
            <a:r>
              <a:rPr lang="en-US" sz="1800" b="1" dirty="0">
                <a:solidFill>
                  <a:schemeClr val="tx1"/>
                </a:solidFill>
              </a:rPr>
              <a:t>Our “Q” values are describes as a reward function R</a:t>
            </a:r>
            <a:r>
              <a:rPr lang="en-US" sz="1800" b="1" baseline="-25000" dirty="0">
                <a:solidFill>
                  <a:schemeClr val="tx1"/>
                </a:solidFill>
              </a:rPr>
              <a:t>a</a:t>
            </a:r>
            <a:r>
              <a:rPr lang="en-US" sz="1800" b="1" dirty="0">
                <a:solidFill>
                  <a:schemeClr val="tx1"/>
                </a:solidFill>
              </a:rPr>
              <a:t>(s, s’)</a:t>
            </a:r>
          </a:p>
          <a:p>
            <a:pPr marL="342900" indent="-342900" algn="l">
              <a:buClr>
                <a:srgbClr val="0070C0"/>
              </a:buClr>
              <a:buSzPct val="80000"/>
              <a:buFont typeface="Wingdings" pitchFamily="2" charset="2"/>
              <a:buChar char="u"/>
            </a:pPr>
            <a:r>
              <a:rPr lang="en-US" sz="1800" b="1" dirty="0">
                <a:solidFill>
                  <a:schemeClr val="tx1"/>
                </a:solidFill>
              </a:rPr>
              <a:t>More technical definition: An MDP is a </a:t>
            </a:r>
            <a:r>
              <a:rPr lang="en-US" sz="1800" b="1" dirty="0">
                <a:solidFill>
                  <a:srgbClr val="C00000"/>
                </a:solidFill>
              </a:rPr>
              <a:t>discrete time Stochastic Control Process</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03414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56.5 Markov Decision Processes</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752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Markov Decision Process Explanation</a:t>
            </a:r>
          </a:p>
          <a:p>
            <a:pPr marL="342900" indent="-342900" algn="l">
              <a:buClr>
                <a:srgbClr val="0070C0"/>
              </a:buClr>
              <a:buSzPct val="80000"/>
              <a:buFont typeface="Wingdings" pitchFamily="2" charset="2"/>
              <a:buChar char="u"/>
            </a:pPr>
            <a:r>
              <a:rPr lang="en-US" sz="1800" b="1" dirty="0">
                <a:solidFill>
                  <a:schemeClr val="tx1"/>
                </a:solidFill>
              </a:rPr>
              <a:t>for a given set of states, I explore some set of actions. With some action for a give set of state, I will get some associated rewards.</a:t>
            </a:r>
          </a:p>
          <a:p>
            <a:pPr marL="342900" indent="-342900" algn="l">
              <a:buClr>
                <a:srgbClr val="0070C0"/>
              </a:buClr>
              <a:buSzPct val="80000"/>
              <a:buFont typeface="Wingdings" pitchFamily="2" charset="2"/>
              <a:buChar char="u"/>
            </a:pPr>
            <a:r>
              <a:rPr lang="en-US" sz="1800" b="1" dirty="0">
                <a:solidFill>
                  <a:schemeClr val="tx1"/>
                </a:solidFill>
              </a:rPr>
              <a:t>After the exploration is done, I can use that information, the Q-values to intelligently navigate through an entirely new maze.</a:t>
            </a:r>
          </a:p>
          <a:p>
            <a:pPr marL="342900" indent="-342900" algn="l">
              <a:buClr>
                <a:srgbClr val="0070C0"/>
              </a:buClr>
              <a:buSzPct val="80000"/>
              <a:buFont typeface="Wingdings" pitchFamily="2" charset="2"/>
              <a:buChar char="u"/>
            </a:pPr>
            <a:r>
              <a:rPr lang="en-US" sz="1800" b="1" dirty="0">
                <a:solidFill>
                  <a:schemeClr val="tx1"/>
                </a:solidFill>
              </a:rPr>
              <a:t>This can be called a Markov Decision Process. A lot of data scientist assign fancy names to simple concept.</a:t>
            </a:r>
          </a:p>
          <a:p>
            <a:pPr marL="342900" indent="-342900" algn="l">
              <a:buClr>
                <a:srgbClr val="0070C0"/>
              </a:buClr>
              <a:buSzPct val="80000"/>
              <a:buFont typeface="Wingdings" pitchFamily="2" charset="2"/>
              <a:buChar char="u"/>
            </a:pPr>
            <a:r>
              <a:rPr lang="en-US" sz="1800" b="1" dirty="0">
                <a:solidFill>
                  <a:schemeClr val="tx1"/>
                </a:solidFill>
              </a:rPr>
              <a:t>There is a tons of terminologies on rein formant learning.</a:t>
            </a:r>
          </a:p>
          <a:p>
            <a:pPr marL="342900" indent="-342900" algn="l">
              <a:buClr>
                <a:srgbClr val="0070C0"/>
              </a:buClr>
              <a:buSzPct val="80000"/>
              <a:buFont typeface="Wingdings" pitchFamily="2" charset="2"/>
              <a:buChar char="u"/>
            </a:pPr>
            <a:r>
              <a:rPr lang="en-US" sz="1800" b="1" dirty="0">
                <a:solidFill>
                  <a:schemeClr val="tx1"/>
                </a:solidFill>
              </a:rPr>
              <a:t>If you look at the definition of Markov Decision Processes, it is a mathematical framework for modeling decision making.</a:t>
            </a:r>
          </a:p>
          <a:p>
            <a:pPr marL="342900" indent="-342900" algn="l">
              <a:buClr>
                <a:srgbClr val="0070C0"/>
              </a:buClr>
              <a:buSzPct val="80000"/>
              <a:buFont typeface="Wingdings" pitchFamily="2" charset="2"/>
              <a:buChar char="u"/>
            </a:pPr>
            <a:r>
              <a:rPr lang="en-US" sz="1800" b="1" dirty="0">
                <a:solidFill>
                  <a:schemeClr val="tx1"/>
                </a:solidFill>
              </a:rPr>
              <a:t>What action did we take for given a set of possibilities for a given state?</a:t>
            </a:r>
          </a:p>
          <a:p>
            <a:pPr marL="342900" indent="-342900" algn="l">
              <a:buClr>
                <a:srgbClr val="0070C0"/>
              </a:buClr>
              <a:buSzPct val="80000"/>
              <a:buFont typeface="Wingdings" pitchFamily="2" charset="2"/>
              <a:buChar char="u"/>
            </a:pPr>
            <a:r>
              <a:rPr lang="en-US" sz="1800" b="1" dirty="0">
                <a:solidFill>
                  <a:schemeClr val="tx1"/>
                </a:solidFill>
              </a:rPr>
              <a:t>In situation where outcomes are partly random, we need the random exploration and partly under the control of a decision maker. The decision maker is our Q-values that we computed.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217459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56.5 Markov Decision Processes</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752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Markov Decision Process Explanation</a:t>
            </a:r>
          </a:p>
          <a:p>
            <a:pPr marL="342900" indent="-342900" algn="l">
              <a:buClr>
                <a:srgbClr val="0070C0"/>
              </a:buClr>
              <a:buSzPct val="80000"/>
              <a:buFont typeface="Wingdings" pitchFamily="2" charset="2"/>
              <a:buChar char="u"/>
            </a:pPr>
            <a:r>
              <a:rPr lang="en-US" sz="1800" b="1" dirty="0">
                <a:solidFill>
                  <a:schemeClr val="tx1"/>
                </a:solidFill>
              </a:rPr>
              <a:t>So, MDPs (Markov Decision Processes), are a fancy word for reinforcement learning.</a:t>
            </a:r>
          </a:p>
          <a:p>
            <a:pPr marL="342900" indent="-342900" algn="l">
              <a:buClr>
                <a:srgbClr val="0070C0"/>
              </a:buClr>
              <a:buSzPct val="80000"/>
              <a:buFont typeface="Wingdings" pitchFamily="2" charset="2"/>
              <a:buChar char="u"/>
            </a:pPr>
            <a:r>
              <a:rPr lang="en-US" sz="1800" b="1" dirty="0">
                <a:solidFill>
                  <a:schemeClr val="tx1"/>
                </a:solidFill>
              </a:rPr>
              <a:t>The notation of MDPs are similar to reinforcement learning.</a:t>
            </a:r>
          </a:p>
          <a:p>
            <a:pPr marL="342900" indent="-342900" algn="l">
              <a:buClr>
                <a:srgbClr val="0070C0"/>
              </a:buClr>
              <a:buSzPct val="80000"/>
              <a:buFont typeface="Wingdings" pitchFamily="2" charset="2"/>
              <a:buChar char="u"/>
            </a:pPr>
            <a:r>
              <a:rPr lang="en-US" sz="1800" b="1" dirty="0">
                <a:solidFill>
                  <a:schemeClr val="tx1"/>
                </a:solidFill>
              </a:rPr>
              <a:t>We have s previous and s’ for current state.</a:t>
            </a:r>
          </a:p>
          <a:p>
            <a:pPr marL="342900" indent="-342900" algn="l">
              <a:buClr>
                <a:srgbClr val="0070C0"/>
              </a:buClr>
              <a:buSzPct val="80000"/>
              <a:buFont typeface="Wingdings" pitchFamily="2" charset="2"/>
              <a:buChar char="u"/>
            </a:pPr>
            <a:r>
              <a:rPr lang="en-US" sz="1800" b="1" dirty="0">
                <a:solidFill>
                  <a:schemeClr val="tx1"/>
                </a:solidFill>
              </a:rPr>
              <a:t>We have state transition function that are defined P</a:t>
            </a:r>
            <a:r>
              <a:rPr lang="en-US" sz="1800" b="1" baseline="-25000" dirty="0">
                <a:solidFill>
                  <a:schemeClr val="tx1"/>
                </a:solidFill>
              </a:rPr>
              <a:t>a</a:t>
            </a:r>
            <a:r>
              <a:rPr lang="en-US" sz="1800" b="1" dirty="0">
                <a:solidFill>
                  <a:schemeClr val="tx1"/>
                </a:solidFill>
              </a:rPr>
              <a:t>(s, s’).</a:t>
            </a:r>
          </a:p>
          <a:p>
            <a:pPr marL="342900" indent="-342900" algn="l">
              <a:buClr>
                <a:srgbClr val="0070C0"/>
              </a:buClr>
              <a:buSzPct val="80000"/>
              <a:buFont typeface="Wingdings" pitchFamily="2" charset="2"/>
              <a:buChar char="u"/>
            </a:pPr>
            <a:r>
              <a:rPr lang="en-US" sz="1800" b="1" dirty="0">
                <a:solidFill>
                  <a:schemeClr val="tx1"/>
                </a:solidFill>
              </a:rPr>
              <a:t>We have Q values represented as reward function R</a:t>
            </a:r>
            <a:r>
              <a:rPr lang="en-US" sz="1800" b="1" baseline="-25000" dirty="0">
                <a:solidFill>
                  <a:schemeClr val="tx1"/>
                </a:solidFill>
              </a:rPr>
              <a:t>a</a:t>
            </a:r>
            <a:r>
              <a:rPr lang="en-US" sz="1800" b="1" dirty="0">
                <a:solidFill>
                  <a:schemeClr val="tx1"/>
                </a:solidFill>
              </a:rPr>
              <a:t>(s, s’). Move from one state to another state has a given reward associated with Q values.</a:t>
            </a:r>
          </a:p>
          <a:p>
            <a:pPr marL="342900" indent="-342900" algn="l">
              <a:buClr>
                <a:srgbClr val="0070C0"/>
              </a:buClr>
              <a:buSzPct val="80000"/>
              <a:buFont typeface="Wingdings" pitchFamily="2" charset="2"/>
              <a:buChar char="u"/>
            </a:pPr>
            <a:r>
              <a:rPr lang="en-US" sz="1800" b="1" dirty="0">
                <a:solidFill>
                  <a:schemeClr val="tx1"/>
                </a:solidFill>
              </a:rPr>
              <a:t>Move from one state to another is defined by a state transition function P</a:t>
            </a:r>
            <a:r>
              <a:rPr lang="en-US" sz="1800" b="1" baseline="-25000" dirty="0">
                <a:solidFill>
                  <a:schemeClr val="tx1"/>
                </a:solidFill>
              </a:rPr>
              <a:t>a</a:t>
            </a:r>
            <a:r>
              <a:rPr lang="en-US" sz="1800" b="1" dirty="0">
                <a:solidFill>
                  <a:schemeClr val="tx1"/>
                </a:solidFill>
              </a:rPr>
              <a:t>(s, s’).</a:t>
            </a:r>
          </a:p>
          <a:p>
            <a:pPr marL="342900" indent="-342900" algn="l">
              <a:buClr>
                <a:srgbClr val="0070C0"/>
              </a:buClr>
              <a:buSzPct val="80000"/>
              <a:buFont typeface="Wingdings" pitchFamily="2" charset="2"/>
              <a:buChar char="u"/>
            </a:pPr>
            <a:r>
              <a:rPr lang="en-US" sz="1800" b="1" dirty="0">
                <a:solidFill>
                  <a:schemeClr val="tx1"/>
                </a:solidFill>
              </a:rPr>
              <a:t>MDPs describes what we did in the reinforcement learning. MDPs are a fancier word to describes reinforcement learning.</a:t>
            </a:r>
          </a:p>
          <a:p>
            <a:pPr marL="342900" indent="-342900" algn="l">
              <a:buClr>
                <a:srgbClr val="0070C0"/>
              </a:buClr>
              <a:buSzPct val="80000"/>
              <a:buFont typeface="Wingdings" pitchFamily="2" charset="2"/>
              <a:buChar char="u"/>
            </a:pPr>
            <a:r>
              <a:rPr lang="en-US" sz="1800" b="1" dirty="0">
                <a:solidFill>
                  <a:schemeClr val="tx1"/>
                </a:solidFill>
              </a:rPr>
              <a:t>We can call </a:t>
            </a:r>
            <a:r>
              <a:rPr lang="en-US" sz="1800" b="1" dirty="0">
                <a:solidFill>
                  <a:srgbClr val="C00000"/>
                </a:solidFill>
              </a:rPr>
              <a:t>Markov Decision Processes </a:t>
            </a:r>
            <a:r>
              <a:rPr lang="en-US" sz="1800" b="1" dirty="0">
                <a:solidFill>
                  <a:schemeClr val="tx1"/>
                </a:solidFill>
              </a:rPr>
              <a:t>by another fancier name, </a:t>
            </a:r>
            <a:r>
              <a:rPr lang="en-US" sz="1800" b="1" dirty="0">
                <a:solidFill>
                  <a:srgbClr val="C00000"/>
                </a:solidFill>
              </a:rPr>
              <a:t>Discrete Time Stochastic Control Process</a:t>
            </a:r>
            <a:r>
              <a:rPr lang="en-US" sz="1800" b="1" dirty="0">
                <a:solidFill>
                  <a:schemeClr val="tx1"/>
                </a:solidFill>
              </a:rPr>
              <a:t>. Holly sound intelligent but the whole concept itself is same as Reinforcement learning (or Q-Learning).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78625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56.7 Dynamic Programming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386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56.7 Dynamic Programming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Dynamic Programming</a:t>
            </a:r>
          </a:p>
          <a:p>
            <a:pPr marL="800100" lvl="1" indent="-342900" algn="l">
              <a:buClr>
                <a:srgbClr val="0070C0"/>
              </a:buClr>
              <a:buSzPct val="80000"/>
              <a:buFont typeface="Wingdings" pitchFamily="2" charset="2"/>
              <a:buChar char="u"/>
            </a:pPr>
            <a:r>
              <a:rPr lang="en-US" sz="1800" b="1" dirty="0">
                <a:solidFill>
                  <a:schemeClr val="tx1"/>
                </a:solidFill>
              </a:rPr>
              <a:t>From Wikipedia: </a:t>
            </a:r>
            <a:r>
              <a:rPr lang="en-US" sz="1800" b="1" dirty="0">
                <a:solidFill>
                  <a:srgbClr val="C00000"/>
                </a:solidFill>
              </a:rPr>
              <a:t>Dynamic Programming </a:t>
            </a:r>
            <a:r>
              <a:rPr lang="en-US" sz="1800" b="1" dirty="0">
                <a:solidFill>
                  <a:schemeClr val="tx1"/>
                </a:solidFill>
              </a:rPr>
              <a:t>is a method for solving a complex problem by breaking it down into a collection of simpler sub-problems, solving each of those subproblems just once, and storing their solutions, ideally, using a memory-based data structure. The next time, the same subproblem occurs, instead of recomputing its solution, one simply looks up the previous computed solution, thereby saving computation time at the expense of a (hopefully) modest expenditure (cost) in storage space.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288632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56.7 Dynamic Programming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6805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Dynamic Programming Explanation</a:t>
            </a:r>
          </a:p>
          <a:p>
            <a:pPr marL="342900" indent="-342900" algn="l">
              <a:buClr>
                <a:srgbClr val="0070C0"/>
              </a:buClr>
              <a:buSzPct val="80000"/>
              <a:buFont typeface="Wingdings" pitchFamily="2" charset="2"/>
              <a:buChar char="u"/>
            </a:pPr>
            <a:r>
              <a:rPr lang="en-US" sz="1800" b="1" dirty="0">
                <a:solidFill>
                  <a:schemeClr val="tx1"/>
                </a:solidFill>
              </a:rPr>
              <a:t>Dynamic Programming is same as we just di as well.</a:t>
            </a:r>
          </a:p>
          <a:p>
            <a:pPr marL="342900" indent="-342900" algn="l">
              <a:buClr>
                <a:srgbClr val="0070C0"/>
              </a:buClr>
              <a:buSzPct val="80000"/>
              <a:buFont typeface="Wingdings" pitchFamily="2" charset="2"/>
              <a:buChar char="u"/>
            </a:pPr>
            <a:r>
              <a:rPr lang="en-US" sz="1800" b="1" dirty="0">
                <a:solidFill>
                  <a:schemeClr val="tx1"/>
                </a:solidFill>
              </a:rPr>
              <a:t>It is not like terminator 2, Skynet, and etc.</a:t>
            </a:r>
          </a:p>
          <a:p>
            <a:pPr marL="342900" indent="-342900" algn="l">
              <a:buClr>
                <a:srgbClr val="0070C0"/>
              </a:buClr>
              <a:buSzPct val="80000"/>
              <a:buFont typeface="Wingdings" pitchFamily="2" charset="2"/>
              <a:buChar char="u"/>
            </a:pPr>
            <a:r>
              <a:rPr lang="en-US" sz="1800" b="1" dirty="0">
                <a:solidFill>
                  <a:schemeClr val="tx1"/>
                </a:solidFill>
              </a:rPr>
              <a:t>Dynamic programming is method to solve complex problem, like we creating an intelligent Pac-Man. This is very complicated.</a:t>
            </a:r>
          </a:p>
          <a:p>
            <a:pPr marL="342900" indent="-342900" algn="l">
              <a:buClr>
                <a:srgbClr val="0070C0"/>
              </a:buClr>
              <a:buSzPct val="80000"/>
              <a:buFont typeface="Wingdings" pitchFamily="2" charset="2"/>
              <a:buChar char="u"/>
            </a:pPr>
            <a:r>
              <a:rPr lang="en-US" sz="1800" b="1" dirty="0">
                <a:solidFill>
                  <a:schemeClr val="tx1"/>
                </a:solidFill>
              </a:rPr>
              <a:t>We break the Pac-Man into a collection of simpler subproblems, for example, what is the optimal action to take for a given state that Pac-Man may be in.</a:t>
            </a:r>
          </a:p>
          <a:p>
            <a:pPr marL="342900" indent="-342900" algn="l">
              <a:buClr>
                <a:srgbClr val="0070C0"/>
              </a:buClr>
              <a:buSzPct val="80000"/>
              <a:buFont typeface="Wingdings" pitchFamily="2" charset="2"/>
              <a:buChar char="u"/>
            </a:pPr>
            <a:r>
              <a:rPr lang="en-US" sz="1800" b="1" dirty="0">
                <a:solidFill>
                  <a:schemeClr val="tx1"/>
                </a:solidFill>
              </a:rPr>
              <a:t>There are many different states that Pac-Man could find himself in, each one of the state may represents a simple subproblem, or there is a limited set of choices I can make. And there is one right answer for the best move to make.</a:t>
            </a:r>
          </a:p>
          <a:p>
            <a:pPr marL="342900" indent="-342900" algn="l">
              <a:buClr>
                <a:srgbClr val="0070C0"/>
              </a:buClr>
              <a:buSzPct val="80000"/>
              <a:buFont typeface="Wingdings" pitchFamily="2" charset="2"/>
              <a:buChar char="u"/>
            </a:pPr>
            <a:r>
              <a:rPr lang="en-US" sz="1800" b="1" dirty="0">
                <a:solidFill>
                  <a:schemeClr val="tx1"/>
                </a:solidFill>
              </a:rPr>
              <a:t>The we store their solutions.</a:t>
            </a:r>
          </a:p>
          <a:p>
            <a:pPr marL="342900" indent="-342900" algn="l">
              <a:buClr>
                <a:srgbClr val="0070C0"/>
              </a:buClr>
              <a:buSzPct val="80000"/>
              <a:buFont typeface="Wingdings" pitchFamily="2" charset="2"/>
              <a:buChar char="u"/>
            </a:pPr>
            <a:r>
              <a:rPr lang="en-US" sz="1800" b="1" dirty="0">
                <a:solidFill>
                  <a:schemeClr val="tx1"/>
                </a:solidFill>
              </a:rPr>
              <a:t>These solutions being the Q-values that we associated with each possible action at each state.</a:t>
            </a:r>
          </a:p>
          <a:p>
            <a:pPr marL="342900" indent="-342900" algn="l">
              <a:buClr>
                <a:srgbClr val="0070C0"/>
              </a:buClr>
              <a:buSzPct val="80000"/>
              <a:buFont typeface="Wingdings" pitchFamily="2" charset="2"/>
              <a:buChar char="u"/>
            </a:pPr>
            <a:r>
              <a:rPr lang="en-US" sz="1800" b="1" dirty="0">
                <a:solidFill>
                  <a:schemeClr val="tx1"/>
                </a:solidFill>
              </a:rPr>
              <a:t>Ideally, we use a memory-based data structure. We need to store those Q-values and associate those states.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102968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56.7 Dynamic Programming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46805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Dynamic Programming Explanation</a:t>
            </a:r>
          </a:p>
          <a:p>
            <a:pPr marL="342900" indent="-342900" algn="l">
              <a:buClr>
                <a:srgbClr val="0070C0"/>
              </a:buClr>
              <a:buSzPct val="80000"/>
              <a:buFont typeface="Wingdings" pitchFamily="2" charset="2"/>
              <a:buChar char="u"/>
            </a:pPr>
            <a:r>
              <a:rPr lang="en-US" sz="1800" b="1" dirty="0">
                <a:solidFill>
                  <a:schemeClr val="tx1"/>
                </a:solidFill>
              </a:rPr>
              <a:t>Next time, the same subproblem occurs, i.e., the next time, Pac-Man is in a given state that I have a set of Q values for him.</a:t>
            </a:r>
          </a:p>
          <a:p>
            <a:pPr marL="342900" indent="-342900" algn="l">
              <a:buClr>
                <a:srgbClr val="0070C0"/>
              </a:buClr>
              <a:buSzPct val="80000"/>
              <a:buFont typeface="Wingdings" pitchFamily="2" charset="2"/>
              <a:buChar char="u"/>
            </a:pPr>
            <a:r>
              <a:rPr lang="en-US" sz="1800" b="1" dirty="0">
                <a:solidFill>
                  <a:schemeClr val="tx1"/>
                </a:solidFill>
              </a:rPr>
              <a:t>In stead of re-compute the solution, we can just simply looks up for the </a:t>
            </a:r>
            <a:r>
              <a:rPr lang="en-US" sz="1800" b="1" dirty="0" err="1">
                <a:solidFill>
                  <a:schemeClr val="tx1"/>
                </a:solidFill>
              </a:rPr>
              <a:t>previus</a:t>
            </a:r>
            <a:r>
              <a:rPr lang="en-US" sz="1800" b="1" dirty="0">
                <a:solidFill>
                  <a:schemeClr val="tx1"/>
                </a:solidFill>
              </a:rPr>
              <a:t> computed solution.</a:t>
            </a:r>
          </a:p>
          <a:p>
            <a:pPr marL="342900" indent="-342900" algn="l">
              <a:buClr>
                <a:srgbClr val="0070C0"/>
              </a:buClr>
              <a:buSzPct val="80000"/>
              <a:buFont typeface="Wingdings" pitchFamily="2" charset="2"/>
              <a:buChar char="u"/>
            </a:pPr>
            <a:r>
              <a:rPr lang="en-US" sz="1800" b="1" dirty="0">
                <a:solidFill>
                  <a:schemeClr val="tx1"/>
                </a:solidFill>
              </a:rPr>
              <a:t>In the Q-value, we already have from the exploration stage.</a:t>
            </a:r>
          </a:p>
          <a:p>
            <a:pPr marL="342900" indent="-342900" algn="l">
              <a:buClr>
                <a:srgbClr val="0070C0"/>
              </a:buClr>
              <a:buSzPct val="80000"/>
              <a:buFont typeface="Wingdings" pitchFamily="2" charset="2"/>
              <a:buChar char="u"/>
            </a:pPr>
            <a:r>
              <a:rPr lang="en-US" sz="1800" b="1" dirty="0">
                <a:solidFill>
                  <a:schemeClr val="tx1"/>
                </a:solidFill>
              </a:rPr>
              <a:t>Therefore, we save the computation time with the storage space.</a:t>
            </a:r>
          </a:p>
          <a:p>
            <a:pPr marL="342900" indent="-342900" algn="l">
              <a:buClr>
                <a:srgbClr val="0070C0"/>
              </a:buClr>
              <a:buSzPct val="80000"/>
              <a:buFont typeface="Wingdings" pitchFamily="2" charset="2"/>
              <a:buChar char="u"/>
            </a:pPr>
            <a:r>
              <a:rPr lang="en-US" sz="1800" b="1" dirty="0">
                <a:solidFill>
                  <a:schemeClr val="tx1"/>
                </a:solidFill>
              </a:rPr>
              <a:t>That is exactly we did in the reinforcement learning.</a:t>
            </a:r>
          </a:p>
          <a:p>
            <a:pPr marL="342900" indent="-342900" algn="l">
              <a:buClr>
                <a:srgbClr val="0070C0"/>
              </a:buClr>
              <a:buSzPct val="80000"/>
              <a:buFont typeface="Wingdings" pitchFamily="2" charset="2"/>
              <a:buChar char="u"/>
            </a:pPr>
            <a:r>
              <a:rPr lang="en-US" sz="1800" b="1" dirty="0">
                <a:solidFill>
                  <a:schemeClr val="tx1"/>
                </a:solidFill>
              </a:rPr>
              <a:t>Conclusion:</a:t>
            </a:r>
            <a:br>
              <a:rPr lang="en-US" sz="1800" b="1" dirty="0">
                <a:solidFill>
                  <a:schemeClr val="tx1"/>
                </a:solidFill>
              </a:rPr>
            </a:br>
            <a:r>
              <a:rPr lang="en-US" sz="1800" b="1" dirty="0">
                <a:solidFill>
                  <a:schemeClr val="tx1"/>
                </a:solidFill>
              </a:rPr>
              <a:t>We have a complicated exploration phase that finds the optimal rewards associated with each action for a given state.</a:t>
            </a:r>
          </a:p>
          <a:p>
            <a:pPr marL="342900" indent="-342900" algn="l">
              <a:buClr>
                <a:srgbClr val="0070C0"/>
              </a:buClr>
              <a:buSzPct val="80000"/>
              <a:buFont typeface="Wingdings" pitchFamily="2" charset="2"/>
              <a:buChar char="u"/>
            </a:pPr>
            <a:r>
              <a:rPr lang="en-US" sz="1800" b="1" dirty="0">
                <a:solidFill>
                  <a:schemeClr val="tx1"/>
                </a:solidFill>
              </a:rPr>
              <a:t>Once we have that table (Q-values), we can have right action to take for a given state. </a:t>
            </a:r>
          </a:p>
          <a:p>
            <a:pPr marL="342900" indent="-342900" algn="l">
              <a:buClr>
                <a:srgbClr val="0070C0"/>
              </a:buClr>
              <a:buSzPct val="80000"/>
              <a:buFont typeface="Wingdings" pitchFamily="2" charset="2"/>
              <a:buChar char="u"/>
            </a:pPr>
            <a:r>
              <a:rPr lang="en-US" sz="1800" b="1" dirty="0">
                <a:solidFill>
                  <a:schemeClr val="tx1"/>
                </a:solidFill>
              </a:rPr>
              <a:t>We can vey quickly use that to make our Pack-Man move in an optimal manner in a whole new maze that have not been before.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165834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56.1 Reinforcement 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16245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56.8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3500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56.8 Summary</a:t>
            </a:r>
            <a:endParaRPr lang="zh-TW" altLang="en-US" b="1" dirty="0">
              <a:solidFill>
                <a:srgbClr val="FFFF00"/>
              </a:solidFill>
            </a:endParaRPr>
          </a:p>
        </p:txBody>
      </p:sp>
      <p:sp>
        <p:nvSpPr>
          <p:cNvPr id="3" name="副標題 2"/>
          <p:cNvSpPr>
            <a:spLocks noGrp="1"/>
          </p:cNvSpPr>
          <p:nvPr>
            <p:ph type="subTitle" idx="1"/>
          </p:nvPr>
        </p:nvSpPr>
        <p:spPr>
          <a:xfrm>
            <a:off x="374988" y="1412776"/>
            <a:ext cx="8075241" cy="2166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b="1" dirty="0">
                <a:solidFill>
                  <a:schemeClr val="tx1"/>
                </a:solidFill>
              </a:rPr>
              <a:t>We can make intelligent Pac-Man in a few steps:</a:t>
            </a:r>
          </a:p>
          <a:p>
            <a:pPr marL="800100" lvl="1" indent="-342900" algn="l">
              <a:buClr>
                <a:srgbClr val="0070C0"/>
              </a:buClr>
              <a:buSzPct val="80000"/>
              <a:buFont typeface="Wingdings" pitchFamily="2" charset="2"/>
              <a:buChar char="u"/>
            </a:pPr>
            <a:r>
              <a:rPr lang="en-US" sz="1800" b="1" dirty="0">
                <a:solidFill>
                  <a:schemeClr val="tx1"/>
                </a:solidFill>
              </a:rPr>
              <a:t>Have it semi-randomly explore different choices of movement (actions) given different conditions (states)</a:t>
            </a:r>
          </a:p>
          <a:p>
            <a:pPr marL="800100" lvl="1" indent="-342900" algn="l">
              <a:buClr>
                <a:srgbClr val="0070C0"/>
              </a:buClr>
              <a:buSzPct val="80000"/>
              <a:buFont typeface="Wingdings" pitchFamily="2" charset="2"/>
              <a:buChar char="u"/>
            </a:pPr>
            <a:r>
              <a:rPr lang="en-US" sz="1800" b="1" dirty="0">
                <a:solidFill>
                  <a:schemeClr val="tx1"/>
                </a:solidFill>
              </a:rPr>
              <a:t>Keeps  track of the reward or penalty associated with each choice for a give state/Action (Q)</a:t>
            </a:r>
          </a:p>
          <a:p>
            <a:pPr marL="800100" lvl="1" indent="-342900" algn="l">
              <a:buClr>
                <a:srgbClr val="0070C0"/>
              </a:buClr>
              <a:buSzPct val="80000"/>
              <a:buFont typeface="Wingdings" pitchFamily="2" charset="2"/>
              <a:buChar char="u"/>
            </a:pPr>
            <a:r>
              <a:rPr lang="en-US" sz="1800" b="1" dirty="0">
                <a:solidFill>
                  <a:schemeClr val="tx1"/>
                </a:solidFill>
              </a:rPr>
              <a:t>Use those store Q-values to inform its future choices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CFC127CB-CEFB-4276-843A-77111881FF0F}"/>
              </a:ext>
            </a:extLst>
          </p:cNvPr>
          <p:cNvPicPr>
            <a:picLocks noChangeAspect="1"/>
          </p:cNvPicPr>
          <p:nvPr/>
        </p:nvPicPr>
        <p:blipFill>
          <a:blip r:embed="rId2"/>
          <a:stretch>
            <a:fillRect/>
          </a:stretch>
        </p:blipFill>
        <p:spPr>
          <a:xfrm>
            <a:off x="6084168" y="3701535"/>
            <a:ext cx="2361265" cy="2642159"/>
          </a:xfrm>
          <a:prstGeom prst="rect">
            <a:avLst/>
          </a:prstGeom>
          <a:ln>
            <a:solidFill>
              <a:srgbClr val="C00000"/>
            </a:solidFill>
          </a:ln>
        </p:spPr>
      </p:pic>
      <p:sp>
        <p:nvSpPr>
          <p:cNvPr id="8" name="副標題 2">
            <a:extLst>
              <a:ext uri="{FF2B5EF4-FFF2-40B4-BE49-F238E27FC236}">
                <a16:creationId xmlns:a16="http://schemas.microsoft.com/office/drawing/2014/main" id="{4CDEF531-2FDE-48B2-956A-49F26FEFF1B1}"/>
              </a:ext>
            </a:extLst>
          </p:cNvPr>
          <p:cNvSpPr txBox="1">
            <a:spLocks/>
          </p:cNvSpPr>
          <p:nvPr/>
        </p:nvSpPr>
        <p:spPr>
          <a:xfrm>
            <a:off x="457200" y="3789041"/>
            <a:ext cx="4706011" cy="12241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Now, we understand </a:t>
            </a:r>
            <a:r>
              <a:rPr lang="en-US" sz="1800" b="1" dirty="0">
                <a:solidFill>
                  <a:srgbClr val="C00000"/>
                </a:solidFill>
              </a:rPr>
              <a:t>Reinforcement Learning, Q-learning, Markov Decision Processes, Discrete Time Stochastic Control Process</a:t>
            </a:r>
            <a:r>
              <a:rPr lang="en-US" sz="1800" b="1" dirty="0">
                <a:solidFill>
                  <a:schemeClr val="tx1"/>
                </a:solidFill>
              </a:rPr>
              <a:t>, and </a:t>
            </a:r>
            <a:r>
              <a:rPr lang="en-US" sz="1800" b="1" dirty="0">
                <a:solidFill>
                  <a:srgbClr val="C00000"/>
                </a:solidFill>
              </a:rPr>
              <a:t>Dynamic Programming</a:t>
            </a:r>
            <a:r>
              <a:rPr lang="en-US" sz="1800" b="1" dirty="0">
                <a:solidFill>
                  <a:schemeClr val="tx1"/>
                </a:solidFill>
              </a:rPr>
              <a:t>. </a:t>
            </a:r>
          </a:p>
        </p:txBody>
      </p:sp>
    </p:spTree>
    <p:extLst>
      <p:ext uri="{BB962C8B-B14F-4D97-AF65-F5344CB8AC3E}">
        <p14:creationId xmlns:p14="http://schemas.microsoft.com/office/powerpoint/2010/main" val="3076922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56.8 Summary</a:t>
            </a:r>
            <a:endParaRPr lang="zh-TW" altLang="en-US" b="1" dirty="0">
              <a:solidFill>
                <a:srgbClr val="FFFF00"/>
              </a:solidFill>
            </a:endParaRPr>
          </a:p>
        </p:txBody>
      </p:sp>
      <p:sp>
        <p:nvSpPr>
          <p:cNvPr id="3" name="副標題 2"/>
          <p:cNvSpPr>
            <a:spLocks noGrp="1"/>
          </p:cNvSpPr>
          <p:nvPr>
            <p:ph type="subTitle" idx="1"/>
          </p:nvPr>
        </p:nvSpPr>
        <p:spPr>
          <a:xfrm>
            <a:off x="374988" y="1412776"/>
            <a:ext cx="8075241"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Implement Reinforcement Learning</a:t>
            </a:r>
          </a:p>
          <a:p>
            <a:pPr marL="342900" indent="-342900" algn="l">
              <a:buClr>
                <a:srgbClr val="0070C0"/>
              </a:buClr>
              <a:buSzPct val="80000"/>
              <a:buFont typeface="Wingdings" pitchFamily="2" charset="2"/>
              <a:buChar char="u"/>
            </a:pPr>
            <a:r>
              <a:rPr lang="en-US" sz="1800" b="1" dirty="0">
                <a:solidFill>
                  <a:schemeClr val="tx1"/>
                </a:solidFill>
              </a:rPr>
              <a:t>Python Markov Decision Process Toolbox:</a:t>
            </a:r>
          </a:p>
          <a:p>
            <a:pPr marL="342900" indent="-342900" algn="l">
              <a:buClr>
                <a:srgbClr val="0070C0"/>
              </a:buClr>
              <a:buSzPct val="80000"/>
              <a:buFont typeface="Wingdings" pitchFamily="2" charset="2"/>
              <a:buChar char="u"/>
            </a:pPr>
            <a:r>
              <a:rPr lang="en-US" sz="1800" b="1" dirty="0">
                <a:solidFill>
                  <a:schemeClr val="tx1"/>
                </a:solidFill>
                <a:hlinkClick r:id="rId2"/>
              </a:rPr>
              <a:t>https://pymdptoolbox.readthedocs.io/en/latest/api/mdptoolbox.html</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Cat &amp; Mouse Example:</a:t>
            </a:r>
          </a:p>
          <a:p>
            <a:pPr marL="342900" indent="-342900" algn="l">
              <a:buClr>
                <a:srgbClr val="0070C0"/>
              </a:buClr>
              <a:buSzPct val="80000"/>
              <a:buFont typeface="Wingdings" pitchFamily="2" charset="2"/>
              <a:buChar char="u"/>
            </a:pPr>
            <a:r>
              <a:rPr lang="en-US" sz="1800" b="1" dirty="0">
                <a:solidFill>
                  <a:schemeClr val="tx1"/>
                </a:solidFill>
                <a:hlinkClick r:id="rId3"/>
              </a:rPr>
              <a:t>https://github.com/studywolf/blog/tree/master/RL/Cat%20vs%20Mouse%20exploration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Pac-Man Example: </a:t>
            </a:r>
          </a:p>
          <a:p>
            <a:pPr marL="342900" indent="-342900" algn="l">
              <a:buClr>
                <a:srgbClr val="0070C0"/>
              </a:buClr>
              <a:buSzPct val="80000"/>
              <a:buFont typeface="Wingdings" pitchFamily="2" charset="2"/>
              <a:buChar char="u"/>
            </a:pPr>
            <a:r>
              <a:rPr lang="en-US" sz="1800" b="1" dirty="0">
                <a:solidFill>
                  <a:schemeClr val="tx1"/>
                </a:solidFill>
                <a:hlinkClick r:id="rId4"/>
              </a:rPr>
              <a:t>https://inst.eecs.berkeley.edu/~cs188/sp12/projects/reinforcement/reinforcement.html</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860609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Reinforcement Learning</a:t>
            </a:r>
            <a:endParaRPr lang="zh-TW" altLang="en-US" b="1" dirty="0">
              <a:solidFill>
                <a:srgbClr val="FFFF00"/>
              </a:solidFill>
            </a:endParaRPr>
          </a:p>
        </p:txBody>
      </p:sp>
      <p:sp>
        <p:nvSpPr>
          <p:cNvPr id="3" name="副標題 2"/>
          <p:cNvSpPr>
            <a:spLocks noGrp="1"/>
          </p:cNvSpPr>
          <p:nvPr>
            <p:ph type="subTitle" idx="1"/>
          </p:nvPr>
        </p:nvSpPr>
        <p:spPr>
          <a:xfrm>
            <a:off x="374988" y="1412776"/>
            <a:ext cx="8075241" cy="29523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a:t>
            </a:r>
          </a:p>
          <a:p>
            <a:pPr marL="342900" indent="-342900" algn="l">
              <a:buClr>
                <a:srgbClr val="0070C0"/>
              </a:buClr>
              <a:buSzPct val="80000"/>
              <a:buFont typeface="Wingdings" pitchFamily="2" charset="2"/>
              <a:buChar char="u"/>
            </a:pPr>
            <a:r>
              <a:rPr lang="en-US" sz="1800" b="1" dirty="0">
                <a:solidFill>
                  <a:schemeClr val="tx1"/>
                </a:solidFill>
              </a:rPr>
              <a:t>You have some sort of agent that “explores” some space</a:t>
            </a:r>
          </a:p>
          <a:p>
            <a:pPr marL="342900" indent="-342900" algn="l">
              <a:buClr>
                <a:srgbClr val="0070C0"/>
              </a:buClr>
              <a:buSzPct val="80000"/>
              <a:buFont typeface="Wingdings" pitchFamily="2" charset="2"/>
              <a:buChar char="u"/>
            </a:pPr>
            <a:r>
              <a:rPr lang="en-US" sz="1800" b="1" dirty="0">
                <a:solidFill>
                  <a:schemeClr val="tx1"/>
                </a:solidFill>
              </a:rPr>
              <a:t>As it goes, it learns the value of different state changes in different conditions</a:t>
            </a:r>
          </a:p>
          <a:p>
            <a:pPr marL="342900" indent="-342900" algn="l">
              <a:buClr>
                <a:srgbClr val="0070C0"/>
              </a:buClr>
              <a:buSzPct val="80000"/>
              <a:buFont typeface="Wingdings" pitchFamily="2" charset="2"/>
              <a:buChar char="u"/>
            </a:pPr>
            <a:r>
              <a:rPr lang="en-US" sz="1800" b="1" dirty="0">
                <a:solidFill>
                  <a:schemeClr val="tx1"/>
                </a:solidFill>
              </a:rPr>
              <a:t>Those values inform subsequent behavior of the agent</a:t>
            </a:r>
          </a:p>
          <a:p>
            <a:pPr marL="342900" indent="-342900" algn="l">
              <a:buClr>
                <a:srgbClr val="0070C0"/>
              </a:buClr>
              <a:buSzPct val="80000"/>
              <a:buFont typeface="Wingdings" pitchFamily="2" charset="2"/>
              <a:buChar char="u"/>
            </a:pPr>
            <a:r>
              <a:rPr lang="en-US" sz="1800" b="1" dirty="0">
                <a:solidFill>
                  <a:schemeClr val="tx1"/>
                </a:solidFill>
              </a:rPr>
              <a:t>Examples: Pac-Man, Cat &amp; Mouse game</a:t>
            </a:r>
          </a:p>
          <a:p>
            <a:pPr marL="342900" indent="-342900" algn="l">
              <a:buClr>
                <a:srgbClr val="0070C0"/>
              </a:buClr>
              <a:buSzPct val="80000"/>
              <a:buFont typeface="Wingdings" pitchFamily="2" charset="2"/>
              <a:buChar char="u"/>
            </a:pPr>
            <a:r>
              <a:rPr lang="en-US" sz="1800" b="1" dirty="0">
                <a:solidFill>
                  <a:schemeClr val="tx1"/>
                </a:solidFill>
              </a:rPr>
              <a:t>Yields fast on-line performance once the space has been explored.</a:t>
            </a:r>
          </a:p>
          <a:p>
            <a:pPr marL="342900" indent="-342900" algn="l">
              <a:buClr>
                <a:srgbClr val="0070C0"/>
              </a:buClr>
              <a:buSzPct val="80000"/>
              <a:buFont typeface="Wingdings" pitchFamily="2" charset="2"/>
              <a:buChar char="u"/>
            </a:pPr>
            <a:r>
              <a:rPr lang="en-US" sz="1800" b="1" dirty="0">
                <a:solidFill>
                  <a:schemeClr val="tx1"/>
                </a:solidFill>
              </a:rPr>
              <a:t>Note: </a:t>
            </a:r>
          </a:p>
          <a:p>
            <a:pPr marL="342900" indent="-342900" algn="l">
              <a:buClr>
                <a:srgbClr val="0070C0"/>
              </a:buClr>
              <a:buSzPct val="80000"/>
              <a:buFont typeface="Wingdings" pitchFamily="2" charset="2"/>
              <a:buChar char="u"/>
            </a:pPr>
            <a:r>
              <a:rPr lang="en-US" sz="1800" b="1" dirty="0">
                <a:solidFill>
                  <a:schemeClr val="tx1"/>
                </a:solidFill>
              </a:rPr>
              <a:t>Pac (Program and Control)-Man: Pac-Man is a “Program and Control Human being”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6760B007-CD75-41CF-8A2F-D1C5B43D4188}"/>
              </a:ext>
            </a:extLst>
          </p:cNvPr>
          <p:cNvPicPr>
            <a:picLocks noChangeAspect="1"/>
          </p:cNvPicPr>
          <p:nvPr/>
        </p:nvPicPr>
        <p:blipFill>
          <a:blip r:embed="rId2"/>
          <a:stretch>
            <a:fillRect/>
          </a:stretch>
        </p:blipFill>
        <p:spPr>
          <a:xfrm>
            <a:off x="2426645" y="4895894"/>
            <a:ext cx="3971925" cy="1447800"/>
          </a:xfrm>
          <a:prstGeom prst="rect">
            <a:avLst/>
          </a:prstGeom>
          <a:ln>
            <a:solidFill>
              <a:srgbClr val="C00000"/>
            </a:solidFill>
          </a:ln>
        </p:spPr>
      </p:pic>
    </p:spTree>
    <p:extLst>
      <p:ext uri="{BB962C8B-B14F-4D97-AF65-F5344CB8AC3E}">
        <p14:creationId xmlns:p14="http://schemas.microsoft.com/office/powerpoint/2010/main" val="2645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Reinforcement 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4831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 Explanation</a:t>
            </a:r>
          </a:p>
          <a:p>
            <a:pPr marL="342900" indent="-342900" algn="l">
              <a:buClr>
                <a:srgbClr val="0070C0"/>
              </a:buClr>
              <a:buSzPct val="80000"/>
              <a:buFont typeface="Wingdings" pitchFamily="2" charset="2"/>
              <a:buChar char="u"/>
            </a:pPr>
            <a:r>
              <a:rPr lang="en-US" sz="1800" b="1" dirty="0">
                <a:solidFill>
                  <a:schemeClr val="tx1"/>
                </a:solidFill>
              </a:rPr>
              <a:t>The idea behind the reinforcement learning is that you have some sort of agent that explores some space.</a:t>
            </a:r>
          </a:p>
          <a:p>
            <a:pPr marL="342900" indent="-342900" algn="l">
              <a:buClr>
                <a:srgbClr val="0070C0"/>
              </a:buClr>
              <a:buSzPct val="80000"/>
              <a:buFont typeface="Wingdings" pitchFamily="2" charset="2"/>
              <a:buChar char="u"/>
            </a:pPr>
            <a:r>
              <a:rPr lang="en-US" sz="1800" b="1" dirty="0">
                <a:solidFill>
                  <a:schemeClr val="tx1"/>
                </a:solidFill>
              </a:rPr>
              <a:t>For example, that space will be maze that Pac-Man is in.</a:t>
            </a:r>
          </a:p>
          <a:p>
            <a:pPr marL="342900" indent="-342900" algn="l">
              <a:buClr>
                <a:srgbClr val="0070C0"/>
              </a:buClr>
              <a:buSzPct val="80000"/>
              <a:buFont typeface="Wingdings" pitchFamily="2" charset="2"/>
              <a:buChar char="u"/>
            </a:pPr>
            <a:r>
              <a:rPr lang="en-US" sz="1800" b="1" dirty="0">
                <a:solidFill>
                  <a:schemeClr val="tx1"/>
                </a:solidFill>
              </a:rPr>
              <a:t>And as it goes, he learns the value of different state changes within different conditions. </a:t>
            </a:r>
          </a:p>
          <a:p>
            <a:pPr marL="342900" indent="-342900" algn="l">
              <a:buClr>
                <a:srgbClr val="0070C0"/>
              </a:buClr>
              <a:buSzPct val="80000"/>
              <a:buFont typeface="Wingdings" pitchFamily="2" charset="2"/>
              <a:buChar char="u"/>
            </a:pPr>
            <a:r>
              <a:rPr lang="en-US" sz="1800" b="1" dirty="0">
                <a:solidFill>
                  <a:schemeClr val="tx1"/>
                </a:solidFill>
              </a:rPr>
              <a:t>For example here, the Pac-Man might be defined that it has a ghost to the south and a wall to the west and empty spaces in the North and East. That defines the current state of Pac-Man. The states changes to move in a given direction. We can then learn the value of going in a certain direction.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8BF5FFA-A8D5-46A8-A045-9E2AEE52E13F}"/>
              </a:ext>
            </a:extLst>
          </p:cNvPr>
          <p:cNvPicPr>
            <a:picLocks noChangeAspect="1"/>
          </p:cNvPicPr>
          <p:nvPr/>
        </p:nvPicPr>
        <p:blipFill>
          <a:blip r:embed="rId2"/>
          <a:stretch>
            <a:fillRect/>
          </a:stretch>
        </p:blipFill>
        <p:spPr>
          <a:xfrm>
            <a:off x="2426645" y="5163067"/>
            <a:ext cx="3971925" cy="1447800"/>
          </a:xfrm>
          <a:prstGeom prst="rect">
            <a:avLst/>
          </a:prstGeom>
          <a:ln>
            <a:solidFill>
              <a:srgbClr val="C00000"/>
            </a:solidFill>
          </a:ln>
        </p:spPr>
      </p:pic>
    </p:spTree>
    <p:extLst>
      <p:ext uri="{BB962C8B-B14F-4D97-AF65-F5344CB8AC3E}">
        <p14:creationId xmlns:p14="http://schemas.microsoft.com/office/powerpoint/2010/main" val="71803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Reinforcement 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4831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 Explanation</a:t>
            </a:r>
          </a:p>
          <a:p>
            <a:pPr marL="342900" indent="-342900" algn="l">
              <a:buClr>
                <a:srgbClr val="0070C0"/>
              </a:buClr>
              <a:buSzPct val="80000"/>
              <a:buFont typeface="Wingdings" pitchFamily="2" charset="2"/>
              <a:buChar char="u"/>
            </a:pPr>
            <a:r>
              <a:rPr lang="en-US" sz="1800" b="1" dirty="0">
                <a:solidFill>
                  <a:schemeClr val="tx1"/>
                </a:solidFill>
              </a:rPr>
              <a:t>For example, if we move the North. Nothing will happen. There is no reward associated with that. </a:t>
            </a:r>
          </a:p>
          <a:p>
            <a:pPr marL="342900" indent="-342900" algn="l">
              <a:buClr>
                <a:srgbClr val="0070C0"/>
              </a:buClr>
              <a:buSzPct val="80000"/>
              <a:buFont typeface="Wingdings" pitchFamily="2" charset="2"/>
              <a:buChar char="u"/>
            </a:pPr>
            <a:r>
              <a:rPr lang="en-US" sz="1800" b="1" dirty="0">
                <a:solidFill>
                  <a:schemeClr val="tx1"/>
                </a:solidFill>
              </a:rPr>
              <a:t>If we move the South, we will be destroyed by the ghost. And that will be a negative value. </a:t>
            </a:r>
          </a:p>
          <a:p>
            <a:pPr marL="342900" indent="-342900" algn="l">
              <a:buClr>
                <a:srgbClr val="0070C0"/>
              </a:buClr>
              <a:buSzPct val="80000"/>
              <a:buFont typeface="Wingdings" pitchFamily="2" charset="2"/>
              <a:buChar char="u"/>
            </a:pPr>
            <a:r>
              <a:rPr lang="en-US" sz="1800" b="1" dirty="0">
                <a:solidFill>
                  <a:schemeClr val="tx1"/>
                </a:solidFill>
              </a:rPr>
              <a:t>As we go and explore this entire space. We can build up a set of all the possible states that Pac-Man can be in and the values associated with moving a given direction in each one of those states. </a:t>
            </a:r>
          </a:p>
          <a:p>
            <a:pPr marL="342900" indent="-342900" algn="l">
              <a:buClr>
                <a:srgbClr val="0070C0"/>
              </a:buClr>
              <a:buSzPct val="80000"/>
              <a:buFont typeface="Wingdings" pitchFamily="2" charset="2"/>
              <a:buChar char="u"/>
            </a:pPr>
            <a:r>
              <a:rPr lang="en-US" sz="1800" b="1" dirty="0">
                <a:solidFill>
                  <a:schemeClr val="tx1"/>
                </a:solidFill>
              </a:rPr>
              <a:t>This is the reinforcement learning.</a:t>
            </a:r>
          </a:p>
          <a:p>
            <a:pPr marL="342900" indent="-342900" algn="l">
              <a:buClr>
                <a:srgbClr val="0070C0"/>
              </a:buClr>
              <a:buSzPct val="80000"/>
              <a:buFont typeface="Wingdings" pitchFamily="2" charset="2"/>
              <a:buChar char="u"/>
            </a:pPr>
            <a:r>
              <a:rPr lang="en-US" sz="1800" b="1" dirty="0">
                <a:solidFill>
                  <a:schemeClr val="tx1"/>
                </a:solidFill>
              </a:rPr>
              <a:t>So, as we explorer this whole space, we refines these reward values for a given state.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98BF5FFA-A8D5-46A8-A045-9E2AEE52E13F}"/>
              </a:ext>
            </a:extLst>
          </p:cNvPr>
          <p:cNvPicPr>
            <a:picLocks noChangeAspect="1"/>
          </p:cNvPicPr>
          <p:nvPr/>
        </p:nvPicPr>
        <p:blipFill>
          <a:blip r:embed="rId2"/>
          <a:stretch>
            <a:fillRect/>
          </a:stretch>
        </p:blipFill>
        <p:spPr>
          <a:xfrm>
            <a:off x="2426645" y="5163067"/>
            <a:ext cx="3971925" cy="1447800"/>
          </a:xfrm>
          <a:prstGeom prst="rect">
            <a:avLst/>
          </a:prstGeom>
          <a:ln>
            <a:solidFill>
              <a:srgbClr val="C00000"/>
            </a:solidFill>
          </a:ln>
        </p:spPr>
      </p:pic>
    </p:spTree>
    <p:extLst>
      <p:ext uri="{BB962C8B-B14F-4D97-AF65-F5344CB8AC3E}">
        <p14:creationId xmlns:p14="http://schemas.microsoft.com/office/powerpoint/2010/main" val="189662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56.1 Reinforcement 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3902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Reinforcement Learning Explanation</a:t>
            </a:r>
          </a:p>
          <a:p>
            <a:pPr marL="342900" indent="-342900" algn="l">
              <a:buClr>
                <a:srgbClr val="0070C0"/>
              </a:buClr>
              <a:buSzPct val="80000"/>
              <a:buFont typeface="Wingdings" pitchFamily="2" charset="2"/>
              <a:buChar char="u"/>
            </a:pPr>
            <a:r>
              <a:rPr lang="en-US" sz="1800" b="1" dirty="0">
                <a:solidFill>
                  <a:schemeClr val="tx1"/>
                </a:solidFill>
              </a:rPr>
              <a:t>And we can then use those stored reward values to choose the best decision to make given a current set of conditions.</a:t>
            </a:r>
          </a:p>
          <a:p>
            <a:pPr marL="342900" indent="-342900" algn="l">
              <a:buClr>
                <a:srgbClr val="0070C0"/>
              </a:buClr>
              <a:buSzPct val="80000"/>
              <a:buFont typeface="Wingdings" pitchFamily="2" charset="2"/>
              <a:buChar char="u"/>
            </a:pPr>
            <a:r>
              <a:rPr lang="en-US" sz="1800" b="1" dirty="0">
                <a:solidFill>
                  <a:schemeClr val="tx1"/>
                </a:solidFill>
              </a:rPr>
              <a:t>SO, in addition to Pac-Man, there is also a game called Cat and Mouse.</a:t>
            </a:r>
          </a:p>
          <a:p>
            <a:pPr marL="342900" indent="-342900" algn="l">
              <a:buClr>
                <a:srgbClr val="0070C0"/>
              </a:buClr>
              <a:buSzPct val="80000"/>
              <a:buFont typeface="Wingdings" pitchFamily="2" charset="2"/>
              <a:buChar char="u"/>
            </a:pPr>
            <a:r>
              <a:rPr lang="en-US" sz="1800" b="1" dirty="0">
                <a:solidFill>
                  <a:schemeClr val="tx1"/>
                </a:solidFill>
              </a:rPr>
              <a:t>That is an example used commonly in reinforcement learning.</a:t>
            </a:r>
          </a:p>
          <a:p>
            <a:pPr marL="342900" indent="-342900" algn="l">
              <a:buClr>
                <a:srgbClr val="0070C0"/>
              </a:buClr>
              <a:buSzPct val="80000"/>
              <a:buFont typeface="Wingdings" pitchFamily="2" charset="2"/>
              <a:buChar char="u"/>
            </a:pPr>
            <a:r>
              <a:rPr lang="en-US" sz="1800" b="1" dirty="0">
                <a:solidFill>
                  <a:schemeClr val="tx1"/>
                </a:solidFill>
              </a:rPr>
              <a:t>Once we explored entire set of possible states that our agent can be in, we can very quickly have a good performance when we run different iterations.</a:t>
            </a:r>
          </a:p>
          <a:p>
            <a:pPr marL="342900" indent="-342900" algn="l">
              <a:buClr>
                <a:srgbClr val="0070C0"/>
              </a:buClr>
              <a:buSzPct val="80000"/>
              <a:buFont typeface="Wingdings" pitchFamily="2" charset="2"/>
              <a:buChar char="u"/>
            </a:pPr>
            <a:r>
              <a:rPr lang="en-US" sz="1800" b="1" dirty="0">
                <a:solidFill>
                  <a:schemeClr val="tx1"/>
                </a:solidFill>
              </a:rPr>
              <a:t>We can make a intelligent Pac-Man by running reinforcement learning and explore the values of different decisions. Reinforcement Learning can make in different states and store the information to make the quick and right decision in the future states and sets of conditions.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98BF5FFA-A8D5-46A8-A045-9E2AEE52E13F}"/>
              </a:ext>
            </a:extLst>
          </p:cNvPr>
          <p:cNvPicPr>
            <a:picLocks noChangeAspect="1"/>
          </p:cNvPicPr>
          <p:nvPr/>
        </p:nvPicPr>
        <p:blipFill>
          <a:blip r:embed="rId2"/>
          <a:stretch>
            <a:fillRect/>
          </a:stretch>
        </p:blipFill>
        <p:spPr>
          <a:xfrm>
            <a:off x="2426645" y="4895894"/>
            <a:ext cx="3971925" cy="1447800"/>
          </a:xfrm>
          <a:prstGeom prst="rect">
            <a:avLst/>
          </a:prstGeom>
          <a:ln>
            <a:solidFill>
              <a:srgbClr val="C00000"/>
            </a:solidFill>
          </a:ln>
        </p:spPr>
      </p:pic>
    </p:spTree>
    <p:extLst>
      <p:ext uri="{BB962C8B-B14F-4D97-AF65-F5344CB8AC3E}">
        <p14:creationId xmlns:p14="http://schemas.microsoft.com/office/powerpoint/2010/main" val="216248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800" b="1" dirty="0">
                <a:solidFill>
                  <a:srgbClr val="FFFF00"/>
                </a:solidFill>
              </a:rPr>
              <a:t>56.2 Q-Learning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5626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56.2 Q-Learning</a:t>
            </a:r>
            <a:endParaRPr lang="zh-TW" altLang="en-US" b="1" dirty="0">
              <a:solidFill>
                <a:srgbClr val="FFFF00"/>
              </a:solidFill>
            </a:endParaRPr>
          </a:p>
        </p:txBody>
      </p:sp>
      <p:sp>
        <p:nvSpPr>
          <p:cNvPr id="3" name="副標題 2"/>
          <p:cNvSpPr>
            <a:spLocks noGrp="1"/>
          </p:cNvSpPr>
          <p:nvPr>
            <p:ph type="subTitle" idx="1"/>
          </p:nvPr>
        </p:nvSpPr>
        <p:spPr>
          <a:xfrm>
            <a:off x="374988" y="1412775"/>
            <a:ext cx="8075241" cy="33902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Q-Learning</a:t>
            </a:r>
          </a:p>
          <a:p>
            <a:pPr marL="342900" indent="-342900" algn="l">
              <a:buClr>
                <a:srgbClr val="0070C0"/>
              </a:buClr>
              <a:buSzPct val="80000"/>
              <a:buFont typeface="Wingdings" pitchFamily="2" charset="2"/>
              <a:buChar char="u"/>
            </a:pPr>
            <a:r>
              <a:rPr lang="en-US" sz="1800" b="1" dirty="0">
                <a:solidFill>
                  <a:schemeClr val="tx1"/>
                </a:solidFill>
              </a:rPr>
              <a:t>A specific implementation of reinforcement learning</a:t>
            </a:r>
          </a:p>
          <a:p>
            <a:pPr marL="342900" indent="-342900" algn="l">
              <a:buClr>
                <a:srgbClr val="0070C0"/>
              </a:buClr>
              <a:buSzPct val="80000"/>
              <a:buFont typeface="Wingdings" pitchFamily="2" charset="2"/>
              <a:buChar char="u"/>
            </a:pPr>
            <a:r>
              <a:rPr lang="en-US" sz="1800" b="1" dirty="0">
                <a:solidFill>
                  <a:schemeClr val="tx1"/>
                </a:solidFill>
              </a:rPr>
              <a:t>We have</a:t>
            </a:r>
          </a:p>
          <a:p>
            <a:pPr marL="800100" lvl="1" indent="-342900" algn="l">
              <a:buClr>
                <a:srgbClr val="0070C0"/>
              </a:buClr>
              <a:buSzPct val="80000"/>
              <a:buFont typeface="Wingdings" pitchFamily="2" charset="2"/>
              <a:buChar char="u"/>
            </a:pPr>
            <a:r>
              <a:rPr lang="en-US" sz="1800" b="1" dirty="0">
                <a:solidFill>
                  <a:schemeClr val="tx1"/>
                </a:solidFill>
              </a:rPr>
              <a:t>A set of environment state </a:t>
            </a:r>
            <a:r>
              <a:rPr lang="en-US" sz="1800" b="1" i="1" dirty="0">
                <a:solidFill>
                  <a:srgbClr val="C00000"/>
                </a:solidFill>
              </a:rPr>
              <a:t>s</a:t>
            </a:r>
          </a:p>
          <a:p>
            <a:pPr marL="800100" lvl="1" indent="-342900" algn="l">
              <a:buClr>
                <a:srgbClr val="0070C0"/>
              </a:buClr>
              <a:buSzPct val="80000"/>
              <a:buFont typeface="Wingdings" pitchFamily="2" charset="2"/>
              <a:buChar char="u"/>
            </a:pPr>
            <a:r>
              <a:rPr lang="en-US" sz="1800" b="1" dirty="0">
                <a:solidFill>
                  <a:schemeClr val="tx1"/>
                </a:solidFill>
              </a:rPr>
              <a:t>A set of possible actions in those states </a:t>
            </a:r>
            <a:r>
              <a:rPr lang="en-US" sz="1800" b="1" i="1" dirty="0">
                <a:solidFill>
                  <a:srgbClr val="C00000"/>
                </a:solidFill>
              </a:rPr>
              <a:t>a</a:t>
            </a:r>
          </a:p>
          <a:p>
            <a:pPr marL="800100" lvl="1" indent="-342900" algn="l">
              <a:buClr>
                <a:srgbClr val="0070C0"/>
              </a:buClr>
              <a:buSzPct val="80000"/>
              <a:buFont typeface="Wingdings" pitchFamily="2" charset="2"/>
              <a:buChar char="u"/>
            </a:pPr>
            <a:r>
              <a:rPr lang="en-US" sz="1800" b="1" dirty="0">
                <a:solidFill>
                  <a:schemeClr val="tx1"/>
                </a:solidFill>
              </a:rPr>
              <a:t>A value of each state/action </a:t>
            </a:r>
            <a:r>
              <a:rPr lang="en-US" sz="1800" b="1" i="1" dirty="0">
                <a:solidFill>
                  <a:srgbClr val="C00000"/>
                </a:solidFill>
              </a:rPr>
              <a:t>Q</a:t>
            </a:r>
          </a:p>
          <a:p>
            <a:pPr marL="342900" indent="-342900" algn="l">
              <a:buClr>
                <a:srgbClr val="0070C0"/>
              </a:buClr>
              <a:buSzPct val="80000"/>
              <a:buFont typeface="Wingdings" pitchFamily="2" charset="2"/>
              <a:buChar char="u"/>
            </a:pPr>
            <a:r>
              <a:rPr lang="en-US" sz="1800" b="1" dirty="0">
                <a:solidFill>
                  <a:schemeClr val="tx1"/>
                </a:solidFill>
              </a:rPr>
              <a:t>Start with Q values of 0</a:t>
            </a:r>
          </a:p>
          <a:p>
            <a:pPr marL="342900" indent="-342900" algn="l">
              <a:buClr>
                <a:srgbClr val="0070C0"/>
              </a:buClr>
              <a:buSzPct val="80000"/>
              <a:buFont typeface="Wingdings" pitchFamily="2" charset="2"/>
              <a:buChar char="u"/>
            </a:pPr>
            <a:r>
              <a:rPr lang="en-US" sz="1800" b="1" dirty="0">
                <a:solidFill>
                  <a:schemeClr val="tx1"/>
                </a:solidFill>
              </a:rPr>
              <a:t>Explore the space</a:t>
            </a:r>
          </a:p>
          <a:p>
            <a:pPr marL="342900" indent="-342900" algn="l">
              <a:buClr>
                <a:srgbClr val="0070C0"/>
              </a:buClr>
              <a:buSzPct val="80000"/>
              <a:buFont typeface="Wingdings" pitchFamily="2" charset="2"/>
              <a:buChar char="u"/>
            </a:pPr>
            <a:r>
              <a:rPr lang="en-US" sz="1800" b="1" dirty="0">
                <a:solidFill>
                  <a:schemeClr val="tx1"/>
                </a:solidFill>
              </a:rPr>
              <a:t>As bad things happen after a given state/action, reduce its Q</a:t>
            </a:r>
          </a:p>
          <a:p>
            <a:pPr marL="342900" indent="-342900" algn="l">
              <a:buClr>
                <a:srgbClr val="0070C0"/>
              </a:buClr>
              <a:buSzPct val="80000"/>
              <a:buFont typeface="Wingdings" pitchFamily="2" charset="2"/>
              <a:buChar char="u"/>
            </a:pPr>
            <a:r>
              <a:rPr lang="en-US" sz="1800" b="1" dirty="0">
                <a:solidFill>
                  <a:schemeClr val="tx1"/>
                </a:solidFill>
              </a:rPr>
              <a:t>As rewards happen after a give state/action, increase its Q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https://www.udemy.com/course/data-science-and-machine-learning-with-python-hands-on/learn/lecture/4391316#overview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2020/9/4</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3368693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6822</TotalTime>
  <Words>3268</Words>
  <Application>Microsoft Office PowerPoint</Application>
  <PresentationFormat>On-screen Show (4:3)</PresentationFormat>
  <Paragraphs>287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佈景主題</vt:lpstr>
      <vt:lpstr>56 Reinforcement Learning Overview</vt:lpstr>
      <vt:lpstr>56 Reinforcement Learning Overview</vt:lpstr>
      <vt:lpstr>56.1 Reinforcement Learning</vt:lpstr>
      <vt:lpstr>56.1 Reinforcement Learning</vt:lpstr>
      <vt:lpstr>56.1 Reinforcement Learning</vt:lpstr>
      <vt:lpstr>56.1 Reinforcement Learning</vt:lpstr>
      <vt:lpstr>56.1 Reinforcement Learning</vt:lpstr>
      <vt:lpstr>56.2 Q-Learning</vt:lpstr>
      <vt:lpstr>56.2 Q-Learning</vt:lpstr>
      <vt:lpstr>56.2 Q-Learning</vt:lpstr>
      <vt:lpstr>56.2 Q-Learning</vt:lpstr>
      <vt:lpstr>56.2 Q-Learning</vt:lpstr>
      <vt:lpstr>56.3 Q-Learning State/Action</vt:lpstr>
      <vt:lpstr>56.3 Q-Learning State/Action</vt:lpstr>
      <vt:lpstr>56.3 Q-Learning State/Action</vt:lpstr>
      <vt:lpstr>56.3 Q-Learning State/Action</vt:lpstr>
      <vt:lpstr>56.3 Q-Learning State/Action</vt:lpstr>
      <vt:lpstr>56.4 The Exploration Problem</vt:lpstr>
      <vt:lpstr>56.4 The Exploration Problem</vt:lpstr>
      <vt:lpstr>56.4 The Exploration Problem</vt:lpstr>
      <vt:lpstr>56.4 The Exploration Problem</vt:lpstr>
      <vt:lpstr>56.5 Markov Decision Processes</vt:lpstr>
      <vt:lpstr>56.5 Markov Decision Processes</vt:lpstr>
      <vt:lpstr>56.5 Markov Decision Processes</vt:lpstr>
      <vt:lpstr>56.5 Markov Decision Processes</vt:lpstr>
      <vt:lpstr>56.7 Dynamic Programming</vt:lpstr>
      <vt:lpstr>56.7 Dynamic Programming</vt:lpstr>
      <vt:lpstr>56.7 Dynamic Programming</vt:lpstr>
      <vt:lpstr>56.7 Dynamic Programming</vt:lpstr>
      <vt:lpstr>56.8 Summary</vt:lpstr>
      <vt:lpstr>56.8 Summary</vt:lpstr>
      <vt:lpstr>56.8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3406</cp:revision>
  <dcterms:created xsi:type="dcterms:W3CDTF">2018-09-28T16:40:41Z</dcterms:created>
  <dcterms:modified xsi:type="dcterms:W3CDTF">2020-09-05T02:30:21Z</dcterms:modified>
</cp:coreProperties>
</file>