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85" r:id="rId4"/>
    <p:sldId id="283" r:id="rId5"/>
    <p:sldId id="284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6806" autoAdjust="0"/>
  </p:normalViewPr>
  <p:slideViewPr>
    <p:cSldViewPr>
      <p:cViewPr varScale="1">
        <p:scale>
          <a:sx n="82" d="100"/>
          <a:sy n="82" d="100"/>
        </p:scale>
        <p:origin x="15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ata-science-and-machine-learning-with-python-hands-on/learn/lecture/4020548#overview" TargetMode="External"/><Relationship Id="rId2" Type="http://schemas.openxmlformats.org/officeDocument/2006/relationships/hyperlink" Target="https://en.wikipedia.org/wiki/Entropy_(information_theory)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data-science-and-machine-learning-with-python-hands-on/learn/lecture/402054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35 Entropy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35 Entropy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60"/>
            <a:ext cx="8291264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Entropy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Before we discuss Decision Tree algorithm, we need to understand the concept of Entropy in data science.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Entropy concept is from physics thermodynamics. It is a measure of data set’s disorder “how much of similarity or different it is.”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FC78-9906-4BC0-BDD3-F1E849B0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06" y="3021250"/>
            <a:ext cx="2380458" cy="18763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BE24202F-4F88-448F-89BE-3C165E8759DD}"/>
              </a:ext>
            </a:extLst>
          </p:cNvPr>
          <p:cNvSpPr txBox="1">
            <a:spLocks/>
          </p:cNvSpPr>
          <p:nvPr/>
        </p:nvSpPr>
        <p:spPr>
          <a:xfrm>
            <a:off x="457200" y="3021251"/>
            <a:ext cx="5770984" cy="32160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classify a data set into N different classes, for example, a data set of animal attributes and their species.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entropy is 0 if all the classes in the data are the same animal (every animal is an Iguana).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entropy is high if the data set are all different animal, such as, iguanas, pigs, sloths,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Entropy is a fancy word for a simple concept “how much of sameness and differences throughout of the data”. Zero implies all the classes in the data are the same.</a:t>
            </a:r>
          </a:p>
        </p:txBody>
      </p:sp>
      <p:pic>
        <p:nvPicPr>
          <p:cNvPr id="1026" name="Picture 2" descr="Sloth - Wikipedia">
            <a:extLst>
              <a:ext uri="{FF2B5EF4-FFF2-40B4-BE49-F238E27FC236}">
                <a16:creationId xmlns:a16="http://schemas.microsoft.com/office/drawing/2014/main" id="{4C814F00-DC68-45B2-93F2-C43B298E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06" y="5007024"/>
            <a:ext cx="2380458" cy="158408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46E66-7ACB-401C-8F18-3F2E9633BB4E}"/>
              </a:ext>
            </a:extLst>
          </p:cNvPr>
          <p:cNvSpPr txBox="1"/>
          <p:nvPr/>
        </p:nvSpPr>
        <p:spPr>
          <a:xfrm>
            <a:off x="7987206" y="5007024"/>
            <a:ext cx="79208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sloth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6F09F-4969-4B9B-81AC-21C787087FA5}"/>
              </a:ext>
            </a:extLst>
          </p:cNvPr>
          <p:cNvSpPr txBox="1"/>
          <p:nvPr/>
        </p:nvSpPr>
        <p:spPr>
          <a:xfrm>
            <a:off x="7941402" y="3042192"/>
            <a:ext cx="9464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iguana</a:t>
            </a:r>
          </a:p>
        </p:txBody>
      </p:sp>
    </p:spTree>
    <p:extLst>
      <p:ext uri="{BB962C8B-B14F-4D97-AF65-F5344CB8AC3E}">
        <p14:creationId xmlns:p14="http://schemas.microsoft.com/office/powerpoint/2010/main" val="3787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>
                <a:solidFill>
                  <a:srgbClr val="FFFF00"/>
                </a:solidFill>
              </a:rPr>
              <a:t>35 Entropy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3042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Computing Entropy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H(S) = -p</a:t>
            </a:r>
            <a:r>
              <a:rPr lang="en-US" sz="1800" b="1" baseline="-25000" dirty="0">
                <a:solidFill>
                  <a:schemeClr val="tx1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 x ln (p</a:t>
            </a:r>
            <a:r>
              <a:rPr lang="en-US" sz="1800" b="1" baseline="-25000" dirty="0">
                <a:solidFill>
                  <a:schemeClr val="tx1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) - … - </a:t>
            </a:r>
            <a:r>
              <a:rPr lang="en-US" sz="1800" b="1" dirty="0" err="1">
                <a:solidFill>
                  <a:schemeClr val="tx1"/>
                </a:solidFill>
              </a:rPr>
              <a:t>p</a:t>
            </a:r>
            <a:r>
              <a:rPr lang="en-US" sz="1800" b="1" baseline="-25000" dirty="0" err="1">
                <a:solidFill>
                  <a:schemeClr val="tx1"/>
                </a:solidFill>
              </a:rPr>
              <a:t>n</a:t>
            </a:r>
            <a:r>
              <a:rPr lang="en-US" sz="1800" b="1" dirty="0">
                <a:solidFill>
                  <a:schemeClr val="tx1"/>
                </a:solidFill>
              </a:rPr>
              <a:t> x ln (</a:t>
            </a:r>
            <a:r>
              <a:rPr lang="en-US" sz="1800" b="1" dirty="0" err="1">
                <a:solidFill>
                  <a:schemeClr val="tx1"/>
                </a:solidFill>
              </a:rPr>
              <a:t>p</a:t>
            </a:r>
            <a:r>
              <a:rPr lang="en-US" sz="1800" b="1" baseline="-25000" dirty="0" err="1">
                <a:solidFill>
                  <a:schemeClr val="tx1"/>
                </a:solidFill>
              </a:rPr>
              <a:t>n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</a:t>
            </a:r>
            <a:r>
              <a:rPr lang="en-US" sz="1800" b="1" baseline="-25000" dirty="0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 represents the proportion of the data labeled for each class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Each term look like this: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https://en.wikipedia.org/wiki/Entropy_(information_theory)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Flip a coin between 0 and 1. Both 0 or 1 has equal probability is 0.5 (Head or tail). The maximum probability (1</a:t>
            </a:r>
            <a:r>
              <a:rPr lang="en-US" sz="1800" b="1">
                <a:solidFill>
                  <a:schemeClr val="tx1"/>
                </a:solidFill>
              </a:rPr>
              <a:t>) at </a:t>
            </a:r>
            <a:r>
              <a:rPr lang="en-US" sz="1800" b="1" dirty="0">
                <a:solidFill>
                  <a:schemeClr val="tx1"/>
                </a:solidFill>
              </a:rPr>
              <a:t>0.5 (either head or tail).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64C447-6626-4EAD-9718-BB903CC8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717031"/>
            <a:ext cx="1905000" cy="19050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61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34.1 Generate Income and Age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0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34 Generate Income and Age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470906"/>
            <a:ext cx="4082734" cy="13100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K-Mean Clustering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Make data for people clustered by income and age, randomly.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https://www.udemy.com/course/data-science-and-machine-learning-with-python-hands-on/learn/lecture/4020558#overview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1DDA7-0F4A-47F3-BEAB-7D3FCC72E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67" y="2152569"/>
            <a:ext cx="4235270" cy="420378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CF327-462B-45E4-B2FA-8E006C206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92" y="3011955"/>
            <a:ext cx="3695950" cy="323830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172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356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35 Entropy</vt:lpstr>
      <vt:lpstr>35 Entropy</vt:lpstr>
      <vt:lpstr>35 Entropy</vt:lpstr>
      <vt:lpstr>34.1 Generate Income and Age Data</vt:lpstr>
      <vt:lpstr>34 Generate Income and Age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1151</cp:revision>
  <dcterms:created xsi:type="dcterms:W3CDTF">2018-09-28T16:40:41Z</dcterms:created>
  <dcterms:modified xsi:type="dcterms:W3CDTF">2020-08-27T19:34:34Z</dcterms:modified>
</cp:coreProperties>
</file>