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307" r:id="rId3"/>
    <p:sldId id="321" r:id="rId4"/>
    <p:sldId id="336" r:id="rId5"/>
    <p:sldId id="322" r:id="rId6"/>
    <p:sldId id="323" r:id="rId7"/>
    <p:sldId id="324" r:id="rId8"/>
    <p:sldId id="325" r:id="rId9"/>
    <p:sldId id="326" r:id="rId10"/>
    <p:sldId id="327" r:id="rId11"/>
    <p:sldId id="328" r:id="rId12"/>
    <p:sldId id="329" r:id="rId13"/>
    <p:sldId id="330" r:id="rId14"/>
    <p:sldId id="331" r:id="rId15"/>
    <p:sldId id="332" r:id="rId16"/>
    <p:sldId id="333" r:id="rId17"/>
    <p:sldId id="334" r:id="rId18"/>
    <p:sldId id="320" r:id="rId19"/>
    <p:sldId id="335" r:id="rId20"/>
    <p:sldId id="337" r:id="rId21"/>
    <p:sldId id="338" r:id="rId22"/>
    <p:sldId id="339" r:id="rId23"/>
    <p:sldId id="341" r:id="rId24"/>
    <p:sldId id="343" r:id="rId25"/>
    <p:sldId id="340" r:id="rId26"/>
    <p:sldId id="342" r:id="rId27"/>
    <p:sldId id="344" r:id="rId28"/>
    <p:sldId id="259" r:id="rId2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088587657" initials="1" lastIdx="1" clrIdx="0">
    <p:extLst>
      <p:ext uri="{19B8F6BF-5375-455C-9EA6-DF929625EA0E}">
        <p15:presenceInfo xmlns:p15="http://schemas.microsoft.com/office/powerpoint/2012/main" userId="46f8387d243dde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1" autoAdjust="0"/>
    <p:restoredTop sz="95401" autoAdjust="0"/>
  </p:normalViewPr>
  <p:slideViewPr>
    <p:cSldViewPr>
      <p:cViewPr>
        <p:scale>
          <a:sx n="98" d="100"/>
          <a:sy n="98" d="100"/>
        </p:scale>
        <p:origin x="180" y="-3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2020/9/14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2020/9/14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2020/9/14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2020/9/14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2020/9/14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90 Tensorflow Playground</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a:t>Peter H. Chen</a:t>
            </a:r>
            <a:endParaRPr lang="zh-TW" altLang="en-US"/>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D99CC2C-506F-4129-BAA7-1AEF2C90C5C5}"/>
              </a:ext>
            </a:extLst>
          </p:cNvPr>
          <p:cNvPicPr>
            <a:picLocks noChangeAspect="1"/>
          </p:cNvPicPr>
          <p:nvPr/>
        </p:nvPicPr>
        <p:blipFill>
          <a:blip r:embed="rId2"/>
          <a:stretch>
            <a:fillRect/>
          </a:stretch>
        </p:blipFill>
        <p:spPr>
          <a:xfrm>
            <a:off x="3729772" y="3388862"/>
            <a:ext cx="4957028" cy="2781185"/>
          </a:xfrm>
          <a:prstGeom prst="rect">
            <a:avLst/>
          </a:prstGeom>
          <a:ln>
            <a:solidFill>
              <a:srgbClr val="C00000"/>
            </a:solidFill>
          </a:ln>
        </p:spPr>
      </p:pic>
      <p:sp>
        <p:nvSpPr>
          <p:cNvPr id="3" name="副標題 2"/>
          <p:cNvSpPr>
            <a:spLocks noGrp="1"/>
          </p:cNvSpPr>
          <p:nvPr>
            <p:ph type="subTitle" idx="1"/>
          </p:nvPr>
        </p:nvSpPr>
        <p:spPr>
          <a:xfrm>
            <a:off x="395537" y="1418788"/>
            <a:ext cx="8291263" cy="182035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Playground.tensorflow.org (Explanation):</a:t>
            </a:r>
          </a:p>
          <a:p>
            <a:pPr marL="342900" indent="-342900" algn="l">
              <a:buClr>
                <a:srgbClr val="0070C0"/>
              </a:buClr>
              <a:buSzPct val="80000"/>
              <a:buFont typeface="Wingdings" pitchFamily="2" charset="2"/>
              <a:buChar char="u"/>
            </a:pPr>
            <a:r>
              <a:rPr lang="en-US" sz="1800" b="1" dirty="0">
                <a:solidFill>
                  <a:srgbClr val="29303B"/>
                </a:solidFill>
              </a:rPr>
              <a:t>Let's hit play and just watch it in action.</a:t>
            </a:r>
          </a:p>
          <a:p>
            <a:pPr marL="342900" indent="-342900" algn="l">
              <a:buClr>
                <a:srgbClr val="0070C0"/>
              </a:buClr>
              <a:buSzPct val="80000"/>
              <a:buFont typeface="Wingdings" pitchFamily="2" charset="2"/>
              <a:buChar char="u"/>
            </a:pPr>
            <a:r>
              <a:rPr lang="en-US" sz="1800" b="1" dirty="0">
                <a:solidFill>
                  <a:srgbClr val="29303B"/>
                </a:solidFill>
              </a:rPr>
              <a:t>Keep your eye on that image to the right there.</a:t>
            </a:r>
          </a:p>
          <a:p>
            <a:pPr marL="342900" indent="-342900" algn="l">
              <a:buClr>
                <a:srgbClr val="0070C0"/>
              </a:buClr>
              <a:buSzPct val="80000"/>
              <a:buFont typeface="Wingdings" pitchFamily="2" charset="2"/>
              <a:buChar char="u"/>
            </a:pPr>
            <a:r>
              <a:rPr lang="en-US" sz="1800" b="1" dirty="0">
                <a:solidFill>
                  <a:srgbClr val="29303B"/>
                </a:solidFill>
              </a:rPr>
              <a:t>You can see that we've already converged on a solution,</a:t>
            </a:r>
          </a:p>
          <a:p>
            <a:pPr marL="342900" indent="-342900" algn="l">
              <a:buClr>
                <a:srgbClr val="0070C0"/>
              </a:buClr>
              <a:buSzPct val="80000"/>
              <a:buFont typeface="Wingdings" pitchFamily="2" charset="2"/>
              <a:buChar char="u"/>
            </a:pPr>
            <a:r>
              <a:rPr lang="en-US" sz="1800" b="1" dirty="0">
                <a:solidFill>
                  <a:srgbClr val="29303B"/>
                </a:solidFill>
              </a:rPr>
              <a:t>We can go ahead and pause that now.</a:t>
            </a:r>
          </a:p>
        </p:txBody>
      </p:sp>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90.1 Circular Pattern</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
        <p:nvSpPr>
          <p:cNvPr id="8" name="Rectangle 7">
            <a:extLst>
              <a:ext uri="{FF2B5EF4-FFF2-40B4-BE49-F238E27FC236}">
                <a16:creationId xmlns:a16="http://schemas.microsoft.com/office/drawing/2014/main" id="{C61C841C-DCCE-46F3-A94D-362118386BD7}"/>
              </a:ext>
            </a:extLst>
          </p:cNvPr>
          <p:cNvSpPr/>
          <p:nvPr/>
        </p:nvSpPr>
        <p:spPr>
          <a:xfrm>
            <a:off x="3945796" y="3398847"/>
            <a:ext cx="720080" cy="5040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9313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D99CC2C-506F-4129-BAA7-1AEF2C90C5C5}"/>
              </a:ext>
            </a:extLst>
          </p:cNvPr>
          <p:cNvPicPr>
            <a:picLocks noChangeAspect="1"/>
          </p:cNvPicPr>
          <p:nvPr/>
        </p:nvPicPr>
        <p:blipFill>
          <a:blip r:embed="rId2"/>
          <a:stretch>
            <a:fillRect/>
          </a:stretch>
        </p:blipFill>
        <p:spPr>
          <a:xfrm>
            <a:off x="2590800" y="3037264"/>
            <a:ext cx="4957028" cy="2781185"/>
          </a:xfrm>
          <a:prstGeom prst="rect">
            <a:avLst/>
          </a:prstGeom>
          <a:ln>
            <a:solidFill>
              <a:srgbClr val="C00000"/>
            </a:solidFill>
          </a:ln>
        </p:spPr>
      </p:pic>
      <p:sp>
        <p:nvSpPr>
          <p:cNvPr id="3" name="副標題 2"/>
          <p:cNvSpPr>
            <a:spLocks noGrp="1"/>
          </p:cNvSpPr>
          <p:nvPr>
            <p:ph type="subTitle" idx="1"/>
          </p:nvPr>
        </p:nvSpPr>
        <p:spPr>
          <a:xfrm>
            <a:off x="395537" y="1418788"/>
            <a:ext cx="8291263" cy="129013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Playground.tensorflow.org (Explanation):</a:t>
            </a:r>
          </a:p>
          <a:p>
            <a:pPr marL="342900" indent="-342900" algn="l">
              <a:buClr>
                <a:srgbClr val="0070C0"/>
              </a:buClr>
              <a:buSzPct val="80000"/>
              <a:buFont typeface="Wingdings" pitchFamily="2" charset="2"/>
              <a:buChar char="u"/>
            </a:pPr>
            <a:r>
              <a:rPr lang="en-US" sz="1800" b="1" dirty="0">
                <a:solidFill>
                  <a:srgbClr val="29303B"/>
                </a:solidFill>
              </a:rPr>
              <a:t>You can see it has successfully created this pattern where stuff that fits into this middle area here is classified as blue and stuff on the outside is classified as orange. </a:t>
            </a:r>
          </a:p>
        </p:txBody>
      </p:sp>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90.1 Circular Pattern</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
        <p:nvSpPr>
          <p:cNvPr id="8" name="Rectangle 7">
            <a:extLst>
              <a:ext uri="{FF2B5EF4-FFF2-40B4-BE49-F238E27FC236}">
                <a16:creationId xmlns:a16="http://schemas.microsoft.com/office/drawing/2014/main" id="{C61C841C-DCCE-46F3-A94D-362118386BD7}"/>
              </a:ext>
            </a:extLst>
          </p:cNvPr>
          <p:cNvSpPr/>
          <p:nvPr/>
        </p:nvSpPr>
        <p:spPr>
          <a:xfrm>
            <a:off x="2662808" y="3037264"/>
            <a:ext cx="720080" cy="5040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8694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D99CC2C-506F-4129-BAA7-1AEF2C90C5C5}"/>
              </a:ext>
            </a:extLst>
          </p:cNvPr>
          <p:cNvPicPr>
            <a:picLocks noChangeAspect="1"/>
          </p:cNvPicPr>
          <p:nvPr/>
        </p:nvPicPr>
        <p:blipFill>
          <a:blip r:embed="rId2"/>
          <a:stretch>
            <a:fillRect/>
          </a:stretch>
        </p:blipFill>
        <p:spPr>
          <a:xfrm>
            <a:off x="1907704" y="3562510"/>
            <a:ext cx="4957028" cy="2781185"/>
          </a:xfrm>
          <a:prstGeom prst="rect">
            <a:avLst/>
          </a:prstGeom>
          <a:ln>
            <a:solidFill>
              <a:srgbClr val="C00000"/>
            </a:solidFill>
          </a:ln>
        </p:spPr>
      </p:pic>
      <p:sp>
        <p:nvSpPr>
          <p:cNvPr id="3" name="副標題 2"/>
          <p:cNvSpPr>
            <a:spLocks noGrp="1"/>
          </p:cNvSpPr>
          <p:nvPr>
            <p:ph type="subTitle" idx="1"/>
          </p:nvPr>
        </p:nvSpPr>
        <p:spPr>
          <a:xfrm>
            <a:off x="395537" y="1418788"/>
            <a:ext cx="8291263" cy="157816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Playground.tensorflow.org (Explanation):</a:t>
            </a:r>
          </a:p>
          <a:p>
            <a:pPr marL="342900" indent="-342900" algn="l">
              <a:buClr>
                <a:srgbClr val="0070C0"/>
              </a:buClr>
              <a:buSzPct val="80000"/>
              <a:buFont typeface="Wingdings" pitchFamily="2" charset="2"/>
              <a:buChar char="u"/>
            </a:pPr>
            <a:r>
              <a:rPr lang="en-US" sz="1800" b="1" dirty="0">
                <a:solidFill>
                  <a:srgbClr val="29303B"/>
                </a:solidFill>
              </a:rPr>
              <a:t>So we can dive into what actually happened here.</a:t>
            </a:r>
          </a:p>
          <a:p>
            <a:pPr marL="342900" indent="-342900" algn="l">
              <a:buClr>
                <a:srgbClr val="0070C0"/>
              </a:buClr>
              <a:buSzPct val="80000"/>
              <a:buFont typeface="Wingdings" pitchFamily="2" charset="2"/>
              <a:buChar char="u"/>
            </a:pPr>
            <a:r>
              <a:rPr lang="en-US" sz="1800" b="1" dirty="0">
                <a:solidFill>
                  <a:srgbClr val="29303B"/>
                </a:solidFill>
              </a:rPr>
              <a:t>The </a:t>
            </a:r>
            <a:r>
              <a:rPr lang="en-US" sz="1800" b="1" dirty="0">
                <a:solidFill>
                  <a:srgbClr val="C00000"/>
                </a:solidFill>
              </a:rPr>
              <a:t>thickness of all these connections represent their weights</a:t>
            </a:r>
            <a:r>
              <a:rPr lang="en-US" sz="1800" b="1" dirty="0">
                <a:solidFill>
                  <a:srgbClr val="29303B"/>
                </a:solidFill>
              </a:rPr>
              <a:t>.</a:t>
            </a:r>
          </a:p>
          <a:p>
            <a:pPr marL="342900" indent="-342900" algn="l">
              <a:buClr>
                <a:srgbClr val="0070C0"/>
              </a:buClr>
              <a:buSzPct val="80000"/>
              <a:buFont typeface="Wingdings" pitchFamily="2" charset="2"/>
              <a:buChar char="u"/>
            </a:pPr>
            <a:r>
              <a:rPr lang="en-US" sz="1800" b="1" dirty="0">
                <a:solidFill>
                  <a:srgbClr val="29303B"/>
                </a:solidFill>
              </a:rPr>
              <a:t>You can see the individual weights that are wired between each one of these neurons.</a:t>
            </a:r>
          </a:p>
          <a:p>
            <a:pPr algn="l">
              <a:buClr>
                <a:srgbClr val="0070C0"/>
              </a:buClr>
              <a:buSzPct val="80000"/>
            </a:pPr>
            <a:endParaRPr lang="en-US" altLang="en-US" sz="1800" b="1" dirty="0">
              <a:solidFill>
                <a:srgbClr val="29303B"/>
              </a:solidFill>
            </a:endParaRPr>
          </a:p>
        </p:txBody>
      </p:sp>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90.1 Circular Pattern</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
        <p:nvSpPr>
          <p:cNvPr id="7" name="Rectangle 6">
            <a:extLst>
              <a:ext uri="{FF2B5EF4-FFF2-40B4-BE49-F238E27FC236}">
                <a16:creationId xmlns:a16="http://schemas.microsoft.com/office/drawing/2014/main" id="{CFF148DF-89CA-4493-BECB-4C471C4D0F68}"/>
              </a:ext>
            </a:extLst>
          </p:cNvPr>
          <p:cNvSpPr/>
          <p:nvPr/>
        </p:nvSpPr>
        <p:spPr>
          <a:xfrm>
            <a:off x="2874050" y="4449045"/>
            <a:ext cx="2736304" cy="78271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6824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395537" y="1418788"/>
            <a:ext cx="8291263" cy="16501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Playground.tensorflow.org (Explanation):</a:t>
            </a:r>
          </a:p>
          <a:p>
            <a:pPr marL="342900" indent="-342900" algn="l">
              <a:buClr>
                <a:srgbClr val="0070C0"/>
              </a:buClr>
              <a:buSzPct val="80000"/>
              <a:buFont typeface="Wingdings" pitchFamily="2" charset="2"/>
              <a:buChar char="u"/>
            </a:pPr>
            <a:r>
              <a:rPr lang="en-US" sz="1800" b="1" dirty="0">
                <a:solidFill>
                  <a:srgbClr val="29303B"/>
                </a:solidFill>
              </a:rPr>
              <a:t>We start off here.</a:t>
            </a:r>
          </a:p>
          <a:p>
            <a:pPr marL="342900" indent="-342900" algn="l">
              <a:buClr>
                <a:srgbClr val="0070C0"/>
              </a:buClr>
              <a:buSzPct val="80000"/>
              <a:buFont typeface="Wingdings" pitchFamily="2" charset="2"/>
              <a:buChar char="u"/>
            </a:pPr>
            <a:r>
              <a:rPr lang="en-US" sz="1800" b="1" dirty="0">
                <a:solidFill>
                  <a:srgbClr val="29303B"/>
                </a:solidFill>
              </a:rPr>
              <a:t>You can see these are more or less equally weighted.</a:t>
            </a:r>
          </a:p>
          <a:p>
            <a:pPr marL="342900" indent="-342900" algn="l">
              <a:buClr>
                <a:srgbClr val="0070C0"/>
              </a:buClr>
              <a:buSzPct val="80000"/>
              <a:buFont typeface="Wingdings" pitchFamily="2" charset="2"/>
              <a:buChar char="u"/>
            </a:pPr>
            <a:r>
              <a:rPr lang="en-US" sz="1800" b="1" dirty="0">
                <a:solidFill>
                  <a:srgbClr val="29303B"/>
                </a:solidFill>
              </a:rPr>
              <a:t>Well, not exactly equal either, some of these are kind of weak, but what it leads to is this behavior in the middle.</a:t>
            </a:r>
          </a:p>
        </p:txBody>
      </p:sp>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90.1 Circular Pattern</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8" name="Picture 7">
            <a:extLst>
              <a:ext uri="{FF2B5EF4-FFF2-40B4-BE49-F238E27FC236}">
                <a16:creationId xmlns:a16="http://schemas.microsoft.com/office/drawing/2014/main" id="{7901F74D-90EB-41C9-B456-B98045812FDF}"/>
              </a:ext>
            </a:extLst>
          </p:cNvPr>
          <p:cNvPicPr>
            <a:picLocks noChangeAspect="1"/>
          </p:cNvPicPr>
          <p:nvPr/>
        </p:nvPicPr>
        <p:blipFill>
          <a:blip r:embed="rId2"/>
          <a:stretch>
            <a:fillRect/>
          </a:stretch>
        </p:blipFill>
        <p:spPr>
          <a:xfrm>
            <a:off x="949637" y="3513027"/>
            <a:ext cx="7244726" cy="3144997"/>
          </a:xfrm>
          <a:prstGeom prst="rect">
            <a:avLst/>
          </a:prstGeom>
          <a:ln>
            <a:solidFill>
              <a:srgbClr val="C00000"/>
            </a:solidFill>
          </a:ln>
        </p:spPr>
      </p:pic>
      <p:sp>
        <p:nvSpPr>
          <p:cNvPr id="11" name="Rectangle 10">
            <a:extLst>
              <a:ext uri="{FF2B5EF4-FFF2-40B4-BE49-F238E27FC236}">
                <a16:creationId xmlns:a16="http://schemas.microsoft.com/office/drawing/2014/main" id="{3BF19220-1245-4286-BD87-94AD348C4CCA}"/>
              </a:ext>
            </a:extLst>
          </p:cNvPr>
          <p:cNvSpPr/>
          <p:nvPr/>
        </p:nvSpPr>
        <p:spPr>
          <a:xfrm>
            <a:off x="2483768" y="4531589"/>
            <a:ext cx="2232248" cy="98564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5850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01FA69D-BB09-4745-94AA-74D25ABCDD92}"/>
              </a:ext>
            </a:extLst>
          </p:cNvPr>
          <p:cNvPicPr>
            <a:picLocks noChangeAspect="1"/>
          </p:cNvPicPr>
          <p:nvPr/>
        </p:nvPicPr>
        <p:blipFill>
          <a:blip r:embed="rId2"/>
          <a:stretch>
            <a:fillRect/>
          </a:stretch>
        </p:blipFill>
        <p:spPr>
          <a:xfrm>
            <a:off x="478864" y="4365104"/>
            <a:ext cx="3826768" cy="1841568"/>
          </a:xfrm>
          <a:prstGeom prst="rect">
            <a:avLst/>
          </a:prstGeom>
          <a:ln>
            <a:solidFill>
              <a:srgbClr val="C00000"/>
            </a:solidFill>
          </a:ln>
        </p:spPr>
      </p:pic>
      <p:sp>
        <p:nvSpPr>
          <p:cNvPr id="3" name="副標題 2"/>
          <p:cNvSpPr>
            <a:spLocks noGrp="1"/>
          </p:cNvSpPr>
          <p:nvPr>
            <p:ph type="subTitle" idx="1"/>
          </p:nvPr>
        </p:nvSpPr>
        <p:spPr>
          <a:xfrm>
            <a:off x="395537" y="1418788"/>
            <a:ext cx="8291263" cy="276528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Playground.tensorflow.org (Explanation):</a:t>
            </a:r>
          </a:p>
          <a:p>
            <a:pPr marL="342900" indent="-342900" algn="l">
              <a:buClr>
                <a:srgbClr val="0070C0"/>
              </a:buClr>
              <a:buSzPct val="80000"/>
              <a:buFont typeface="Wingdings" pitchFamily="2" charset="2"/>
              <a:buChar char="u"/>
            </a:pPr>
            <a:r>
              <a:rPr lang="en-US" sz="1800" b="1" dirty="0">
                <a:solidFill>
                  <a:srgbClr val="29303B"/>
                </a:solidFill>
              </a:rPr>
              <a:t>We start off with equally weighted x and y coordinates, those go to this layer here.</a:t>
            </a:r>
          </a:p>
          <a:p>
            <a:pPr marL="342900" indent="-342900" algn="l">
              <a:buClr>
                <a:srgbClr val="0070C0"/>
              </a:buClr>
              <a:buSzPct val="80000"/>
              <a:buFont typeface="Wingdings" pitchFamily="2" charset="2"/>
              <a:buChar char="u"/>
            </a:pPr>
            <a:r>
              <a:rPr lang="en-US" sz="1800" b="1" dirty="0">
                <a:solidFill>
                  <a:srgbClr val="29303B"/>
                </a:solidFill>
              </a:rPr>
              <a:t>For example, this hidden layer here:</a:t>
            </a:r>
          </a:p>
          <a:p>
            <a:pPr marL="342900" indent="-342900" algn="l">
              <a:buClr>
                <a:srgbClr val="0070C0"/>
              </a:buClr>
              <a:buSzPct val="80000"/>
              <a:buFont typeface="Wingdings" pitchFamily="2" charset="2"/>
              <a:buChar char="u"/>
            </a:pPr>
            <a:r>
              <a:rPr lang="en-US" sz="1800" b="1" dirty="0">
                <a:solidFill>
                  <a:srgbClr val="29303B"/>
                </a:solidFill>
              </a:rPr>
              <a:t>The first hidden neuron is: "I want to weight things a little bit more heavily in this corner.“</a:t>
            </a:r>
          </a:p>
          <a:p>
            <a:pPr marL="342900" indent="-342900" algn="l">
              <a:buClr>
                <a:srgbClr val="0070C0"/>
              </a:buClr>
              <a:buSzPct val="80000"/>
              <a:buFont typeface="Wingdings" pitchFamily="2" charset="2"/>
              <a:buChar char="u"/>
            </a:pPr>
            <a:r>
              <a:rPr lang="en-US" sz="1800" b="1" dirty="0">
                <a:solidFill>
                  <a:srgbClr val="29303B"/>
                </a:solidFill>
              </a:rPr>
              <a:t>The bottom neurons is more bottom right heavy.</a:t>
            </a:r>
          </a:p>
          <a:p>
            <a:pPr marL="342900" indent="-342900" algn="l">
              <a:buClr>
                <a:srgbClr val="0070C0"/>
              </a:buClr>
              <a:buSzPct val="80000"/>
              <a:buFont typeface="Wingdings" pitchFamily="2" charset="2"/>
              <a:buChar char="u"/>
            </a:pPr>
            <a:r>
              <a:rPr lang="en-US" sz="1800" b="1" dirty="0">
                <a:solidFill>
                  <a:srgbClr val="29303B"/>
                </a:solidFill>
              </a:rPr>
              <a:t>You combine these things together, you end up with these output layers that look like this.</a:t>
            </a:r>
          </a:p>
        </p:txBody>
      </p:sp>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90.1 Circular Pattern</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
        <p:nvSpPr>
          <p:cNvPr id="11" name="Rectangle 10">
            <a:extLst>
              <a:ext uri="{FF2B5EF4-FFF2-40B4-BE49-F238E27FC236}">
                <a16:creationId xmlns:a16="http://schemas.microsoft.com/office/drawing/2014/main" id="{3BF19220-1245-4286-BD87-94AD348C4CCA}"/>
              </a:ext>
            </a:extLst>
          </p:cNvPr>
          <p:cNvSpPr/>
          <p:nvPr/>
        </p:nvSpPr>
        <p:spPr>
          <a:xfrm>
            <a:off x="510361" y="4608467"/>
            <a:ext cx="410895" cy="33445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DB061AA0-E634-4982-AF23-92581F46C4BE}"/>
              </a:ext>
            </a:extLst>
          </p:cNvPr>
          <p:cNvPicPr>
            <a:picLocks noChangeAspect="1"/>
          </p:cNvPicPr>
          <p:nvPr/>
        </p:nvPicPr>
        <p:blipFill>
          <a:blip r:embed="rId3"/>
          <a:stretch>
            <a:fillRect/>
          </a:stretch>
        </p:blipFill>
        <p:spPr>
          <a:xfrm>
            <a:off x="4449648" y="4329840"/>
            <a:ext cx="3912865" cy="1909226"/>
          </a:xfrm>
          <a:prstGeom prst="rect">
            <a:avLst/>
          </a:prstGeom>
          <a:ln>
            <a:solidFill>
              <a:srgbClr val="C00000"/>
            </a:solidFill>
          </a:ln>
        </p:spPr>
      </p:pic>
      <p:sp>
        <p:nvSpPr>
          <p:cNvPr id="13" name="Rectangle 12">
            <a:extLst>
              <a:ext uri="{FF2B5EF4-FFF2-40B4-BE49-F238E27FC236}">
                <a16:creationId xmlns:a16="http://schemas.microsoft.com/office/drawing/2014/main" id="{6ECFC609-42B3-4379-B348-63CE6E0EF314}"/>
              </a:ext>
            </a:extLst>
          </p:cNvPr>
          <p:cNvSpPr/>
          <p:nvPr/>
        </p:nvSpPr>
        <p:spPr>
          <a:xfrm>
            <a:off x="4540192" y="5250527"/>
            <a:ext cx="410895" cy="33445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BB7D002-C8A9-496E-A68E-E1A7EE097588}"/>
              </a:ext>
            </a:extLst>
          </p:cNvPr>
          <p:cNvSpPr/>
          <p:nvPr/>
        </p:nvSpPr>
        <p:spPr>
          <a:xfrm>
            <a:off x="6804248" y="4608466"/>
            <a:ext cx="1440160" cy="159820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9FD6515-3F71-4D07-96EC-618D504D2EEC}"/>
              </a:ext>
            </a:extLst>
          </p:cNvPr>
          <p:cNvSpPr/>
          <p:nvPr/>
        </p:nvSpPr>
        <p:spPr>
          <a:xfrm>
            <a:off x="781486" y="2749289"/>
            <a:ext cx="7750954" cy="82200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9C17B0D-D67D-4927-BDF6-125FD3E1C3DE}"/>
              </a:ext>
            </a:extLst>
          </p:cNvPr>
          <p:cNvSpPr/>
          <p:nvPr/>
        </p:nvSpPr>
        <p:spPr>
          <a:xfrm>
            <a:off x="781486" y="3603687"/>
            <a:ext cx="7750953" cy="47338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6CC83658-987A-4103-BE34-80A49BA2730B}"/>
              </a:ext>
            </a:extLst>
          </p:cNvPr>
          <p:cNvCxnSpPr>
            <a:stCxn id="19" idx="2"/>
            <a:endCxn id="15" idx="1"/>
          </p:cNvCxnSpPr>
          <p:nvPr/>
        </p:nvCxnSpPr>
        <p:spPr>
          <a:xfrm>
            <a:off x="4656963" y="4077073"/>
            <a:ext cx="2147285" cy="133049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a:extLst>
              <a:ext uri="{FF2B5EF4-FFF2-40B4-BE49-F238E27FC236}">
                <a16:creationId xmlns:a16="http://schemas.microsoft.com/office/drawing/2014/main" id="{041B07F6-F574-4B71-B0B0-FD5462DEA516}"/>
              </a:ext>
            </a:extLst>
          </p:cNvPr>
          <p:cNvCxnSpPr>
            <a:cxnSpLocks/>
            <a:stCxn id="17" idx="2"/>
            <a:endCxn id="11" idx="0"/>
          </p:cNvCxnSpPr>
          <p:nvPr/>
        </p:nvCxnSpPr>
        <p:spPr>
          <a:xfrm flipH="1">
            <a:off x="715809" y="3571293"/>
            <a:ext cx="3941154" cy="103717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a:extLst>
              <a:ext uri="{FF2B5EF4-FFF2-40B4-BE49-F238E27FC236}">
                <a16:creationId xmlns:a16="http://schemas.microsoft.com/office/drawing/2014/main" id="{33D25EF7-455D-4063-AF87-0E8E4A0AE405}"/>
              </a:ext>
            </a:extLst>
          </p:cNvPr>
          <p:cNvCxnSpPr>
            <a:cxnSpLocks/>
            <a:stCxn id="19" idx="0"/>
            <a:endCxn id="13" idx="0"/>
          </p:cNvCxnSpPr>
          <p:nvPr/>
        </p:nvCxnSpPr>
        <p:spPr>
          <a:xfrm>
            <a:off x="4656963" y="3603687"/>
            <a:ext cx="88677" cy="164684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627404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3D36D52-F891-4232-B886-EB1937EE745C}"/>
              </a:ext>
            </a:extLst>
          </p:cNvPr>
          <p:cNvPicPr>
            <a:picLocks noChangeAspect="1"/>
          </p:cNvPicPr>
          <p:nvPr/>
        </p:nvPicPr>
        <p:blipFill>
          <a:blip r:embed="rId2"/>
          <a:stretch>
            <a:fillRect/>
          </a:stretch>
        </p:blipFill>
        <p:spPr>
          <a:xfrm>
            <a:off x="1673932" y="4221088"/>
            <a:ext cx="5796136" cy="2525287"/>
          </a:xfrm>
          <a:prstGeom prst="rect">
            <a:avLst/>
          </a:prstGeom>
          <a:ln>
            <a:solidFill>
              <a:srgbClr val="C00000"/>
            </a:solidFill>
          </a:ln>
        </p:spPr>
      </p:pic>
      <p:sp>
        <p:nvSpPr>
          <p:cNvPr id="3" name="副標題 2"/>
          <p:cNvSpPr>
            <a:spLocks noGrp="1"/>
          </p:cNvSpPr>
          <p:nvPr>
            <p:ph type="subTitle" idx="1"/>
          </p:nvPr>
        </p:nvSpPr>
        <p:spPr>
          <a:xfrm>
            <a:off x="395537" y="1418788"/>
            <a:ext cx="8291263" cy="28023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Playground.tensorflow.org (Explanation):</a:t>
            </a:r>
          </a:p>
          <a:p>
            <a:pPr marL="342900" indent="-342900" algn="l">
              <a:buClr>
                <a:srgbClr val="0070C0"/>
              </a:buClr>
              <a:buSzPct val="80000"/>
              <a:buFont typeface="Wingdings" pitchFamily="2" charset="2"/>
              <a:buChar char="u"/>
            </a:pPr>
            <a:r>
              <a:rPr lang="en-US" sz="1800" b="1" dirty="0">
                <a:solidFill>
                  <a:srgbClr val="29303B"/>
                </a:solidFill>
              </a:rPr>
              <a:t>We have look different from run to run, you know, there is some random, some randomness to how this is all initialized.</a:t>
            </a:r>
          </a:p>
          <a:p>
            <a:pPr marL="342900" indent="-342900" algn="l">
              <a:buClr>
                <a:srgbClr val="0070C0"/>
              </a:buClr>
              <a:buSzPct val="80000"/>
              <a:buFont typeface="Wingdings" pitchFamily="2" charset="2"/>
              <a:buChar char="u"/>
            </a:pPr>
            <a:r>
              <a:rPr lang="en-US" sz="1800" b="1" dirty="0">
                <a:solidFill>
                  <a:srgbClr val="29303B"/>
                </a:solidFill>
              </a:rPr>
              <a:t>Do we need a deep neural network to do this though? </a:t>
            </a:r>
          </a:p>
          <a:p>
            <a:pPr marL="342900" indent="-342900" algn="l">
              <a:buClr>
                <a:srgbClr val="0070C0"/>
              </a:buClr>
              <a:buSzPct val="80000"/>
              <a:buFont typeface="Wingdings" pitchFamily="2" charset="2"/>
              <a:buChar char="u"/>
            </a:pPr>
            <a:r>
              <a:rPr lang="en-US" sz="1800" b="1" dirty="0">
                <a:solidFill>
                  <a:srgbClr val="29303B"/>
                </a:solidFill>
              </a:rPr>
              <a:t>One optimization is to remove layers to see if we can get away with it, maybe we don't even need Deep Learning,</a:t>
            </a:r>
          </a:p>
          <a:p>
            <a:pPr marL="342900" indent="-342900" algn="l">
              <a:buClr>
                <a:srgbClr val="0070C0"/>
              </a:buClr>
              <a:buSzPct val="80000"/>
              <a:buFont typeface="Wingdings" pitchFamily="2" charset="2"/>
              <a:buChar char="u"/>
            </a:pPr>
            <a:r>
              <a:rPr lang="en-US" sz="1800" b="1" dirty="0">
                <a:solidFill>
                  <a:srgbClr val="29303B"/>
                </a:solidFill>
              </a:rPr>
              <a:t>I mean, really this is kind of a simple thing, you know, stuff in the middle is blue, stuff on the outside is orange.</a:t>
            </a:r>
          </a:p>
          <a:p>
            <a:pPr marL="342900" indent="-342900" algn="l">
              <a:buClr>
                <a:srgbClr val="0070C0"/>
              </a:buClr>
              <a:buSzPct val="80000"/>
              <a:buFont typeface="Wingdings" pitchFamily="2" charset="2"/>
              <a:buChar char="u"/>
            </a:pPr>
            <a:r>
              <a:rPr lang="en-US" sz="1800" b="1" dirty="0">
                <a:solidFill>
                  <a:srgbClr val="29303B"/>
                </a:solidFill>
              </a:rPr>
              <a:t>Let's go ahead and remove one of these neurons from the output layer</a:t>
            </a:r>
          </a:p>
        </p:txBody>
      </p:sp>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90.1 Circular Pattern</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
        <p:nvSpPr>
          <p:cNvPr id="11" name="Rectangle 10">
            <a:extLst>
              <a:ext uri="{FF2B5EF4-FFF2-40B4-BE49-F238E27FC236}">
                <a16:creationId xmlns:a16="http://schemas.microsoft.com/office/drawing/2014/main" id="{3BF19220-1245-4286-BD87-94AD348C4CCA}"/>
              </a:ext>
            </a:extLst>
          </p:cNvPr>
          <p:cNvSpPr/>
          <p:nvPr/>
        </p:nvSpPr>
        <p:spPr>
          <a:xfrm>
            <a:off x="4788024" y="4653137"/>
            <a:ext cx="576064" cy="78607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6541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08A0730-96BA-4D06-AC4E-A907398992C2}"/>
              </a:ext>
            </a:extLst>
          </p:cNvPr>
          <p:cNvPicPr>
            <a:picLocks noChangeAspect="1"/>
          </p:cNvPicPr>
          <p:nvPr/>
        </p:nvPicPr>
        <p:blipFill>
          <a:blip r:embed="rId2"/>
          <a:stretch>
            <a:fillRect/>
          </a:stretch>
        </p:blipFill>
        <p:spPr>
          <a:xfrm>
            <a:off x="982284" y="3212976"/>
            <a:ext cx="7179432" cy="3370595"/>
          </a:xfrm>
          <a:prstGeom prst="rect">
            <a:avLst/>
          </a:prstGeom>
          <a:ln>
            <a:solidFill>
              <a:srgbClr val="C00000"/>
            </a:solidFill>
          </a:ln>
        </p:spPr>
      </p:pic>
      <p:sp>
        <p:nvSpPr>
          <p:cNvPr id="3" name="副標題 2"/>
          <p:cNvSpPr>
            <a:spLocks noGrp="1"/>
          </p:cNvSpPr>
          <p:nvPr>
            <p:ph type="subTitle" idx="1"/>
          </p:nvPr>
        </p:nvSpPr>
        <p:spPr>
          <a:xfrm>
            <a:off x="395537" y="1418787"/>
            <a:ext cx="8291263" cy="16689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Playground.tensorflow.org (Explanation):</a:t>
            </a:r>
          </a:p>
          <a:p>
            <a:pPr marL="342900" indent="-342900" algn="l">
              <a:buClr>
                <a:srgbClr val="0070C0"/>
              </a:buClr>
              <a:buSzPct val="80000"/>
              <a:buFont typeface="Wingdings" pitchFamily="2" charset="2"/>
              <a:buChar char="u"/>
            </a:pPr>
            <a:r>
              <a:rPr lang="en-US" altLang="en-US" sz="1800" b="1" dirty="0">
                <a:solidFill>
                  <a:srgbClr val="29303B"/>
                </a:solidFill>
              </a:rPr>
              <a:t>We remove one hidden layer.</a:t>
            </a:r>
          </a:p>
          <a:p>
            <a:pPr marL="342900" indent="-342900" algn="l">
              <a:buClr>
                <a:srgbClr val="0070C0"/>
              </a:buClr>
              <a:buSzPct val="80000"/>
              <a:buFont typeface="Wingdings" pitchFamily="2" charset="2"/>
              <a:buChar char="u"/>
            </a:pPr>
            <a:r>
              <a:rPr lang="en-US" altLang="en-US" sz="1800" b="1" dirty="0">
                <a:solidFill>
                  <a:srgbClr val="29303B"/>
                </a:solidFill>
              </a:rPr>
              <a:t>It still work.</a:t>
            </a:r>
          </a:p>
          <a:p>
            <a:pPr marL="342900" indent="-342900" algn="l">
              <a:buClr>
                <a:srgbClr val="0070C0"/>
              </a:buClr>
              <a:buSzPct val="80000"/>
              <a:buFont typeface="Wingdings" pitchFamily="2" charset="2"/>
              <a:buChar char="u"/>
            </a:pPr>
            <a:r>
              <a:rPr lang="en-US" sz="1800" b="1" dirty="0">
                <a:solidFill>
                  <a:srgbClr val="29303B"/>
                </a:solidFill>
              </a:rPr>
              <a:t>For this very basic problem, we don't even need to do Deep Learning, all I have here is a single layer. It is just a perceptron.</a:t>
            </a:r>
          </a:p>
        </p:txBody>
      </p:sp>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90.1 Circular Pattern</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
        <p:nvSpPr>
          <p:cNvPr id="11" name="Rectangle 10">
            <a:extLst>
              <a:ext uri="{FF2B5EF4-FFF2-40B4-BE49-F238E27FC236}">
                <a16:creationId xmlns:a16="http://schemas.microsoft.com/office/drawing/2014/main" id="{3BF19220-1245-4286-BD87-94AD348C4CCA}"/>
              </a:ext>
            </a:extLst>
          </p:cNvPr>
          <p:cNvSpPr/>
          <p:nvPr/>
        </p:nvSpPr>
        <p:spPr>
          <a:xfrm>
            <a:off x="4619668" y="3683256"/>
            <a:ext cx="395064" cy="46056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6332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9654A4C-AB67-41B5-A32E-A0308581EC6F}"/>
              </a:ext>
            </a:extLst>
          </p:cNvPr>
          <p:cNvPicPr>
            <a:picLocks noChangeAspect="1"/>
          </p:cNvPicPr>
          <p:nvPr/>
        </p:nvPicPr>
        <p:blipFill>
          <a:blip r:embed="rId2"/>
          <a:stretch>
            <a:fillRect/>
          </a:stretch>
        </p:blipFill>
        <p:spPr>
          <a:xfrm>
            <a:off x="1355068" y="3012791"/>
            <a:ext cx="6372200" cy="2416456"/>
          </a:xfrm>
          <a:prstGeom prst="rect">
            <a:avLst/>
          </a:prstGeom>
          <a:ln>
            <a:solidFill>
              <a:srgbClr val="C00000"/>
            </a:solidFill>
          </a:ln>
        </p:spPr>
      </p:pic>
      <p:sp>
        <p:nvSpPr>
          <p:cNvPr id="3" name="副標題 2"/>
          <p:cNvSpPr>
            <a:spLocks noGrp="1"/>
          </p:cNvSpPr>
          <p:nvPr>
            <p:ph type="subTitle" idx="1"/>
          </p:nvPr>
        </p:nvSpPr>
        <p:spPr>
          <a:xfrm>
            <a:off x="395537" y="1418788"/>
            <a:ext cx="8291263" cy="13621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Playground.tensorflow.org (Explanation):</a:t>
            </a:r>
          </a:p>
          <a:p>
            <a:pPr marL="342900" indent="-342900" algn="l">
              <a:buClr>
                <a:srgbClr val="0070C0"/>
              </a:buClr>
              <a:buSzPct val="80000"/>
              <a:buFont typeface="Wingdings" pitchFamily="2" charset="2"/>
              <a:buChar char="u"/>
            </a:pPr>
            <a:r>
              <a:rPr lang="en-US" sz="1800" b="1" dirty="0">
                <a:solidFill>
                  <a:srgbClr val="29303B"/>
                </a:solidFill>
              </a:rPr>
              <a:t>Do I even need three neurons in there?</a:t>
            </a:r>
          </a:p>
          <a:p>
            <a:pPr marL="342900" indent="-342900" algn="l">
              <a:buClr>
                <a:srgbClr val="0070C0"/>
              </a:buClr>
              <a:buSzPct val="80000"/>
              <a:buFont typeface="Wingdings" pitchFamily="2" charset="2"/>
              <a:buChar char="u"/>
            </a:pPr>
            <a:r>
              <a:rPr lang="en-US" sz="1800" b="1" dirty="0">
                <a:solidFill>
                  <a:srgbClr val="29303B"/>
                </a:solidFill>
              </a:rPr>
              <a:t>Get rid one. </a:t>
            </a:r>
          </a:p>
          <a:p>
            <a:pPr marL="342900" indent="-342900" algn="l">
              <a:buClr>
                <a:srgbClr val="0070C0"/>
              </a:buClr>
              <a:buSzPct val="80000"/>
              <a:buFont typeface="Wingdings" pitchFamily="2" charset="2"/>
              <a:buChar char="u"/>
            </a:pPr>
            <a:r>
              <a:rPr lang="en-US" sz="1800" b="1" dirty="0">
                <a:solidFill>
                  <a:srgbClr val="29303B"/>
                </a:solidFill>
              </a:rPr>
              <a:t>We have two neurons and still working.</a:t>
            </a:r>
          </a:p>
        </p:txBody>
      </p:sp>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90.1 Circular Pattern</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
        <p:nvSpPr>
          <p:cNvPr id="11" name="Rectangle 10">
            <a:extLst>
              <a:ext uri="{FF2B5EF4-FFF2-40B4-BE49-F238E27FC236}">
                <a16:creationId xmlns:a16="http://schemas.microsoft.com/office/drawing/2014/main" id="{3BF19220-1245-4286-BD87-94AD348C4CCA}"/>
              </a:ext>
            </a:extLst>
          </p:cNvPr>
          <p:cNvSpPr/>
          <p:nvPr/>
        </p:nvSpPr>
        <p:spPr>
          <a:xfrm>
            <a:off x="4320952" y="3645024"/>
            <a:ext cx="539080" cy="98564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6119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90.2 Spiral Pattern</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186286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395537" y="1418788"/>
            <a:ext cx="8291263" cy="14341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Playground.tensorflow.org (Explanation):</a:t>
            </a:r>
          </a:p>
          <a:p>
            <a:pPr marL="342900" indent="-342900" algn="l">
              <a:buClr>
                <a:srgbClr val="0070C0"/>
              </a:buClr>
              <a:buSzPct val="80000"/>
              <a:buFont typeface="Wingdings" pitchFamily="2" charset="2"/>
              <a:buChar char="u"/>
            </a:pPr>
            <a:r>
              <a:rPr lang="en-US" sz="1800" b="1" dirty="0">
                <a:solidFill>
                  <a:srgbClr val="29303B"/>
                </a:solidFill>
              </a:rPr>
              <a:t>Try a spiral pattern. The Spiral Pattern is very hard to classify.</a:t>
            </a:r>
          </a:p>
          <a:p>
            <a:pPr marL="342900" indent="-342900" algn="l">
              <a:buClr>
                <a:srgbClr val="0070C0"/>
              </a:buClr>
              <a:buSzPct val="80000"/>
              <a:buFont typeface="Wingdings" pitchFamily="2" charset="2"/>
              <a:buChar char="u"/>
            </a:pPr>
            <a:r>
              <a:rPr lang="en-US" sz="1800" b="1" dirty="0">
                <a:solidFill>
                  <a:srgbClr val="29303B"/>
                </a:solidFill>
              </a:rPr>
              <a:t>We add four neurons for hidden layer and hit run.</a:t>
            </a:r>
          </a:p>
          <a:p>
            <a:pPr marL="342900" indent="-342900" algn="l">
              <a:buClr>
                <a:srgbClr val="0070C0"/>
              </a:buClr>
              <a:buSzPct val="80000"/>
              <a:buFont typeface="Wingdings" pitchFamily="2" charset="2"/>
              <a:buChar char="u"/>
            </a:pPr>
            <a:r>
              <a:rPr lang="en-US" sz="1800" b="1" dirty="0">
                <a:solidFill>
                  <a:srgbClr val="29303B"/>
                </a:solidFill>
              </a:rPr>
              <a:t>I does not work.</a:t>
            </a:r>
          </a:p>
        </p:txBody>
      </p:sp>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90.2 Spiral Pattern</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7" name="Picture 6">
            <a:extLst>
              <a:ext uri="{FF2B5EF4-FFF2-40B4-BE49-F238E27FC236}">
                <a16:creationId xmlns:a16="http://schemas.microsoft.com/office/drawing/2014/main" id="{FE24086A-6413-4AE0-AF4E-A801D64D2738}"/>
              </a:ext>
            </a:extLst>
          </p:cNvPr>
          <p:cNvPicPr>
            <a:picLocks noChangeAspect="1"/>
          </p:cNvPicPr>
          <p:nvPr/>
        </p:nvPicPr>
        <p:blipFill>
          <a:blip r:embed="rId2"/>
          <a:stretch>
            <a:fillRect/>
          </a:stretch>
        </p:blipFill>
        <p:spPr>
          <a:xfrm>
            <a:off x="1175048" y="3074793"/>
            <a:ext cx="6732240" cy="3106729"/>
          </a:xfrm>
          <a:prstGeom prst="rect">
            <a:avLst/>
          </a:prstGeom>
          <a:ln>
            <a:solidFill>
              <a:srgbClr val="C00000"/>
            </a:solidFill>
          </a:ln>
        </p:spPr>
      </p:pic>
    </p:spTree>
    <p:extLst>
      <p:ext uri="{BB962C8B-B14F-4D97-AF65-F5344CB8AC3E}">
        <p14:creationId xmlns:p14="http://schemas.microsoft.com/office/powerpoint/2010/main" val="2173323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90 Tensorflow Playground</a:t>
            </a:r>
            <a:endParaRPr lang="zh-TW" altLang="en-US" b="1" dirty="0">
              <a:solidFill>
                <a:srgbClr val="FFFF00"/>
              </a:solidFill>
            </a:endParaRPr>
          </a:p>
        </p:txBody>
      </p:sp>
      <p:sp>
        <p:nvSpPr>
          <p:cNvPr id="3" name="副標題 2"/>
          <p:cNvSpPr>
            <a:spLocks noGrp="1"/>
          </p:cNvSpPr>
          <p:nvPr>
            <p:ph type="subTitle" idx="1"/>
          </p:nvPr>
        </p:nvSpPr>
        <p:spPr>
          <a:xfrm>
            <a:off x="395537" y="1418787"/>
            <a:ext cx="8291263" cy="23702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Playground.tensorflow.org</a:t>
            </a:r>
          </a:p>
          <a:p>
            <a:pPr marL="342900" indent="-342900" algn="l">
              <a:buClr>
                <a:srgbClr val="0070C0"/>
              </a:buClr>
              <a:buSzPct val="80000"/>
              <a:buFont typeface="Wingdings" pitchFamily="2" charset="2"/>
              <a:buChar char="u"/>
            </a:pPr>
            <a:r>
              <a:rPr lang="en-US" altLang="en-US" sz="1800" b="1" dirty="0">
                <a:solidFill>
                  <a:srgbClr val="29303B"/>
                </a:solidFill>
              </a:rPr>
              <a:t>https://playground.tensorflow.org/#activation=tanh&amp;batchSize=10&amp;dataset=circle&amp;regDataset=reg-plane&amp;learningRate=0.03&amp;regularizationRate=0&amp;noise=0&amp;networkShape=4,2&amp;seed=0.38344&amp;showTestData=false&amp;discretize=false&amp;percTrainData=50&amp;x=true&amp;y=true&amp;xTimesY=false&amp;xSquared=false&amp;ySquared=false&amp;cosX=false&amp;sinX=false&amp;cosY=false&amp;sinY=false&amp;collectStats=false&amp;problem=classification&amp;initZero=false&amp;hideText=fals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pic>
        <p:nvPicPr>
          <p:cNvPr id="7" name="Picture 6">
            <a:extLst>
              <a:ext uri="{FF2B5EF4-FFF2-40B4-BE49-F238E27FC236}">
                <a16:creationId xmlns:a16="http://schemas.microsoft.com/office/drawing/2014/main" id="{3B66DAB3-E1B3-48BF-8109-DACEB5C56213}"/>
              </a:ext>
            </a:extLst>
          </p:cNvPr>
          <p:cNvPicPr>
            <a:picLocks noChangeAspect="1"/>
          </p:cNvPicPr>
          <p:nvPr/>
        </p:nvPicPr>
        <p:blipFill>
          <a:blip r:embed="rId2"/>
          <a:stretch>
            <a:fillRect/>
          </a:stretch>
        </p:blipFill>
        <p:spPr>
          <a:xfrm>
            <a:off x="4036595" y="2148243"/>
            <a:ext cx="4735286" cy="4356463"/>
          </a:xfrm>
          <a:prstGeom prst="rect">
            <a:avLst/>
          </a:prstGeom>
          <a:ln>
            <a:solidFill>
              <a:srgbClr val="C00000"/>
            </a:solidFill>
          </a:ln>
        </p:spPr>
      </p:pic>
    </p:spTree>
    <p:extLst>
      <p:ext uri="{BB962C8B-B14F-4D97-AF65-F5344CB8AC3E}">
        <p14:creationId xmlns:p14="http://schemas.microsoft.com/office/powerpoint/2010/main" val="2530418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395537" y="1418788"/>
            <a:ext cx="8291263" cy="10021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Playground.tensorflow.org (Explanation):</a:t>
            </a:r>
          </a:p>
          <a:p>
            <a:pPr marL="342900" indent="-342900" algn="l">
              <a:buClr>
                <a:srgbClr val="0070C0"/>
              </a:buClr>
              <a:buSzPct val="80000"/>
              <a:buFont typeface="Wingdings" pitchFamily="2" charset="2"/>
              <a:buChar char="u"/>
            </a:pPr>
            <a:r>
              <a:rPr lang="en-US" sz="1800" b="1" dirty="0">
                <a:solidFill>
                  <a:srgbClr val="29303B"/>
                </a:solidFill>
              </a:rPr>
              <a:t>Add one more layer and hit run.</a:t>
            </a:r>
          </a:p>
          <a:p>
            <a:pPr marL="342900" indent="-342900" algn="l">
              <a:buClr>
                <a:srgbClr val="0070C0"/>
              </a:buClr>
              <a:buSzPct val="80000"/>
              <a:buFont typeface="Wingdings" pitchFamily="2" charset="2"/>
              <a:buChar char="u"/>
            </a:pPr>
            <a:r>
              <a:rPr lang="en-US" sz="1800" b="1" dirty="0">
                <a:solidFill>
                  <a:srgbClr val="29303B"/>
                </a:solidFill>
              </a:rPr>
              <a:t>It does not classify properly.</a:t>
            </a:r>
          </a:p>
          <a:p>
            <a:pPr marL="342900" indent="-342900" algn="l">
              <a:buClr>
                <a:srgbClr val="0070C0"/>
              </a:buClr>
              <a:buSzPct val="80000"/>
              <a:buFont typeface="Wingdings" pitchFamily="2" charset="2"/>
              <a:buChar char="u"/>
            </a:pPr>
            <a:endParaRPr lang="en-US" altLang="en-US" sz="1800" b="1" dirty="0">
              <a:solidFill>
                <a:srgbClr val="29303B"/>
              </a:solidFill>
            </a:endParaRPr>
          </a:p>
        </p:txBody>
      </p:sp>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90.2 Spiral Pattern</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8" name="Picture 7">
            <a:extLst>
              <a:ext uri="{FF2B5EF4-FFF2-40B4-BE49-F238E27FC236}">
                <a16:creationId xmlns:a16="http://schemas.microsoft.com/office/drawing/2014/main" id="{D97E7FF2-9E6A-4246-BA85-A35275F66C11}"/>
              </a:ext>
            </a:extLst>
          </p:cNvPr>
          <p:cNvPicPr>
            <a:picLocks noChangeAspect="1"/>
          </p:cNvPicPr>
          <p:nvPr/>
        </p:nvPicPr>
        <p:blipFill>
          <a:blip r:embed="rId2"/>
          <a:stretch>
            <a:fillRect/>
          </a:stretch>
        </p:blipFill>
        <p:spPr>
          <a:xfrm>
            <a:off x="971600" y="2714932"/>
            <a:ext cx="6804248" cy="3195197"/>
          </a:xfrm>
          <a:prstGeom prst="rect">
            <a:avLst/>
          </a:prstGeom>
          <a:ln>
            <a:solidFill>
              <a:srgbClr val="C00000"/>
            </a:solidFill>
          </a:ln>
        </p:spPr>
      </p:pic>
    </p:spTree>
    <p:extLst>
      <p:ext uri="{BB962C8B-B14F-4D97-AF65-F5344CB8AC3E}">
        <p14:creationId xmlns:p14="http://schemas.microsoft.com/office/powerpoint/2010/main" val="2970330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395537" y="1418788"/>
            <a:ext cx="8291263" cy="10021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Playground.tensorflow.org (Explanation):</a:t>
            </a:r>
          </a:p>
          <a:p>
            <a:pPr marL="342900" indent="-342900" algn="l">
              <a:buClr>
                <a:srgbClr val="0070C0"/>
              </a:buClr>
              <a:buSzPct val="80000"/>
              <a:buFont typeface="Wingdings" pitchFamily="2" charset="2"/>
              <a:buChar char="u"/>
            </a:pPr>
            <a:r>
              <a:rPr lang="en-US" altLang="en-US" sz="1800" b="1" dirty="0">
                <a:solidFill>
                  <a:srgbClr val="29303B"/>
                </a:solidFill>
              </a:rPr>
              <a:t>Add more neurons and hit run.</a:t>
            </a:r>
          </a:p>
          <a:p>
            <a:pPr marL="342900" indent="-342900" algn="l">
              <a:buClr>
                <a:srgbClr val="0070C0"/>
              </a:buClr>
              <a:buSzPct val="80000"/>
              <a:buFont typeface="Wingdings" pitchFamily="2" charset="2"/>
              <a:buChar char="u"/>
            </a:pPr>
            <a:r>
              <a:rPr lang="en-US" altLang="en-US" sz="1800" b="1" dirty="0">
                <a:solidFill>
                  <a:srgbClr val="29303B"/>
                </a:solidFill>
              </a:rPr>
              <a:t>It still does not classify properly.</a:t>
            </a:r>
          </a:p>
        </p:txBody>
      </p:sp>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90.2 Spiral Pattern</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7" name="Picture 6">
            <a:extLst>
              <a:ext uri="{FF2B5EF4-FFF2-40B4-BE49-F238E27FC236}">
                <a16:creationId xmlns:a16="http://schemas.microsoft.com/office/drawing/2014/main" id="{3C06640D-95BD-4CCA-A7D9-22AE39C55951}"/>
              </a:ext>
            </a:extLst>
          </p:cNvPr>
          <p:cNvPicPr>
            <a:picLocks noChangeAspect="1"/>
          </p:cNvPicPr>
          <p:nvPr/>
        </p:nvPicPr>
        <p:blipFill>
          <a:blip r:embed="rId2"/>
          <a:stretch>
            <a:fillRect/>
          </a:stretch>
        </p:blipFill>
        <p:spPr>
          <a:xfrm>
            <a:off x="1043608" y="2518373"/>
            <a:ext cx="6491287" cy="3715182"/>
          </a:xfrm>
          <a:prstGeom prst="rect">
            <a:avLst/>
          </a:prstGeom>
          <a:ln>
            <a:solidFill>
              <a:srgbClr val="C00000"/>
            </a:solidFill>
          </a:ln>
        </p:spPr>
      </p:pic>
    </p:spTree>
    <p:extLst>
      <p:ext uri="{BB962C8B-B14F-4D97-AF65-F5344CB8AC3E}">
        <p14:creationId xmlns:p14="http://schemas.microsoft.com/office/powerpoint/2010/main" val="3853029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395537" y="1418788"/>
            <a:ext cx="8291263" cy="106806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Playground.tensorflow.org (Explanation):</a:t>
            </a:r>
          </a:p>
          <a:p>
            <a:pPr marL="342900" indent="-342900" algn="l">
              <a:buClr>
                <a:srgbClr val="0070C0"/>
              </a:buClr>
              <a:buSzPct val="80000"/>
              <a:buFont typeface="Wingdings" pitchFamily="2" charset="2"/>
              <a:buChar char="u"/>
            </a:pPr>
            <a:r>
              <a:rPr lang="en-US" altLang="en-US" sz="1800" b="1" dirty="0">
                <a:solidFill>
                  <a:srgbClr val="29303B"/>
                </a:solidFill>
              </a:rPr>
              <a:t>Add more layers. </a:t>
            </a:r>
          </a:p>
          <a:p>
            <a:pPr marL="342900" indent="-342900" algn="l">
              <a:buClr>
                <a:srgbClr val="0070C0"/>
              </a:buClr>
              <a:buSzPct val="80000"/>
              <a:buFont typeface="Wingdings" pitchFamily="2" charset="2"/>
              <a:buChar char="u"/>
            </a:pPr>
            <a:r>
              <a:rPr lang="en-US" altLang="en-US" sz="1800" b="1" dirty="0">
                <a:solidFill>
                  <a:srgbClr val="29303B"/>
                </a:solidFill>
              </a:rPr>
              <a:t>It almost did all classification, but not quite yet.</a:t>
            </a:r>
          </a:p>
        </p:txBody>
      </p:sp>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90.2 Spiral Pattern</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7" name="Picture 6">
            <a:extLst>
              <a:ext uri="{FF2B5EF4-FFF2-40B4-BE49-F238E27FC236}">
                <a16:creationId xmlns:a16="http://schemas.microsoft.com/office/drawing/2014/main" id="{598E4509-4057-4E68-B9E8-460DFAB9226B}"/>
              </a:ext>
            </a:extLst>
          </p:cNvPr>
          <p:cNvPicPr>
            <a:picLocks noChangeAspect="1"/>
          </p:cNvPicPr>
          <p:nvPr/>
        </p:nvPicPr>
        <p:blipFill>
          <a:blip r:embed="rId2"/>
          <a:stretch>
            <a:fillRect/>
          </a:stretch>
        </p:blipFill>
        <p:spPr>
          <a:xfrm>
            <a:off x="1331639" y="2780894"/>
            <a:ext cx="6762383" cy="2808345"/>
          </a:xfrm>
          <a:prstGeom prst="rect">
            <a:avLst/>
          </a:prstGeom>
          <a:ln>
            <a:solidFill>
              <a:srgbClr val="C00000"/>
            </a:solidFill>
          </a:ln>
        </p:spPr>
      </p:pic>
    </p:spTree>
    <p:extLst>
      <p:ext uri="{BB962C8B-B14F-4D97-AF65-F5344CB8AC3E}">
        <p14:creationId xmlns:p14="http://schemas.microsoft.com/office/powerpoint/2010/main" val="527341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395537" y="1418788"/>
            <a:ext cx="8291263" cy="16501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Playground.tensorflow.org (Explanation):</a:t>
            </a:r>
          </a:p>
          <a:p>
            <a:pPr marL="342900" indent="-342900" algn="l">
              <a:buClr>
                <a:srgbClr val="0070C0"/>
              </a:buClr>
              <a:buSzPct val="80000"/>
              <a:buFont typeface="Wingdings" pitchFamily="2" charset="2"/>
              <a:buChar char="u"/>
            </a:pPr>
            <a:r>
              <a:rPr lang="en-US" altLang="en-US" sz="1800" b="1" dirty="0">
                <a:solidFill>
                  <a:srgbClr val="29303B"/>
                </a:solidFill>
              </a:rPr>
              <a:t>Add more layers and neurons and hit run again.</a:t>
            </a:r>
          </a:p>
          <a:p>
            <a:pPr marL="342900" indent="-342900" algn="l">
              <a:buClr>
                <a:srgbClr val="0070C0"/>
              </a:buClr>
              <a:buSzPct val="80000"/>
              <a:buFont typeface="Wingdings" pitchFamily="2" charset="2"/>
              <a:buChar char="u"/>
            </a:pPr>
            <a:r>
              <a:rPr lang="en-US" altLang="en-US" sz="1800" b="1" dirty="0">
                <a:solidFill>
                  <a:srgbClr val="29303B"/>
                </a:solidFill>
              </a:rPr>
              <a:t>It looks like we need three hidden layers and 16 neurons for this classification.</a:t>
            </a:r>
          </a:p>
          <a:p>
            <a:pPr marL="342900" indent="-342900" algn="l">
              <a:buClr>
                <a:srgbClr val="0070C0"/>
              </a:buClr>
              <a:buSzPct val="80000"/>
              <a:buFont typeface="Wingdings" pitchFamily="2" charset="2"/>
              <a:buChar char="u"/>
            </a:pPr>
            <a:r>
              <a:rPr lang="en-US" sz="1800" b="1" dirty="0">
                <a:solidFill>
                  <a:srgbClr val="29303B"/>
                </a:solidFill>
              </a:rPr>
              <a:t>Now, this is "overfitting“. The model is too complicated with higher degree of orders.</a:t>
            </a:r>
          </a:p>
          <a:p>
            <a:pPr marL="342900" indent="-342900" algn="l">
              <a:buClr>
                <a:srgbClr val="0070C0"/>
              </a:buClr>
              <a:buSzPct val="80000"/>
              <a:buFont typeface="Wingdings" pitchFamily="2" charset="2"/>
              <a:buChar char="u"/>
            </a:pPr>
            <a:endParaRPr lang="en-US" altLang="en-US" sz="1800" b="1" dirty="0">
              <a:solidFill>
                <a:srgbClr val="29303B"/>
              </a:solidFill>
            </a:endParaRPr>
          </a:p>
        </p:txBody>
      </p:sp>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90.2 Spiral Pattern</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pic>
        <p:nvPicPr>
          <p:cNvPr id="8" name="Picture 7">
            <a:extLst>
              <a:ext uri="{FF2B5EF4-FFF2-40B4-BE49-F238E27FC236}">
                <a16:creationId xmlns:a16="http://schemas.microsoft.com/office/drawing/2014/main" id="{FE5590FA-1FEC-4D10-BDDB-D62D2603B6C7}"/>
              </a:ext>
            </a:extLst>
          </p:cNvPr>
          <p:cNvPicPr>
            <a:picLocks noChangeAspect="1"/>
          </p:cNvPicPr>
          <p:nvPr/>
        </p:nvPicPr>
        <p:blipFill>
          <a:blip r:embed="rId2"/>
          <a:stretch>
            <a:fillRect/>
          </a:stretch>
        </p:blipFill>
        <p:spPr>
          <a:xfrm>
            <a:off x="1451615" y="3243994"/>
            <a:ext cx="6138386" cy="3005649"/>
          </a:xfrm>
          <a:prstGeom prst="rect">
            <a:avLst/>
          </a:prstGeom>
          <a:ln>
            <a:solidFill>
              <a:srgbClr val="C00000"/>
            </a:solidFill>
          </a:ln>
        </p:spPr>
      </p:pic>
    </p:spTree>
    <p:extLst>
      <p:ext uri="{BB962C8B-B14F-4D97-AF65-F5344CB8AC3E}">
        <p14:creationId xmlns:p14="http://schemas.microsoft.com/office/powerpoint/2010/main" val="3870207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90.3 Input Parameters</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429496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395537" y="1418788"/>
            <a:ext cx="8291263" cy="7140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Playground.tensorflow.org (Explanation):</a:t>
            </a:r>
          </a:p>
          <a:p>
            <a:pPr marL="342900" indent="-342900" algn="l">
              <a:buClr>
                <a:srgbClr val="0070C0"/>
              </a:buClr>
              <a:buSzPct val="80000"/>
              <a:buFont typeface="Wingdings" pitchFamily="2" charset="2"/>
              <a:buChar char="u"/>
            </a:pPr>
            <a:r>
              <a:rPr lang="en-US" sz="1800" b="1" dirty="0">
                <a:solidFill>
                  <a:srgbClr val="29303B"/>
                </a:solidFill>
              </a:rPr>
              <a:t>There are other the other parameters:</a:t>
            </a:r>
          </a:p>
        </p:txBody>
      </p:sp>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90.3 Input Parameters</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2020/9/14</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pic>
        <p:nvPicPr>
          <p:cNvPr id="7" name="Picture 6">
            <a:extLst>
              <a:ext uri="{FF2B5EF4-FFF2-40B4-BE49-F238E27FC236}">
                <a16:creationId xmlns:a16="http://schemas.microsoft.com/office/drawing/2014/main" id="{29B2EA97-FFFF-4E99-B463-9218B4A21A04}"/>
              </a:ext>
            </a:extLst>
          </p:cNvPr>
          <p:cNvPicPr>
            <a:picLocks noChangeAspect="1"/>
          </p:cNvPicPr>
          <p:nvPr/>
        </p:nvPicPr>
        <p:blipFill>
          <a:blip r:embed="rId2"/>
          <a:stretch>
            <a:fillRect/>
          </a:stretch>
        </p:blipFill>
        <p:spPr>
          <a:xfrm>
            <a:off x="1115616" y="2426900"/>
            <a:ext cx="6553200" cy="3188932"/>
          </a:xfrm>
          <a:prstGeom prst="rect">
            <a:avLst/>
          </a:prstGeom>
          <a:ln>
            <a:solidFill>
              <a:srgbClr val="C00000"/>
            </a:solidFill>
          </a:ln>
        </p:spPr>
      </p:pic>
      <p:sp>
        <p:nvSpPr>
          <p:cNvPr id="8" name="Rectangle 7">
            <a:extLst>
              <a:ext uri="{FF2B5EF4-FFF2-40B4-BE49-F238E27FC236}">
                <a16:creationId xmlns:a16="http://schemas.microsoft.com/office/drawing/2014/main" id="{4BE3B100-B372-4F77-A9D2-94D816F02A8C}"/>
              </a:ext>
            </a:extLst>
          </p:cNvPr>
          <p:cNvSpPr/>
          <p:nvPr/>
        </p:nvSpPr>
        <p:spPr>
          <a:xfrm>
            <a:off x="2392949" y="2506192"/>
            <a:ext cx="5184576" cy="50105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00742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813118-D331-4C46-BD04-EEBCDFD58E98}"/>
              </a:ext>
            </a:extLst>
          </p:cNvPr>
          <p:cNvPicPr>
            <a:picLocks noChangeAspect="1"/>
          </p:cNvPicPr>
          <p:nvPr/>
        </p:nvPicPr>
        <p:blipFill>
          <a:blip r:embed="rId2"/>
          <a:stretch>
            <a:fillRect/>
          </a:stretch>
        </p:blipFill>
        <p:spPr>
          <a:xfrm>
            <a:off x="755576" y="2869922"/>
            <a:ext cx="7329065" cy="1299932"/>
          </a:xfrm>
          <a:prstGeom prst="rect">
            <a:avLst/>
          </a:prstGeom>
          <a:ln>
            <a:solidFill>
              <a:srgbClr val="C00000"/>
            </a:solidFill>
          </a:ln>
        </p:spPr>
      </p:pic>
      <p:sp>
        <p:nvSpPr>
          <p:cNvPr id="3" name="副標題 2"/>
          <p:cNvSpPr>
            <a:spLocks noGrp="1"/>
          </p:cNvSpPr>
          <p:nvPr>
            <p:ph type="subTitle" idx="1"/>
          </p:nvPr>
        </p:nvSpPr>
        <p:spPr>
          <a:xfrm>
            <a:off x="395537" y="1418789"/>
            <a:ext cx="8291263" cy="78607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Playground.tensorflow.org (Explanation):</a:t>
            </a:r>
          </a:p>
          <a:p>
            <a:pPr marL="342900" indent="-342900" algn="l">
              <a:buClr>
                <a:srgbClr val="0070C0"/>
              </a:buClr>
              <a:buSzPct val="80000"/>
              <a:buFont typeface="Wingdings" pitchFamily="2" charset="2"/>
              <a:buChar char="u"/>
            </a:pPr>
            <a:r>
              <a:rPr lang="en-US" sz="1800" b="1" dirty="0">
                <a:solidFill>
                  <a:srgbClr val="29303B"/>
                </a:solidFill>
              </a:rPr>
              <a:t>The Activation function: </a:t>
            </a:r>
            <a:r>
              <a:rPr lang="en-US" sz="1800" b="1" dirty="0" err="1">
                <a:solidFill>
                  <a:srgbClr val="29303B"/>
                </a:solidFill>
              </a:rPr>
              <a:t>ReLU</a:t>
            </a:r>
            <a:r>
              <a:rPr lang="en-US" sz="1800" b="1" dirty="0">
                <a:solidFill>
                  <a:srgbClr val="29303B"/>
                </a:solidFill>
              </a:rPr>
              <a:t>, Tanh, Sigmoid, and Linear.</a:t>
            </a:r>
          </a:p>
          <a:p>
            <a:pPr algn="l">
              <a:buClr>
                <a:srgbClr val="0070C0"/>
              </a:buClr>
              <a:buSzPct val="80000"/>
            </a:pPr>
            <a:endParaRPr lang="en-US" altLang="en-US" sz="1800" b="1" dirty="0">
              <a:solidFill>
                <a:srgbClr val="29303B"/>
              </a:solidFill>
            </a:endParaRPr>
          </a:p>
        </p:txBody>
      </p:sp>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90.2 Spiral Pattern</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2020/9/14</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sp>
        <p:nvSpPr>
          <p:cNvPr id="8" name="Rectangle 7">
            <a:extLst>
              <a:ext uri="{FF2B5EF4-FFF2-40B4-BE49-F238E27FC236}">
                <a16:creationId xmlns:a16="http://schemas.microsoft.com/office/drawing/2014/main" id="{4BE3B100-B372-4F77-A9D2-94D816F02A8C}"/>
              </a:ext>
            </a:extLst>
          </p:cNvPr>
          <p:cNvSpPr/>
          <p:nvPr/>
        </p:nvSpPr>
        <p:spPr>
          <a:xfrm>
            <a:off x="3059831" y="2938544"/>
            <a:ext cx="1224137" cy="135455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5978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28A9A38-9524-4689-9626-98E4D476BAB0}"/>
              </a:ext>
            </a:extLst>
          </p:cNvPr>
          <p:cNvPicPr>
            <a:picLocks noChangeAspect="1"/>
          </p:cNvPicPr>
          <p:nvPr/>
        </p:nvPicPr>
        <p:blipFill>
          <a:blip r:embed="rId2"/>
          <a:stretch>
            <a:fillRect/>
          </a:stretch>
        </p:blipFill>
        <p:spPr>
          <a:xfrm>
            <a:off x="1130144" y="2498910"/>
            <a:ext cx="5558929" cy="3306354"/>
          </a:xfrm>
          <a:prstGeom prst="rect">
            <a:avLst/>
          </a:prstGeom>
          <a:ln>
            <a:solidFill>
              <a:srgbClr val="C00000"/>
            </a:solidFill>
          </a:ln>
        </p:spPr>
      </p:pic>
      <p:sp>
        <p:nvSpPr>
          <p:cNvPr id="3" name="副標題 2"/>
          <p:cNvSpPr>
            <a:spLocks noGrp="1"/>
          </p:cNvSpPr>
          <p:nvPr>
            <p:ph type="subTitle" idx="1"/>
          </p:nvPr>
        </p:nvSpPr>
        <p:spPr>
          <a:xfrm>
            <a:off x="395537" y="1418788"/>
            <a:ext cx="8291263" cy="93009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Playground.tensorflow.org (Explanation):</a:t>
            </a:r>
          </a:p>
          <a:p>
            <a:pPr marL="342900" indent="-342900" algn="l">
              <a:buClr>
                <a:srgbClr val="0070C0"/>
              </a:buClr>
              <a:buSzPct val="80000"/>
              <a:buFont typeface="Wingdings" pitchFamily="2" charset="2"/>
              <a:buChar char="u"/>
            </a:pPr>
            <a:r>
              <a:rPr lang="en-US" sz="1800" b="1" dirty="0">
                <a:solidFill>
                  <a:srgbClr val="29303B"/>
                </a:solidFill>
              </a:rPr>
              <a:t>It seems like </a:t>
            </a:r>
            <a:r>
              <a:rPr lang="en-US" sz="1800" b="1" dirty="0" err="1">
                <a:solidFill>
                  <a:srgbClr val="29303B"/>
                </a:solidFill>
              </a:rPr>
              <a:t>ReLU</a:t>
            </a:r>
            <a:r>
              <a:rPr lang="en-US" sz="1800" b="1" dirty="0">
                <a:solidFill>
                  <a:srgbClr val="29303B"/>
                </a:solidFill>
              </a:rPr>
              <a:t>, 2 output neurons, 3 hidden layers (6/4/414) can almost do the binary classification for </a:t>
            </a:r>
            <a:r>
              <a:rPr lang="en-US" sz="1800" b="1">
                <a:solidFill>
                  <a:srgbClr val="29303B"/>
                </a:solidFill>
              </a:rPr>
              <a:t>spiral pattern.</a:t>
            </a:r>
            <a:endParaRPr lang="en-US" sz="1800" b="1" dirty="0">
              <a:solidFill>
                <a:srgbClr val="29303B"/>
              </a:solidFill>
            </a:endParaRPr>
          </a:p>
          <a:p>
            <a:pPr algn="l">
              <a:buClr>
                <a:srgbClr val="0070C0"/>
              </a:buClr>
              <a:buSzPct val="80000"/>
            </a:pPr>
            <a:endParaRPr lang="en-US" altLang="en-US" sz="1800" b="1" dirty="0">
              <a:solidFill>
                <a:srgbClr val="29303B"/>
              </a:solidFill>
            </a:endParaRPr>
          </a:p>
        </p:txBody>
      </p:sp>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90.2 Spiral Pattern</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2020/9/14</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sp>
        <p:nvSpPr>
          <p:cNvPr id="8" name="Rectangle 7">
            <a:extLst>
              <a:ext uri="{FF2B5EF4-FFF2-40B4-BE49-F238E27FC236}">
                <a16:creationId xmlns:a16="http://schemas.microsoft.com/office/drawing/2014/main" id="{4BE3B100-B372-4F77-A9D2-94D816F02A8C}"/>
              </a:ext>
            </a:extLst>
          </p:cNvPr>
          <p:cNvSpPr/>
          <p:nvPr/>
        </p:nvSpPr>
        <p:spPr>
          <a:xfrm>
            <a:off x="2685471" y="2498910"/>
            <a:ext cx="3758737" cy="42603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22671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 of Chapter</a:t>
            </a:r>
            <a:endParaRPr lang="zh-TW" altLang="en-US" sz="6000" b="1">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90 Tensorflow Playground</a:t>
            </a:r>
            <a:endParaRPr lang="zh-TW" altLang="en-US" b="1" dirty="0">
              <a:solidFill>
                <a:srgbClr val="FFFF00"/>
              </a:solidFill>
            </a:endParaRPr>
          </a:p>
        </p:txBody>
      </p:sp>
      <p:sp>
        <p:nvSpPr>
          <p:cNvPr id="3" name="副標題 2"/>
          <p:cNvSpPr>
            <a:spLocks noGrp="1"/>
          </p:cNvSpPr>
          <p:nvPr>
            <p:ph type="subTitle" idx="1"/>
          </p:nvPr>
        </p:nvSpPr>
        <p:spPr>
          <a:xfrm>
            <a:off x="395537" y="1418787"/>
            <a:ext cx="8291263" cy="14341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Playground.tensorflow.org (Explanation):</a:t>
            </a:r>
          </a:p>
          <a:p>
            <a:pPr marL="342900" indent="-342900" algn="l">
              <a:buClr>
                <a:srgbClr val="0070C0"/>
              </a:buClr>
              <a:buSzPct val="80000"/>
              <a:buFont typeface="Wingdings" pitchFamily="2" charset="2"/>
              <a:buChar char="u"/>
            </a:pPr>
            <a:r>
              <a:rPr lang="en-US" sz="1800" b="1" dirty="0">
                <a:solidFill>
                  <a:srgbClr val="29303B"/>
                </a:solidFill>
              </a:rPr>
              <a:t>We</a:t>
            </a:r>
            <a:r>
              <a:rPr lang="en-US" sz="1800" b="1" i="0" dirty="0">
                <a:solidFill>
                  <a:srgbClr val="29303B"/>
                </a:solidFill>
                <a:effectLst/>
              </a:rPr>
              <a:t> understand the concepts of artificial neural networks and Deep Learning.</a:t>
            </a:r>
          </a:p>
          <a:p>
            <a:pPr marL="342900" indent="-342900" algn="l">
              <a:buClr>
                <a:srgbClr val="0070C0"/>
              </a:buClr>
              <a:buSzPct val="80000"/>
              <a:buFont typeface="Wingdings" pitchFamily="2" charset="2"/>
              <a:buChar char="u"/>
            </a:pPr>
            <a:r>
              <a:rPr lang="en-US" sz="1800" b="1" dirty="0">
                <a:solidFill>
                  <a:srgbClr val="29303B"/>
                </a:solidFill>
              </a:rPr>
              <a:t>Go to</a:t>
            </a:r>
            <a:r>
              <a:rPr lang="en-US" sz="1800" b="1" i="0" dirty="0">
                <a:solidFill>
                  <a:srgbClr val="29303B"/>
                </a:solidFill>
                <a:effectLst/>
              </a:rPr>
              <a:t> playground.tensorflow.org which created by Google.</a:t>
            </a:r>
          </a:p>
          <a:p>
            <a:pPr marL="342900" indent="-342900" algn="l">
              <a:buClr>
                <a:srgbClr val="0070C0"/>
              </a:buClr>
              <a:buSzPct val="80000"/>
              <a:buFont typeface="Wingdings" pitchFamily="2" charset="2"/>
              <a:buChar char="u"/>
            </a:pPr>
            <a:r>
              <a:rPr lang="en-US" sz="1800" b="1" dirty="0">
                <a:solidFill>
                  <a:srgbClr val="29303B"/>
                </a:solidFill>
              </a:rPr>
              <a:t>We can exercise and see what is going on of deep learning and tensorflow.</a:t>
            </a:r>
            <a:endParaRPr lang="en-US" sz="1800" b="1" i="0" dirty="0">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8" name="Picture 7">
            <a:extLst>
              <a:ext uri="{FF2B5EF4-FFF2-40B4-BE49-F238E27FC236}">
                <a16:creationId xmlns:a16="http://schemas.microsoft.com/office/drawing/2014/main" id="{5A51D2A9-8FD5-471A-8DBB-532EA436DEDF}"/>
              </a:ext>
            </a:extLst>
          </p:cNvPr>
          <p:cNvPicPr>
            <a:picLocks noChangeAspect="1"/>
          </p:cNvPicPr>
          <p:nvPr/>
        </p:nvPicPr>
        <p:blipFill>
          <a:blip r:embed="rId2"/>
          <a:stretch>
            <a:fillRect/>
          </a:stretch>
        </p:blipFill>
        <p:spPr>
          <a:xfrm>
            <a:off x="4792478" y="2970431"/>
            <a:ext cx="3894322" cy="3582777"/>
          </a:xfrm>
          <a:prstGeom prst="rect">
            <a:avLst/>
          </a:prstGeom>
          <a:ln>
            <a:solidFill>
              <a:srgbClr val="C00000"/>
            </a:solidFill>
          </a:ln>
        </p:spPr>
      </p:pic>
      <p:sp>
        <p:nvSpPr>
          <p:cNvPr id="9" name="副標題 2">
            <a:extLst>
              <a:ext uri="{FF2B5EF4-FFF2-40B4-BE49-F238E27FC236}">
                <a16:creationId xmlns:a16="http://schemas.microsoft.com/office/drawing/2014/main" id="{DB25A50A-26F7-43D2-A71B-A7F8BF4F49FF}"/>
              </a:ext>
            </a:extLst>
          </p:cNvPr>
          <p:cNvSpPr txBox="1">
            <a:spLocks/>
          </p:cNvSpPr>
          <p:nvPr/>
        </p:nvSpPr>
        <p:spPr>
          <a:xfrm>
            <a:off x="426369" y="2970431"/>
            <a:ext cx="4145632" cy="2186761"/>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rgbClr val="29303B"/>
                </a:solidFill>
              </a:rPr>
              <a:t>We can exercise and see what is going on of deep learning and tensorflow.</a:t>
            </a:r>
          </a:p>
          <a:p>
            <a:pPr marL="342900" indent="-342900" algn="l">
              <a:buClr>
                <a:srgbClr val="0070C0"/>
              </a:buClr>
              <a:buSzPct val="80000"/>
              <a:buFont typeface="Wingdings" pitchFamily="2" charset="2"/>
              <a:buChar char="u"/>
            </a:pPr>
            <a:r>
              <a:rPr lang="en-US" sz="1800" b="1" dirty="0">
                <a:solidFill>
                  <a:srgbClr val="29303B"/>
                </a:solidFill>
              </a:rPr>
              <a:t>We will create our neural networks without writing code.</a:t>
            </a:r>
          </a:p>
          <a:p>
            <a:pPr marL="342900" indent="-342900" algn="l">
              <a:buClr>
                <a:srgbClr val="0070C0"/>
              </a:buClr>
              <a:buSzPct val="80000"/>
              <a:buFont typeface="Wingdings" pitchFamily="2" charset="2"/>
              <a:buChar char="u"/>
            </a:pPr>
            <a:r>
              <a:rPr lang="en-US" sz="1800" b="1" dirty="0">
                <a:solidFill>
                  <a:srgbClr val="29303B"/>
                </a:solidFill>
              </a:rPr>
              <a:t>We will classify a lot of points just based on their location in this 2D image.</a:t>
            </a:r>
          </a:p>
        </p:txBody>
      </p:sp>
    </p:spTree>
    <p:extLst>
      <p:ext uri="{BB962C8B-B14F-4D97-AF65-F5344CB8AC3E}">
        <p14:creationId xmlns:p14="http://schemas.microsoft.com/office/powerpoint/2010/main" val="3433815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90.1 Circular Pattern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19713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90.1 Circular Pattern</a:t>
            </a:r>
            <a:endParaRPr lang="zh-TW" altLang="en-US" b="1" dirty="0">
              <a:solidFill>
                <a:srgbClr val="FFFF00"/>
              </a:solidFill>
            </a:endParaRPr>
          </a:p>
        </p:txBody>
      </p:sp>
      <p:sp>
        <p:nvSpPr>
          <p:cNvPr id="3" name="副標題 2"/>
          <p:cNvSpPr>
            <a:spLocks noGrp="1"/>
          </p:cNvSpPr>
          <p:nvPr>
            <p:ph type="subTitle" idx="1"/>
          </p:nvPr>
        </p:nvSpPr>
        <p:spPr>
          <a:xfrm>
            <a:off x="395537" y="1418787"/>
            <a:ext cx="8291263" cy="21153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Playground.tensorflow.org (Explanation):</a:t>
            </a:r>
          </a:p>
          <a:p>
            <a:pPr marL="342900" indent="-342900" algn="l">
              <a:buClr>
                <a:srgbClr val="0070C0"/>
              </a:buClr>
              <a:buSzPct val="80000"/>
              <a:buFont typeface="Wingdings" pitchFamily="2" charset="2"/>
              <a:buChar char="u"/>
            </a:pPr>
            <a:r>
              <a:rPr lang="en-US" sz="1800" b="1" dirty="0">
                <a:solidFill>
                  <a:srgbClr val="29303B"/>
                </a:solidFill>
              </a:rPr>
              <a:t>W</a:t>
            </a:r>
            <a:r>
              <a:rPr lang="en-US" sz="1800" b="1" i="0" dirty="0">
                <a:solidFill>
                  <a:srgbClr val="29303B"/>
                </a:solidFill>
                <a:effectLst/>
              </a:rPr>
              <a:t>e have a lot of points. </a:t>
            </a:r>
          </a:p>
          <a:p>
            <a:pPr marL="342900" indent="-342900" algn="l">
              <a:buClr>
                <a:srgbClr val="0070C0"/>
              </a:buClr>
              <a:buSzPct val="80000"/>
              <a:buFont typeface="Wingdings" pitchFamily="2" charset="2"/>
              <a:buChar char="u"/>
            </a:pPr>
            <a:r>
              <a:rPr lang="en-US" sz="1800" b="1" dirty="0">
                <a:solidFill>
                  <a:srgbClr val="29303B"/>
                </a:solidFill>
              </a:rPr>
              <a:t>T</a:t>
            </a:r>
            <a:r>
              <a:rPr lang="en-US" sz="1800" b="1" i="0" dirty="0">
                <a:solidFill>
                  <a:srgbClr val="29303B"/>
                </a:solidFill>
                <a:effectLst/>
              </a:rPr>
              <a:t>he points in the middle are classified as blue and the </a:t>
            </a:r>
            <a:r>
              <a:rPr lang="en-US" sz="1800" b="1" dirty="0">
                <a:solidFill>
                  <a:srgbClr val="29303B"/>
                </a:solidFill>
              </a:rPr>
              <a:t>points</a:t>
            </a:r>
            <a:r>
              <a:rPr lang="en-US" sz="1800" b="1" i="0" dirty="0">
                <a:solidFill>
                  <a:srgbClr val="29303B"/>
                </a:solidFill>
                <a:effectLst/>
              </a:rPr>
              <a:t> on the outside are classified as orange</a:t>
            </a:r>
            <a:r>
              <a:rPr lang="en-US" sz="1800" b="1" dirty="0">
                <a:solidFill>
                  <a:srgbClr val="29303B"/>
                </a:solidFill>
              </a:rPr>
              <a:t>.</a:t>
            </a:r>
          </a:p>
          <a:p>
            <a:pPr marL="342900" indent="-342900" algn="l">
              <a:buClr>
                <a:srgbClr val="0070C0"/>
              </a:buClr>
              <a:buSzPct val="80000"/>
              <a:buFont typeface="Wingdings" pitchFamily="2" charset="2"/>
              <a:buChar char="u"/>
            </a:pPr>
            <a:r>
              <a:rPr lang="en-US" sz="1800" b="1" i="0" dirty="0">
                <a:solidFill>
                  <a:srgbClr val="29303B"/>
                </a:solidFill>
                <a:effectLst/>
              </a:rPr>
              <a:t>Our objective is to create a neural network that given no prior knowledge can actually figure out if a given point should be blue or orange and predicts successfully which classification it should be.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8" name="Picture 7">
            <a:extLst>
              <a:ext uri="{FF2B5EF4-FFF2-40B4-BE49-F238E27FC236}">
                <a16:creationId xmlns:a16="http://schemas.microsoft.com/office/drawing/2014/main" id="{5A51D2A9-8FD5-471A-8DBB-532EA436DEDF}"/>
              </a:ext>
            </a:extLst>
          </p:cNvPr>
          <p:cNvPicPr>
            <a:picLocks noChangeAspect="1"/>
          </p:cNvPicPr>
          <p:nvPr/>
        </p:nvPicPr>
        <p:blipFill>
          <a:blip r:embed="rId2"/>
          <a:stretch>
            <a:fillRect/>
          </a:stretch>
        </p:blipFill>
        <p:spPr>
          <a:xfrm>
            <a:off x="5868145" y="3708827"/>
            <a:ext cx="2915472" cy="2682235"/>
          </a:xfrm>
          <a:prstGeom prst="rect">
            <a:avLst/>
          </a:prstGeom>
          <a:ln>
            <a:solidFill>
              <a:srgbClr val="C00000"/>
            </a:solidFill>
          </a:ln>
        </p:spPr>
      </p:pic>
      <p:sp>
        <p:nvSpPr>
          <p:cNvPr id="7" name="Rectangle 6">
            <a:extLst>
              <a:ext uri="{FF2B5EF4-FFF2-40B4-BE49-F238E27FC236}">
                <a16:creationId xmlns:a16="http://schemas.microsoft.com/office/drawing/2014/main" id="{F534405E-0B4E-41D7-A595-26DD6EF0E502}"/>
              </a:ext>
            </a:extLst>
          </p:cNvPr>
          <p:cNvSpPr/>
          <p:nvPr/>
        </p:nvSpPr>
        <p:spPr>
          <a:xfrm>
            <a:off x="7641172" y="5049944"/>
            <a:ext cx="1008112" cy="104248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副標題 2">
            <a:extLst>
              <a:ext uri="{FF2B5EF4-FFF2-40B4-BE49-F238E27FC236}">
                <a16:creationId xmlns:a16="http://schemas.microsoft.com/office/drawing/2014/main" id="{B6F4051E-47DD-4E6D-9DEA-1FEC7218BE46}"/>
              </a:ext>
            </a:extLst>
          </p:cNvPr>
          <p:cNvSpPr txBox="1">
            <a:spLocks/>
          </p:cNvSpPr>
          <p:nvPr/>
        </p:nvSpPr>
        <p:spPr>
          <a:xfrm>
            <a:off x="360383" y="3661857"/>
            <a:ext cx="5373429" cy="1999391"/>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i="0" dirty="0">
                <a:solidFill>
                  <a:srgbClr val="29303B"/>
                </a:solidFill>
                <a:effectLst/>
              </a:rPr>
              <a:t>Tensorflow is a very powerful tool.</a:t>
            </a:r>
          </a:p>
          <a:p>
            <a:pPr marL="342900" indent="-342900" algn="l">
              <a:buClr>
                <a:srgbClr val="0070C0"/>
              </a:buClr>
              <a:buSzPct val="80000"/>
              <a:buFont typeface="Wingdings" pitchFamily="2" charset="2"/>
              <a:buChar char="u"/>
            </a:pPr>
            <a:r>
              <a:rPr lang="en-US" sz="1800" b="1" i="0" dirty="0">
                <a:solidFill>
                  <a:srgbClr val="29303B"/>
                </a:solidFill>
                <a:effectLst/>
              </a:rPr>
              <a:t>We know ahead of time what the correct classifications are for each one of these points and we’re going to use this information to train our neural network to hopefully learn that stuff in the middle should be blue and stuff on the outside should be orange. </a:t>
            </a:r>
          </a:p>
        </p:txBody>
      </p:sp>
    </p:spTree>
    <p:extLst>
      <p:ext uri="{BB962C8B-B14F-4D97-AF65-F5344CB8AC3E}">
        <p14:creationId xmlns:p14="http://schemas.microsoft.com/office/powerpoint/2010/main" val="1872869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90.1 Circular Pattern</a:t>
            </a:r>
            <a:endParaRPr lang="zh-TW" altLang="en-US" b="1" dirty="0">
              <a:solidFill>
                <a:srgbClr val="FFFF00"/>
              </a:solidFill>
            </a:endParaRPr>
          </a:p>
        </p:txBody>
      </p:sp>
      <p:sp>
        <p:nvSpPr>
          <p:cNvPr id="3" name="副標題 2"/>
          <p:cNvSpPr>
            <a:spLocks noGrp="1"/>
          </p:cNvSpPr>
          <p:nvPr>
            <p:ph type="subTitle" idx="1"/>
          </p:nvPr>
        </p:nvSpPr>
        <p:spPr>
          <a:xfrm>
            <a:off x="395537" y="1418787"/>
            <a:ext cx="8291263" cy="157816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Playground.tensorflow.org (Explanation):</a:t>
            </a:r>
          </a:p>
          <a:p>
            <a:pPr marL="342900" indent="-342900" algn="l">
              <a:buClr>
                <a:srgbClr val="0070C0"/>
              </a:buClr>
              <a:buSzPct val="80000"/>
              <a:buFont typeface="Wingdings" pitchFamily="2" charset="2"/>
              <a:buChar char="u"/>
            </a:pPr>
            <a:r>
              <a:rPr lang="en-US" sz="1800" b="1" dirty="0">
                <a:solidFill>
                  <a:srgbClr val="29303B"/>
                </a:solidFill>
              </a:rPr>
              <a:t>H</a:t>
            </a:r>
            <a:r>
              <a:rPr lang="en-US" sz="1800" b="1" i="0" dirty="0">
                <a:solidFill>
                  <a:srgbClr val="29303B"/>
                </a:solidFill>
                <a:effectLst/>
              </a:rPr>
              <a:t>ere we have a diagram</a:t>
            </a:r>
            <a:r>
              <a:rPr lang="en-US" sz="1800" b="1" dirty="0">
                <a:solidFill>
                  <a:srgbClr val="29303B"/>
                </a:solidFill>
              </a:rPr>
              <a:t> </a:t>
            </a:r>
            <a:r>
              <a:rPr lang="en-US" sz="1800" b="1" i="0" dirty="0">
                <a:solidFill>
                  <a:srgbClr val="29303B"/>
                </a:solidFill>
                <a:effectLst/>
              </a:rPr>
              <a:t>of the neural network itself and we can play around with it</a:t>
            </a:r>
            <a:r>
              <a:rPr lang="en-US" sz="1800" b="1" dirty="0">
                <a:solidFill>
                  <a:srgbClr val="29303B"/>
                </a:solidFill>
              </a:rPr>
              <a:t>.</a:t>
            </a:r>
          </a:p>
          <a:p>
            <a:pPr marL="342900" indent="-342900" algn="l">
              <a:buClr>
                <a:srgbClr val="0070C0"/>
              </a:buClr>
              <a:buSzPct val="80000"/>
              <a:buFont typeface="Wingdings" pitchFamily="2" charset="2"/>
              <a:buChar char="u"/>
            </a:pPr>
            <a:r>
              <a:rPr lang="en-US" sz="1800" b="1" dirty="0">
                <a:solidFill>
                  <a:srgbClr val="29303B"/>
                </a:solidFill>
              </a:rPr>
              <a:t>W</a:t>
            </a:r>
            <a:r>
              <a:rPr lang="en-US" sz="1800" b="1" i="0" dirty="0">
                <a:solidFill>
                  <a:srgbClr val="29303B"/>
                </a:solidFill>
                <a:effectLst/>
              </a:rPr>
              <a:t>e can manipulate it, add layers to it, take layers out, add more neurons to layer as whatever you want to do.</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8ABE4523-E165-4753-B48D-D82E1B0B13E2}"/>
              </a:ext>
            </a:extLst>
          </p:cNvPr>
          <p:cNvPicPr>
            <a:picLocks noChangeAspect="1"/>
          </p:cNvPicPr>
          <p:nvPr/>
        </p:nvPicPr>
        <p:blipFill>
          <a:blip r:embed="rId2"/>
          <a:stretch>
            <a:fillRect/>
          </a:stretch>
        </p:blipFill>
        <p:spPr>
          <a:xfrm>
            <a:off x="4067944" y="3281316"/>
            <a:ext cx="4283968" cy="2858343"/>
          </a:xfrm>
          <a:prstGeom prst="rect">
            <a:avLst/>
          </a:prstGeom>
          <a:ln>
            <a:solidFill>
              <a:srgbClr val="C00000"/>
            </a:solidFill>
          </a:ln>
        </p:spPr>
      </p:pic>
      <p:pic>
        <p:nvPicPr>
          <p:cNvPr id="10" name="Picture 9">
            <a:extLst>
              <a:ext uri="{FF2B5EF4-FFF2-40B4-BE49-F238E27FC236}">
                <a16:creationId xmlns:a16="http://schemas.microsoft.com/office/drawing/2014/main" id="{03A5E68B-40EB-4D66-882A-3B6ED63E0905}"/>
              </a:ext>
            </a:extLst>
          </p:cNvPr>
          <p:cNvPicPr>
            <a:picLocks noChangeAspect="1"/>
          </p:cNvPicPr>
          <p:nvPr/>
        </p:nvPicPr>
        <p:blipFill>
          <a:blip r:embed="rId3"/>
          <a:stretch>
            <a:fillRect/>
          </a:stretch>
        </p:blipFill>
        <p:spPr>
          <a:xfrm>
            <a:off x="423566" y="3235461"/>
            <a:ext cx="3397738" cy="3125919"/>
          </a:xfrm>
          <a:prstGeom prst="rect">
            <a:avLst/>
          </a:prstGeom>
          <a:ln>
            <a:solidFill>
              <a:srgbClr val="C00000"/>
            </a:solidFill>
          </a:ln>
        </p:spPr>
      </p:pic>
    </p:spTree>
    <p:extLst>
      <p:ext uri="{BB962C8B-B14F-4D97-AF65-F5344CB8AC3E}">
        <p14:creationId xmlns:p14="http://schemas.microsoft.com/office/powerpoint/2010/main" val="3676220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395537" y="1418787"/>
            <a:ext cx="8291263" cy="225683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Playground.tensorflow.org (Explanation):</a:t>
            </a:r>
          </a:p>
          <a:p>
            <a:pPr marL="342900" indent="-342900" algn="l">
              <a:buClr>
                <a:srgbClr val="0070C0"/>
              </a:buClr>
              <a:buSzPct val="80000"/>
              <a:buFont typeface="Wingdings" pitchFamily="2" charset="2"/>
              <a:buChar char="u"/>
            </a:pPr>
            <a:r>
              <a:rPr lang="en-US" sz="1800" b="1" i="0" dirty="0">
                <a:solidFill>
                  <a:srgbClr val="29303B"/>
                </a:solidFill>
                <a:effectLst/>
              </a:rPr>
              <a:t>Let's review what's going on here. </a:t>
            </a:r>
          </a:p>
          <a:p>
            <a:pPr marL="342900" indent="-342900" algn="l">
              <a:buClr>
                <a:srgbClr val="0070C0"/>
              </a:buClr>
              <a:buSzPct val="80000"/>
              <a:buFont typeface="Wingdings" pitchFamily="2" charset="2"/>
              <a:buChar char="u"/>
            </a:pPr>
            <a:r>
              <a:rPr lang="en-US" sz="1800" b="1" dirty="0">
                <a:solidFill>
                  <a:srgbClr val="29303B"/>
                </a:solidFill>
              </a:rPr>
              <a:t>F</a:t>
            </a:r>
            <a:r>
              <a:rPr lang="en-US" sz="1800" b="1" i="0" dirty="0">
                <a:solidFill>
                  <a:srgbClr val="29303B"/>
                </a:solidFill>
                <a:effectLst/>
              </a:rPr>
              <a:t>irst, we are selecting the dataset that we want to play with.</a:t>
            </a:r>
          </a:p>
          <a:p>
            <a:pPr marL="342900" indent="-342900" algn="l">
              <a:buClr>
                <a:srgbClr val="0070C0"/>
              </a:buClr>
              <a:buSzPct val="80000"/>
              <a:buFont typeface="Wingdings" pitchFamily="2" charset="2"/>
              <a:buChar char="u"/>
            </a:pPr>
            <a:r>
              <a:rPr lang="en-US" sz="1800" b="1" dirty="0">
                <a:solidFill>
                  <a:srgbClr val="29303B"/>
                </a:solidFill>
              </a:rPr>
              <a:t>W</a:t>
            </a:r>
            <a:r>
              <a:rPr lang="en-US" sz="1800" b="1" i="0" dirty="0">
                <a:solidFill>
                  <a:srgbClr val="29303B"/>
                </a:solidFill>
                <a:effectLst/>
              </a:rPr>
              <a:t>e started with this default one that's called circle, the inputs are simply the x and y coordinates, the vertical and horizontal position of each data point.</a:t>
            </a:r>
          </a:p>
          <a:p>
            <a:pPr marL="342900" indent="-342900" algn="l">
              <a:buClr>
                <a:srgbClr val="0070C0"/>
              </a:buClr>
              <a:buSzPct val="80000"/>
              <a:buFont typeface="Wingdings" pitchFamily="2" charset="2"/>
              <a:buChar char="u"/>
            </a:pPr>
            <a:r>
              <a:rPr lang="en-US" sz="1800" b="1" dirty="0">
                <a:solidFill>
                  <a:srgbClr val="29303B"/>
                </a:solidFill>
              </a:rPr>
              <a:t>As our neural network is given a point to classify, all it has to work with are those two values.</a:t>
            </a:r>
          </a:p>
        </p:txBody>
      </p:sp>
      <p:pic>
        <p:nvPicPr>
          <p:cNvPr id="11" name="Picture 10">
            <a:extLst>
              <a:ext uri="{FF2B5EF4-FFF2-40B4-BE49-F238E27FC236}">
                <a16:creationId xmlns:a16="http://schemas.microsoft.com/office/drawing/2014/main" id="{1A4A4EEE-27DD-4CDB-9464-E4E2C093A777}"/>
              </a:ext>
            </a:extLst>
          </p:cNvPr>
          <p:cNvPicPr>
            <a:picLocks noChangeAspect="1"/>
          </p:cNvPicPr>
          <p:nvPr/>
        </p:nvPicPr>
        <p:blipFill>
          <a:blip r:embed="rId2"/>
          <a:stretch>
            <a:fillRect/>
          </a:stretch>
        </p:blipFill>
        <p:spPr>
          <a:xfrm>
            <a:off x="4489742" y="3945252"/>
            <a:ext cx="4118839" cy="2496052"/>
          </a:xfrm>
          <a:prstGeom prst="rect">
            <a:avLst/>
          </a:prstGeom>
          <a:ln>
            <a:solidFill>
              <a:srgbClr val="C00000"/>
            </a:solidFill>
          </a:ln>
        </p:spPr>
      </p:pic>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90.1 Circular Pattern</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9" name="Rectangle 8">
            <a:extLst>
              <a:ext uri="{FF2B5EF4-FFF2-40B4-BE49-F238E27FC236}">
                <a16:creationId xmlns:a16="http://schemas.microsoft.com/office/drawing/2014/main" id="{A66A8AA8-4EA8-4016-8DB7-7BF5DF463CF6}"/>
              </a:ext>
            </a:extLst>
          </p:cNvPr>
          <p:cNvSpPr/>
          <p:nvPr/>
        </p:nvSpPr>
        <p:spPr>
          <a:xfrm>
            <a:off x="4489742" y="4843641"/>
            <a:ext cx="658322" cy="15000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副標題 2">
            <a:extLst>
              <a:ext uri="{FF2B5EF4-FFF2-40B4-BE49-F238E27FC236}">
                <a16:creationId xmlns:a16="http://schemas.microsoft.com/office/drawing/2014/main" id="{6DF6995D-658E-424D-9FDD-676C1357E692}"/>
              </a:ext>
            </a:extLst>
          </p:cNvPr>
          <p:cNvSpPr txBox="1">
            <a:spLocks/>
          </p:cNvSpPr>
          <p:nvPr/>
        </p:nvSpPr>
        <p:spPr>
          <a:xfrm>
            <a:off x="395537" y="4035662"/>
            <a:ext cx="3939858" cy="2129642"/>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rgbClr val="29303B"/>
                </a:solidFill>
              </a:rPr>
              <a:t>Its horizontal position and its vertical position and those start off as equally weighted being horizontal or vertical.</a:t>
            </a:r>
          </a:p>
          <a:p>
            <a:pPr marL="342900" indent="-342900" algn="l">
              <a:buClr>
                <a:srgbClr val="0070C0"/>
              </a:buClr>
              <a:buSzPct val="80000"/>
              <a:buFont typeface="Wingdings" pitchFamily="2" charset="2"/>
              <a:buChar char="u"/>
            </a:pPr>
            <a:r>
              <a:rPr lang="en-US" sz="1800" b="1" dirty="0">
                <a:solidFill>
                  <a:srgbClr val="29303B"/>
                </a:solidFill>
              </a:rPr>
              <a:t>We can define the position of any one of these points in terms of its horizontal and vertical position.</a:t>
            </a:r>
          </a:p>
        </p:txBody>
      </p:sp>
    </p:spTree>
    <p:extLst>
      <p:ext uri="{BB962C8B-B14F-4D97-AF65-F5344CB8AC3E}">
        <p14:creationId xmlns:p14="http://schemas.microsoft.com/office/powerpoint/2010/main" val="3649163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395537" y="1418788"/>
            <a:ext cx="8291263" cy="163994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Playground.tensorflow.org (Explanation):</a:t>
            </a:r>
          </a:p>
          <a:p>
            <a:pPr marL="342900" indent="-342900" algn="l">
              <a:buClr>
                <a:srgbClr val="0070C0"/>
              </a:buClr>
              <a:buSzPct val="80000"/>
              <a:buFont typeface="Wingdings" pitchFamily="2" charset="2"/>
              <a:buChar char="u"/>
            </a:pPr>
            <a:r>
              <a:rPr lang="en-US" sz="1800" b="1" i="0" dirty="0">
                <a:solidFill>
                  <a:srgbClr val="29303B"/>
                </a:solidFill>
                <a:effectLst/>
              </a:rPr>
              <a:t>For example, this point here would have a horizontal position of negative one and a vertical position of about negative 5.</a:t>
            </a:r>
          </a:p>
          <a:p>
            <a:pPr marL="342900" indent="-342900" algn="l">
              <a:buClr>
                <a:srgbClr val="0070C0"/>
              </a:buClr>
              <a:buSzPct val="80000"/>
              <a:buFont typeface="Wingdings" pitchFamily="2" charset="2"/>
              <a:buChar char="u"/>
            </a:pPr>
            <a:r>
              <a:rPr lang="en-US" sz="1800" b="1" dirty="0">
                <a:solidFill>
                  <a:srgbClr val="29303B"/>
                </a:solidFill>
              </a:rPr>
              <a:t>T</a:t>
            </a:r>
            <a:r>
              <a:rPr lang="en-US" sz="1800" b="1" i="0" dirty="0">
                <a:solidFill>
                  <a:srgbClr val="29303B"/>
                </a:solidFill>
                <a:effectLst/>
              </a:rPr>
              <a:t>hen we feed it into our network, you can see that these input nodes have connections to each one of these four neurons in our hidden layer.</a:t>
            </a:r>
          </a:p>
          <a:p>
            <a:pPr algn="l">
              <a:buClr>
                <a:srgbClr val="0070C0"/>
              </a:buClr>
              <a:buSzPct val="80000"/>
            </a:pPr>
            <a:endParaRPr lang="en-US" altLang="en-US" sz="1800" b="1" dirty="0">
              <a:solidFill>
                <a:srgbClr val="29303B"/>
              </a:solidFill>
            </a:endParaRPr>
          </a:p>
        </p:txBody>
      </p:sp>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90.1 Circular Pattern</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7A5E410B-1FF4-4F68-90DB-84B785D1A8A0}"/>
              </a:ext>
            </a:extLst>
          </p:cNvPr>
          <p:cNvPicPr>
            <a:picLocks noChangeAspect="1"/>
          </p:cNvPicPr>
          <p:nvPr/>
        </p:nvPicPr>
        <p:blipFill>
          <a:blip r:embed="rId2"/>
          <a:stretch>
            <a:fillRect/>
          </a:stretch>
        </p:blipFill>
        <p:spPr>
          <a:xfrm>
            <a:off x="4243003" y="3172226"/>
            <a:ext cx="4572000" cy="2889813"/>
          </a:xfrm>
          <a:prstGeom prst="rect">
            <a:avLst/>
          </a:prstGeom>
          <a:ln>
            <a:solidFill>
              <a:srgbClr val="C00000"/>
            </a:solidFill>
          </a:ln>
        </p:spPr>
      </p:pic>
      <p:sp>
        <p:nvSpPr>
          <p:cNvPr id="8" name="Rectangle 7">
            <a:extLst>
              <a:ext uri="{FF2B5EF4-FFF2-40B4-BE49-F238E27FC236}">
                <a16:creationId xmlns:a16="http://schemas.microsoft.com/office/drawing/2014/main" id="{C61C841C-DCCE-46F3-A94D-362118386BD7}"/>
              </a:ext>
            </a:extLst>
          </p:cNvPr>
          <p:cNvSpPr/>
          <p:nvPr/>
        </p:nvSpPr>
        <p:spPr>
          <a:xfrm>
            <a:off x="4355976" y="3501008"/>
            <a:ext cx="720080" cy="5040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副標題 2">
            <a:extLst>
              <a:ext uri="{FF2B5EF4-FFF2-40B4-BE49-F238E27FC236}">
                <a16:creationId xmlns:a16="http://schemas.microsoft.com/office/drawing/2014/main" id="{A135109C-BF78-4DEB-8A44-BB9D9A842ABB}"/>
              </a:ext>
            </a:extLst>
          </p:cNvPr>
          <p:cNvSpPr txBox="1">
            <a:spLocks/>
          </p:cNvSpPr>
          <p:nvPr/>
        </p:nvSpPr>
        <p:spPr>
          <a:xfrm>
            <a:off x="328997" y="3140969"/>
            <a:ext cx="3785804" cy="2952328"/>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rgbClr val="29303B"/>
                </a:solidFill>
              </a:rPr>
              <a:t>We can manipulate the weights between each one of these connections to create the learning that we want, those in turn feed into two output neurons here that will ultimately decide which classification we want.</a:t>
            </a:r>
          </a:p>
          <a:p>
            <a:pPr marL="342900" indent="-342900" algn="l">
              <a:buClr>
                <a:srgbClr val="0070C0"/>
              </a:buClr>
              <a:buSzPct val="80000"/>
              <a:buFont typeface="Wingdings" pitchFamily="2" charset="2"/>
              <a:buChar char="u"/>
            </a:pPr>
            <a:r>
              <a:rPr lang="en-US" sz="1800" b="1" dirty="0">
                <a:solidFill>
                  <a:srgbClr val="29303B"/>
                </a:solidFill>
              </a:rPr>
              <a:t>Keep in mind this is a binary classification problem, it's either blue or orange.</a:t>
            </a:r>
          </a:p>
        </p:txBody>
      </p:sp>
    </p:spTree>
    <p:extLst>
      <p:ext uri="{BB962C8B-B14F-4D97-AF65-F5344CB8AC3E}">
        <p14:creationId xmlns:p14="http://schemas.microsoft.com/office/powerpoint/2010/main" val="2238612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395537" y="1418788"/>
            <a:ext cx="8291263" cy="190602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Playground.tensorflow.org (Explanation):</a:t>
            </a:r>
          </a:p>
          <a:p>
            <a:pPr marL="342900" indent="-342900" algn="l">
              <a:buClr>
                <a:srgbClr val="0070C0"/>
              </a:buClr>
              <a:buSzPct val="80000"/>
              <a:buFont typeface="Wingdings" pitchFamily="2" charset="2"/>
              <a:buChar char="u"/>
            </a:pPr>
            <a:r>
              <a:rPr lang="en-US" sz="1800" b="1" dirty="0">
                <a:solidFill>
                  <a:srgbClr val="29303B"/>
                </a:solidFill>
              </a:rPr>
              <a:t>We just need a single signal and that's what comes into this output here.</a:t>
            </a:r>
          </a:p>
          <a:p>
            <a:pPr marL="342900" indent="-342900" algn="l">
              <a:buClr>
                <a:srgbClr val="0070C0"/>
              </a:buClr>
              <a:buSzPct val="80000"/>
              <a:buFont typeface="Wingdings" pitchFamily="2" charset="2"/>
              <a:buChar char="u"/>
            </a:pPr>
            <a:r>
              <a:rPr lang="en-US" sz="1800" b="1" dirty="0">
                <a:solidFill>
                  <a:srgbClr val="29303B"/>
                </a:solidFill>
              </a:rPr>
              <a:t>Let's go ahead hit play and see what happens.</a:t>
            </a:r>
          </a:p>
          <a:p>
            <a:pPr marL="342900" indent="-342900" algn="l">
              <a:buClr>
                <a:srgbClr val="0070C0"/>
              </a:buClr>
              <a:buSzPct val="80000"/>
              <a:buFont typeface="Wingdings" pitchFamily="2" charset="2"/>
              <a:buChar char="u"/>
            </a:pPr>
            <a:r>
              <a:rPr lang="en-US" sz="1800" b="1" dirty="0">
                <a:solidFill>
                  <a:srgbClr val="29303B"/>
                </a:solidFill>
              </a:rPr>
              <a:t>What is going to do is start a bunch of iterations where it learns from this training data, so we’re going to keep feeding it input from this training dataset and as it goes, as it iterates through it.</a:t>
            </a:r>
          </a:p>
        </p:txBody>
      </p:sp>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90.1 Circular Pattern</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7A5E410B-1FF4-4F68-90DB-84B785D1A8A0}"/>
              </a:ext>
            </a:extLst>
          </p:cNvPr>
          <p:cNvPicPr>
            <a:picLocks noChangeAspect="1"/>
          </p:cNvPicPr>
          <p:nvPr/>
        </p:nvPicPr>
        <p:blipFill>
          <a:blip r:embed="rId2"/>
          <a:stretch>
            <a:fillRect/>
          </a:stretch>
        </p:blipFill>
        <p:spPr>
          <a:xfrm>
            <a:off x="4125816" y="3796242"/>
            <a:ext cx="4572000" cy="2889813"/>
          </a:xfrm>
          <a:prstGeom prst="rect">
            <a:avLst/>
          </a:prstGeom>
          <a:ln>
            <a:solidFill>
              <a:srgbClr val="C00000"/>
            </a:solidFill>
          </a:ln>
        </p:spPr>
      </p:pic>
      <p:sp>
        <p:nvSpPr>
          <p:cNvPr id="8" name="Rectangle 7">
            <a:extLst>
              <a:ext uri="{FF2B5EF4-FFF2-40B4-BE49-F238E27FC236}">
                <a16:creationId xmlns:a16="http://schemas.microsoft.com/office/drawing/2014/main" id="{C61C841C-DCCE-46F3-A94D-362118386BD7}"/>
              </a:ext>
            </a:extLst>
          </p:cNvPr>
          <p:cNvSpPr/>
          <p:nvPr/>
        </p:nvSpPr>
        <p:spPr>
          <a:xfrm>
            <a:off x="4355976" y="3933056"/>
            <a:ext cx="720080" cy="5040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副標題 2">
            <a:extLst>
              <a:ext uri="{FF2B5EF4-FFF2-40B4-BE49-F238E27FC236}">
                <a16:creationId xmlns:a16="http://schemas.microsoft.com/office/drawing/2014/main" id="{A135109C-BF78-4DEB-8A44-BB9D9A842ABB}"/>
              </a:ext>
            </a:extLst>
          </p:cNvPr>
          <p:cNvSpPr txBox="1">
            <a:spLocks/>
          </p:cNvSpPr>
          <p:nvPr/>
        </p:nvSpPr>
        <p:spPr>
          <a:xfrm>
            <a:off x="328997" y="3533189"/>
            <a:ext cx="3785804" cy="2560107"/>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rgbClr val="29303B"/>
                </a:solidFill>
              </a:rPr>
              <a:t>It will start to reinforce the connections that lead to the correct classifications through gradient descent or some similar mechanism.</a:t>
            </a:r>
          </a:p>
          <a:p>
            <a:pPr marL="342900" indent="-342900" algn="l">
              <a:buClr>
                <a:srgbClr val="0070C0"/>
              </a:buClr>
              <a:buSzPct val="80000"/>
              <a:buFont typeface="Wingdings" pitchFamily="2" charset="2"/>
              <a:buChar char="u"/>
            </a:pPr>
            <a:r>
              <a:rPr lang="en-US" sz="1800" b="1" dirty="0">
                <a:solidFill>
                  <a:srgbClr val="29303B"/>
                </a:solidFill>
              </a:rPr>
              <a:t>If we do that enough times, it should converge to a neural network that is capable of reliably classifying these things. </a:t>
            </a:r>
          </a:p>
        </p:txBody>
      </p:sp>
    </p:spTree>
    <p:extLst>
      <p:ext uri="{BB962C8B-B14F-4D97-AF65-F5344CB8AC3E}">
        <p14:creationId xmlns:p14="http://schemas.microsoft.com/office/powerpoint/2010/main" val="144612383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11998</TotalTime>
  <Words>1945</Words>
  <Application>Microsoft Office PowerPoint</Application>
  <PresentationFormat>On-screen Show (4:3)</PresentationFormat>
  <Paragraphs>202</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Wingdings</vt:lpstr>
      <vt:lpstr>Office 佈景主題</vt:lpstr>
      <vt:lpstr>90 Tensorflow Playground</vt:lpstr>
      <vt:lpstr>90 Tensorflow Playground</vt:lpstr>
      <vt:lpstr>90 Tensorflow Playground</vt:lpstr>
      <vt:lpstr>90.1 Circular Pattern</vt:lpstr>
      <vt:lpstr>90.1 Circular Pattern</vt:lpstr>
      <vt:lpstr>90.1 Circular Pattern</vt:lpstr>
      <vt:lpstr>90.1 Circular Pattern</vt:lpstr>
      <vt:lpstr>90.1 Circular Pattern</vt:lpstr>
      <vt:lpstr>90.1 Circular Pattern</vt:lpstr>
      <vt:lpstr>90.1 Circular Pattern</vt:lpstr>
      <vt:lpstr>90.1 Circular Pattern</vt:lpstr>
      <vt:lpstr>90.1 Circular Pattern</vt:lpstr>
      <vt:lpstr>90.1 Circular Pattern</vt:lpstr>
      <vt:lpstr>90.1 Circular Pattern</vt:lpstr>
      <vt:lpstr>90.1 Circular Pattern</vt:lpstr>
      <vt:lpstr>90.1 Circular Pattern</vt:lpstr>
      <vt:lpstr>90.1 Circular Pattern</vt:lpstr>
      <vt:lpstr>90.2 Spiral Pattern</vt:lpstr>
      <vt:lpstr>90.2 Spiral Pattern</vt:lpstr>
      <vt:lpstr>90.2 Spiral Pattern</vt:lpstr>
      <vt:lpstr>90.2 Spiral Pattern</vt:lpstr>
      <vt:lpstr>90.2 Spiral Pattern</vt:lpstr>
      <vt:lpstr>90.2 Spiral Pattern</vt:lpstr>
      <vt:lpstr>90.3 Input Parameters</vt:lpstr>
      <vt:lpstr>90.3 Input Parameters</vt:lpstr>
      <vt:lpstr>90.2 Spiral Pattern</vt:lpstr>
      <vt:lpstr>90.2 Spiral Pattern</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6409</cp:revision>
  <dcterms:created xsi:type="dcterms:W3CDTF">2018-09-28T16:40:41Z</dcterms:created>
  <dcterms:modified xsi:type="dcterms:W3CDTF">2020-09-14T20:24:16Z</dcterms:modified>
</cp:coreProperties>
</file>