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6" r:id="rId3"/>
    <p:sldId id="297" r:id="rId4"/>
    <p:sldId id="299" r:id="rId5"/>
    <p:sldId id="301" r:id="rId6"/>
    <p:sldId id="302" r:id="rId7"/>
    <p:sldId id="304" r:id="rId8"/>
    <p:sldId id="305" r:id="rId9"/>
    <p:sldId id="306" r:id="rId10"/>
    <p:sldId id="308" r:id="rId11"/>
    <p:sldId id="307" r:id="rId12"/>
    <p:sldId id="309" r:id="rId13"/>
    <p:sldId id="310" r:id="rId14"/>
    <p:sldId id="311" r:id="rId15"/>
    <p:sldId id="312" r:id="rId16"/>
    <p:sldId id="314" r:id="rId17"/>
    <p:sldId id="313" r:id="rId18"/>
    <p:sldId id="315" r:id="rId19"/>
    <p:sldId id="316" r:id="rId20"/>
    <p:sldId id="318" r:id="rId21"/>
    <p:sldId id="317" r:id="rId22"/>
    <p:sldId id="319" r:id="rId23"/>
    <p:sldId id="321" r:id="rId24"/>
    <p:sldId id="320" r:id="rId25"/>
    <p:sldId id="322" r:id="rId26"/>
    <p:sldId id="323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95401" autoAdjust="0"/>
  </p:normalViewPr>
  <p:slideViewPr>
    <p:cSldViewPr>
      <p:cViewPr varScale="1">
        <p:scale>
          <a:sx n="96" d="100"/>
          <a:sy n="96" d="100"/>
        </p:scale>
        <p:origin x="3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61 Bias/Variance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313E74-5C6A-4A73-AD58-195E7341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2" y="3804191"/>
            <a:ext cx="5895975" cy="2409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61.1 Read Iris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22245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Iris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order to see the data structure inside the </a:t>
            </a:r>
            <a:r>
              <a:rPr lang="en-US" sz="1800" b="1" dirty="0" err="1">
                <a:solidFill>
                  <a:schemeClr val="tx1"/>
                </a:solidFill>
              </a:rPr>
              <a:t>dataset.load_iris</a:t>
            </a:r>
            <a:r>
              <a:rPr lang="en-US" sz="1800" b="1" dirty="0">
                <a:solidFill>
                  <a:schemeClr val="tx1"/>
                </a:solidFill>
              </a:rPr>
              <a:t>(), we can print the object with print (iris).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{ ‘data’: array() … }: It is a dictionary structure and then follow by an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[‘data’] to access the dictionary and then use [:5] to access first five rows of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Iris.csv contains 150 rows of Iris flowers.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511E1-17B2-4346-AC78-F9607774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646517"/>
            <a:ext cx="25050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419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CF253A-3C25-47E5-B6DB-BB565181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0" y="2393696"/>
            <a:ext cx="7448550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61.1 Read Iris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Iris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 of first five rows of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511E1-17B2-4346-AC78-F9607774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79" y="3826101"/>
            <a:ext cx="25050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498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61.2 Single Train/Test Split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61.2 Single Train/Test Split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5"/>
            <a:ext cx="8445484" cy="22322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Single Train/Test Split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single train/test split is made easy with the </a:t>
            </a:r>
            <a:r>
              <a:rPr lang="en-US" sz="1800" b="1" dirty="0" err="1">
                <a:solidFill>
                  <a:schemeClr val="tx1"/>
                </a:solidFill>
              </a:rPr>
              <a:t>train_test_split</a:t>
            </a:r>
            <a:r>
              <a:rPr lang="en-US" sz="1800" b="1" dirty="0">
                <a:solidFill>
                  <a:schemeClr val="tx1"/>
                </a:solidFill>
              </a:rPr>
              <a:t> function in the </a:t>
            </a:r>
            <a:r>
              <a:rPr lang="en-US" sz="1800" b="1" dirty="0" err="1">
                <a:solidFill>
                  <a:schemeClr val="tx1"/>
                </a:solidFill>
              </a:rPr>
              <a:t>cross_validation</a:t>
            </a:r>
            <a:r>
              <a:rPr lang="en-US" sz="1800" b="1" dirty="0">
                <a:solidFill>
                  <a:schemeClr val="tx1"/>
                </a:solidFill>
              </a:rPr>
              <a:t> library: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print the score of the model from single train/test.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SVC (Support Vector Classifier) model set to ‘linear’.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split 60% for training an 40% for 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score = 0.966. Model fit Very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DFA3F-FD06-41E5-B8A5-CEC558FC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6021853"/>
            <a:ext cx="2076450" cy="485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E22967-05E3-428B-84A6-7ADADB79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24618"/>
            <a:ext cx="643890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D2E35D-9C6C-406F-A3E3-6595BC5EF584}"/>
              </a:ext>
            </a:extLst>
          </p:cNvPr>
          <p:cNvSpPr/>
          <p:nvPr/>
        </p:nvSpPr>
        <p:spPr>
          <a:xfrm>
            <a:off x="1403648" y="4437112"/>
            <a:ext cx="590465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F52E71-245E-4FD6-B14B-567878FBADDC}"/>
              </a:ext>
            </a:extLst>
          </p:cNvPr>
          <p:cNvSpPr/>
          <p:nvPr/>
        </p:nvSpPr>
        <p:spPr>
          <a:xfrm>
            <a:off x="648546" y="2599678"/>
            <a:ext cx="557963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62BB44-C95D-4C36-AC2D-26989E6B98AE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3438365" y="3031726"/>
            <a:ext cx="917611" cy="140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5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61.3 Single Train/Test vs. K-Fold CV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61.3 Single Train/Test vs. K-Fold CV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EC294-9952-4B4E-8693-96930B99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346846"/>
            <a:ext cx="4595316" cy="49968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577A71-AAE5-4C98-A4BB-579CF0520AD8}"/>
              </a:ext>
            </a:extLst>
          </p:cNvPr>
          <p:cNvSpPr/>
          <p:nvPr/>
        </p:nvSpPr>
        <p:spPr>
          <a:xfrm>
            <a:off x="4644008" y="4041819"/>
            <a:ext cx="4217293" cy="755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副標題 2">
            <a:extLst>
              <a:ext uri="{FF2B5EF4-FFF2-40B4-BE49-F238E27FC236}">
                <a16:creationId xmlns:a16="http://schemas.microsoft.com/office/drawing/2014/main" id="{AE52D33D-33AA-421E-92B8-A1CD645BD4EE}"/>
              </a:ext>
            </a:extLst>
          </p:cNvPr>
          <p:cNvSpPr txBox="1">
            <a:spLocks/>
          </p:cNvSpPr>
          <p:nvPr/>
        </p:nvSpPr>
        <p:spPr>
          <a:xfrm>
            <a:off x="260385" y="1326768"/>
            <a:ext cx="3931855" cy="50169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K-Fold Cross Validation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take K=5 for cross validation.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model </a:t>
            </a:r>
            <a:r>
              <a:rPr lang="en-US" sz="1800" b="1" dirty="0" err="1">
                <a:solidFill>
                  <a:schemeClr val="tx1"/>
                </a:solidFill>
              </a:rPr>
              <a:t>clf</a:t>
            </a:r>
            <a:r>
              <a:rPr lang="en-US" sz="1800" b="1" dirty="0">
                <a:solidFill>
                  <a:schemeClr val="tx1"/>
                </a:solidFill>
              </a:rPr>
              <a:t> for SVC (Support Vector Classifier)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the function </a:t>
            </a:r>
            <a:r>
              <a:rPr lang="en-US" sz="1800" b="1" dirty="0" err="1">
                <a:solidFill>
                  <a:schemeClr val="tx1"/>
                </a:solidFill>
              </a:rPr>
              <a:t>cross_val_score</a:t>
            </a:r>
            <a:r>
              <a:rPr lang="en-US" sz="1800" b="1" dirty="0">
                <a:solidFill>
                  <a:schemeClr val="tx1"/>
                </a:solidFill>
              </a:rPr>
              <a:t> from scikit-learn cross validation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split the iris data into 5-Fold. That means we have 5 different training segments (buckets).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need to run model fit for 5 times.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CV (Cross Validation) automatically evaluate our model against the entire dataset split up to 5 different ways and give back the individual results.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E13BC-E19D-44E3-8AF8-9D8BCBDBF625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4192240" y="3835231"/>
            <a:ext cx="451768" cy="58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7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61.3 Single Train/Test vs. K-Fold CV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EC294-9952-4B4E-8693-96930B99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346846"/>
            <a:ext cx="4595316" cy="49968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577A71-AAE5-4C98-A4BB-579CF0520AD8}"/>
              </a:ext>
            </a:extLst>
          </p:cNvPr>
          <p:cNvSpPr/>
          <p:nvPr/>
        </p:nvSpPr>
        <p:spPr>
          <a:xfrm>
            <a:off x="4644008" y="4941168"/>
            <a:ext cx="4217293" cy="14025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副標題 2">
            <a:extLst>
              <a:ext uri="{FF2B5EF4-FFF2-40B4-BE49-F238E27FC236}">
                <a16:creationId xmlns:a16="http://schemas.microsoft.com/office/drawing/2014/main" id="{AE52D33D-33AA-421E-92B8-A1CD645BD4EE}"/>
              </a:ext>
            </a:extLst>
          </p:cNvPr>
          <p:cNvSpPr txBox="1">
            <a:spLocks/>
          </p:cNvSpPr>
          <p:nvPr/>
        </p:nvSpPr>
        <p:spPr>
          <a:xfrm>
            <a:off x="222119" y="3212976"/>
            <a:ext cx="3931855" cy="18416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K-Fold Cross Validation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print the output scores of the individual results of 5-fold cross validation.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we get the overall average of the 5-Fold CV model = 0.98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E13BC-E19D-44E3-8AF8-9D8BCBDBF625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4153974" y="4133810"/>
            <a:ext cx="490034" cy="150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FA737F2-2016-40CF-B483-14CE758C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9" y="5266598"/>
            <a:ext cx="3961266" cy="8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61.3 Single Train/Test vs. K-Fold CV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9048" y="4458678"/>
            <a:ext cx="3725526" cy="16346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K-Fold Cross Validation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K-Fold cross validation is easy.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a K of 5.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Model score= 98% better than single train/test 96%.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CDF5DC-E78F-478D-A148-2403DB78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1" y="2996952"/>
            <a:ext cx="3908980" cy="128095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6EC294-9952-4B4E-8693-96930B99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346846"/>
            <a:ext cx="4595316" cy="49968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577A71-AAE5-4C98-A4BB-579CF0520AD8}"/>
              </a:ext>
            </a:extLst>
          </p:cNvPr>
          <p:cNvSpPr/>
          <p:nvPr/>
        </p:nvSpPr>
        <p:spPr>
          <a:xfrm>
            <a:off x="4644008" y="4041819"/>
            <a:ext cx="4217293" cy="21954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C3385-04D2-4589-B949-A583A5825E87}"/>
              </a:ext>
            </a:extLst>
          </p:cNvPr>
          <p:cNvSpPr/>
          <p:nvPr/>
        </p:nvSpPr>
        <p:spPr>
          <a:xfrm>
            <a:off x="4667990" y="1718434"/>
            <a:ext cx="4217293" cy="21954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E664E-9FF7-4768-BC08-D94ED8D2DA39}"/>
              </a:ext>
            </a:extLst>
          </p:cNvPr>
          <p:cNvSpPr/>
          <p:nvPr/>
        </p:nvSpPr>
        <p:spPr>
          <a:xfrm>
            <a:off x="258717" y="2996953"/>
            <a:ext cx="3593203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AA85A-6D98-41FC-8D46-3E4E1AC7F099}"/>
              </a:ext>
            </a:extLst>
          </p:cNvPr>
          <p:cNvSpPr/>
          <p:nvPr/>
        </p:nvSpPr>
        <p:spPr>
          <a:xfrm>
            <a:off x="294416" y="3546514"/>
            <a:ext cx="3806098" cy="746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BCEEF8-F58B-465C-AF15-A74FA61C6882}"/>
              </a:ext>
            </a:extLst>
          </p:cNvPr>
          <p:cNvCxnSpPr>
            <a:cxnSpLocks/>
            <a:stCxn id="11" idx="1"/>
            <a:endCxn id="17" idx="2"/>
          </p:cNvCxnSpPr>
          <p:nvPr/>
        </p:nvCxnSpPr>
        <p:spPr>
          <a:xfrm flipH="1" flipV="1">
            <a:off x="2197465" y="4293096"/>
            <a:ext cx="2446543" cy="84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6D6FAE-9B29-4462-B5C8-CBBA40D3A612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3851920" y="2816181"/>
            <a:ext cx="816070" cy="39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副標題 2">
            <a:extLst>
              <a:ext uri="{FF2B5EF4-FFF2-40B4-BE49-F238E27FC236}">
                <a16:creationId xmlns:a16="http://schemas.microsoft.com/office/drawing/2014/main" id="{A4A09AB1-2C84-4BAC-B4A3-64375314BC1B}"/>
              </a:ext>
            </a:extLst>
          </p:cNvPr>
          <p:cNvSpPr txBox="1">
            <a:spLocks/>
          </p:cNvSpPr>
          <p:nvPr/>
        </p:nvSpPr>
        <p:spPr>
          <a:xfrm>
            <a:off x="297303" y="2077662"/>
            <a:ext cx="3725526" cy="68320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Single Train Test: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Model score = 96%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AB5528-27BB-4657-9A82-2AE1D3ACE570}"/>
              </a:ext>
            </a:extLst>
          </p:cNvPr>
          <p:cNvSpPr/>
          <p:nvPr/>
        </p:nvSpPr>
        <p:spPr>
          <a:xfrm>
            <a:off x="3950549" y="4529184"/>
            <a:ext cx="342057" cy="3272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B49809-E403-4AEE-AD06-41796888826B}"/>
              </a:ext>
            </a:extLst>
          </p:cNvPr>
          <p:cNvSpPr/>
          <p:nvPr/>
        </p:nvSpPr>
        <p:spPr>
          <a:xfrm>
            <a:off x="4043346" y="2593813"/>
            <a:ext cx="342057" cy="3272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副標題 2">
            <a:extLst>
              <a:ext uri="{FF2B5EF4-FFF2-40B4-BE49-F238E27FC236}">
                <a16:creationId xmlns:a16="http://schemas.microsoft.com/office/drawing/2014/main" id="{AE52D33D-33AA-421E-92B8-A1CD645BD4EE}"/>
              </a:ext>
            </a:extLst>
          </p:cNvPr>
          <p:cNvSpPr txBox="1">
            <a:spLocks/>
          </p:cNvSpPr>
          <p:nvPr/>
        </p:nvSpPr>
        <p:spPr>
          <a:xfrm>
            <a:off x="260385" y="1326768"/>
            <a:ext cx="3931855" cy="66057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Single Train Test vs. 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11246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61.4 Poly Model for Single vs. K-Fold CV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4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61.4 Poly Model for Single vs. K-Fold CV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29" name="副標題 2">
            <a:extLst>
              <a:ext uri="{FF2B5EF4-FFF2-40B4-BE49-F238E27FC236}">
                <a16:creationId xmlns:a16="http://schemas.microsoft.com/office/drawing/2014/main" id="{AE52D33D-33AA-421E-92B8-A1CD645BD4EE}"/>
              </a:ext>
            </a:extLst>
          </p:cNvPr>
          <p:cNvSpPr txBox="1">
            <a:spLocks/>
          </p:cNvSpPr>
          <p:nvPr/>
        </p:nvSpPr>
        <p:spPr>
          <a:xfrm>
            <a:off x="303452" y="1700808"/>
            <a:ext cx="3519527" cy="1944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Poly Model for Single Train/Test vs. K-Fold Cross Validation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set the SVC (Support Vector Classifier) classifier kernel to ‘ploy’ instead of ‘linear’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3CCC7D-FB7A-4B42-947D-32A39A38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98" y="1322216"/>
            <a:ext cx="4847250" cy="49150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6BB4C7-D644-4B64-B008-003575921975}"/>
              </a:ext>
            </a:extLst>
          </p:cNvPr>
          <p:cNvSpPr/>
          <p:nvPr/>
        </p:nvSpPr>
        <p:spPr>
          <a:xfrm>
            <a:off x="4355976" y="2708920"/>
            <a:ext cx="34563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5BBC31-D54C-4EA1-BCBF-1497693A5D8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822979" y="2672916"/>
            <a:ext cx="532997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 Bias/Variance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15477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Bias/Variance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We discussed train and test for preventing overfitting and predicting how well of our model can perform on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 will take the model to the next level with technique called K-fold cross validation.</a:t>
            </a:r>
            <a:endParaRPr lang="en-US" sz="18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7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61.4 Poly Model for Single vs. K-Fold CV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9" name="副標題 2">
            <a:extLst>
              <a:ext uri="{FF2B5EF4-FFF2-40B4-BE49-F238E27FC236}">
                <a16:creationId xmlns:a16="http://schemas.microsoft.com/office/drawing/2014/main" id="{AE52D33D-33AA-421E-92B8-A1CD645BD4EE}"/>
              </a:ext>
            </a:extLst>
          </p:cNvPr>
          <p:cNvSpPr txBox="1">
            <a:spLocks/>
          </p:cNvSpPr>
          <p:nvPr/>
        </p:nvSpPr>
        <p:spPr>
          <a:xfrm>
            <a:off x="260385" y="1326768"/>
            <a:ext cx="8426417" cy="12381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Poly Model for Single Train/Test vs. K-Fold Cross Validation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SVC classifier model score remain the same 96%, however, the K-fold score get worse. Model Score reduced from 98% to 96%. This means the poly mode is overfit.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9EB02A-B8A6-4C64-BF47-7D120673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707917"/>
            <a:ext cx="4037461" cy="34781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923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61.5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6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9" name="副標題 2">
            <a:extLst>
              <a:ext uri="{FF2B5EF4-FFF2-40B4-BE49-F238E27FC236}">
                <a16:creationId xmlns:a16="http://schemas.microsoft.com/office/drawing/2014/main" id="{AE52D33D-33AA-421E-92B8-A1CD645BD4EE}"/>
              </a:ext>
            </a:extLst>
          </p:cNvPr>
          <p:cNvSpPr txBox="1">
            <a:spLocks/>
          </p:cNvSpPr>
          <p:nvPr/>
        </p:nvSpPr>
        <p:spPr>
          <a:xfrm>
            <a:off x="260385" y="1326768"/>
            <a:ext cx="8426417" cy="21022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"poly" kernel for SVC (Support Vector Classifier) actually has another attribute for the number of degrees of the polynomial used, which defaults to 3. For example, </a:t>
            </a:r>
            <a:r>
              <a:rPr lang="en-US" sz="1800" b="1" dirty="0" err="1">
                <a:solidFill>
                  <a:schemeClr val="tx1"/>
                </a:solidFill>
              </a:rPr>
              <a:t>svm.SVC</a:t>
            </a:r>
            <a:r>
              <a:rPr lang="en-US" sz="1800" b="1" dirty="0">
                <a:solidFill>
                  <a:schemeClr val="tx1"/>
                </a:solidFill>
              </a:rPr>
              <a:t> (kernel='poly', degree=3, C=1). The results show the default third-degree polynomial is overfitting, based on the results above.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the poly model (degree=2, degree=3, and degree=4) and compare it to the linear kernel, i.e., degree=1.</a:t>
            </a:r>
          </a:p>
        </p:txBody>
      </p:sp>
    </p:spTree>
    <p:extLst>
      <p:ext uri="{BB962C8B-B14F-4D97-AF65-F5344CB8AC3E}">
        <p14:creationId xmlns:p14="http://schemas.microsoft.com/office/powerpoint/2010/main" val="218252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29" name="副標題 2">
            <a:extLst>
              <a:ext uri="{FF2B5EF4-FFF2-40B4-BE49-F238E27FC236}">
                <a16:creationId xmlns:a16="http://schemas.microsoft.com/office/drawing/2014/main" id="{AE52D33D-33AA-421E-92B8-A1CD645BD4EE}"/>
              </a:ext>
            </a:extLst>
          </p:cNvPr>
          <p:cNvSpPr txBox="1">
            <a:spLocks/>
          </p:cNvSpPr>
          <p:nvPr/>
        </p:nvSpPr>
        <p:spPr>
          <a:xfrm>
            <a:off x="260385" y="1326768"/>
            <a:ext cx="8426417" cy="15981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Answer: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Degree = 1 (Linear)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Single Train/Test:  Score = 96%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5-Fold CV: Score = 98%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8E528-A791-43A1-B9B9-00B4AB4B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540448"/>
            <a:ext cx="5073489" cy="267632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BBF1B-A58D-4E67-9F9A-C10F5A7D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98" y="2560244"/>
            <a:ext cx="5076825" cy="904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139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29" name="副標題 2">
            <a:extLst>
              <a:ext uri="{FF2B5EF4-FFF2-40B4-BE49-F238E27FC236}">
                <a16:creationId xmlns:a16="http://schemas.microsoft.com/office/drawing/2014/main" id="{AE52D33D-33AA-421E-92B8-A1CD645BD4EE}"/>
              </a:ext>
            </a:extLst>
          </p:cNvPr>
          <p:cNvSpPr txBox="1">
            <a:spLocks/>
          </p:cNvSpPr>
          <p:nvPr/>
        </p:nvSpPr>
        <p:spPr>
          <a:xfrm>
            <a:off x="260385" y="1326768"/>
            <a:ext cx="8426417" cy="1670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Answer: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Poly Degree =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Single Train/Test:  Score = 90%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5-Fold CV: Score = 97%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Conclusion: Overfit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1AC04-11CF-4AB5-B304-A3AEAC09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966441"/>
            <a:ext cx="4120902" cy="33794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3952B-78AD-4B78-A9BA-53C833B9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025820"/>
            <a:ext cx="5113987" cy="9150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5458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29" name="副標題 2">
            <a:extLst>
              <a:ext uri="{FF2B5EF4-FFF2-40B4-BE49-F238E27FC236}">
                <a16:creationId xmlns:a16="http://schemas.microsoft.com/office/drawing/2014/main" id="{AE52D33D-33AA-421E-92B8-A1CD645BD4EE}"/>
              </a:ext>
            </a:extLst>
          </p:cNvPr>
          <p:cNvSpPr txBox="1">
            <a:spLocks/>
          </p:cNvSpPr>
          <p:nvPr/>
        </p:nvSpPr>
        <p:spPr>
          <a:xfrm>
            <a:off x="260385" y="1326768"/>
            <a:ext cx="8426417" cy="1670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Answer: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Poly Degree = 3.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Single Train/Test:  Score = 96.6%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5-Fold CV: Score = 96.6%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Conclusion: Overfit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217A0-6737-478F-BE69-4B141C82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887610"/>
            <a:ext cx="4362450" cy="3752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85BB46-7FFD-4101-8F49-E292B9B5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967063"/>
            <a:ext cx="4785370" cy="8858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14157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29" name="副標題 2">
            <a:extLst>
              <a:ext uri="{FF2B5EF4-FFF2-40B4-BE49-F238E27FC236}">
                <a16:creationId xmlns:a16="http://schemas.microsoft.com/office/drawing/2014/main" id="{AE52D33D-33AA-421E-92B8-A1CD645BD4EE}"/>
              </a:ext>
            </a:extLst>
          </p:cNvPr>
          <p:cNvSpPr txBox="1">
            <a:spLocks/>
          </p:cNvSpPr>
          <p:nvPr/>
        </p:nvSpPr>
        <p:spPr>
          <a:xfrm>
            <a:off x="260385" y="1326768"/>
            <a:ext cx="8426417" cy="21022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Answer: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Poly Degree = 4.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Single Train/Test:  Score = 96.6%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5-Fold CV: Score = 96.6%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Conclusion: Overfit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DCA92-A575-49E5-93DE-2C94A7E3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108806"/>
            <a:ext cx="4381500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CD023-CDBD-485D-886F-2189CBBA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12572"/>
            <a:ext cx="4707980" cy="8703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8630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 Bias/Variance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Avoid Overfitting using K-Fold Cross Validation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a powerful tool to avoid overfitting called K-fold cross validation.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5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 Bias/Variance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28803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Review: K-Fold Cross Validation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One way to protect overfitting is </a:t>
            </a:r>
            <a:r>
              <a:rPr lang="en-US" sz="1800" b="1" dirty="0">
                <a:solidFill>
                  <a:srgbClr val="C00000"/>
                </a:solidFill>
              </a:rPr>
              <a:t>K-Fold Cross Validation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idea of K-Fold Cross Validation is very simple: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Split your data into K randomly-assigned segments (or buckets)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Reserve one segment (bucket) as your test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 on the combined remaining K-1 segments (buckets) and measure their performance against the test set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Repeat for each segment (bucket)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Take the average of the K r-squared scores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3.1. Cross-validation: evaluating estimator performance — scikit-learn  0.23.2 documentation">
            <a:extLst>
              <a:ext uri="{FF2B5EF4-FFF2-40B4-BE49-F238E27FC236}">
                <a16:creationId xmlns:a16="http://schemas.microsoft.com/office/drawing/2014/main" id="{F11919BF-E6C9-4404-91CF-2F8901D36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329" y="3978997"/>
            <a:ext cx="3422725" cy="237076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062034B5-9114-46CF-8FA9-61DDEE2397C1}"/>
              </a:ext>
            </a:extLst>
          </p:cNvPr>
          <p:cNvSpPr txBox="1">
            <a:spLocks/>
          </p:cNvSpPr>
          <p:nvPr/>
        </p:nvSpPr>
        <p:spPr>
          <a:xfrm>
            <a:off x="374988" y="4365105"/>
            <a:ext cx="4773076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Prevent you from overfitting to a single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101129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 Bias/Variance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6"/>
            <a:ext cx="8445484" cy="26642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K-Fold Cross Validation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Scikit-learn makes this really easy.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Even easier than just a single (normal) train/test split.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practice, you need to try different variations of your model, for example, the degree of polynomial for a polynomial fit. So the idea is to try different values of your model with different variations.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Measure the mean accuracy using K-Fold Cross Validation and find the one with minimum error against your test dataset. And that is your sweet spot there.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3.1. Cross-validation: evaluating estimator performance — scikit-learn  0.23.2 documentation">
            <a:extLst>
              <a:ext uri="{FF2B5EF4-FFF2-40B4-BE49-F238E27FC236}">
                <a16:creationId xmlns:a16="http://schemas.microsoft.com/office/drawing/2014/main" id="{F11919BF-E6C9-4404-91CF-2F8901D36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38050"/>
            <a:ext cx="3422725" cy="237076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881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 Bias/Variance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Using K-Fold Cross Validation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Conclusion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want to use K-Fold Cross Validation against your test dataset and just keep refining your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Try different values within it, keep trying different variations of that model or change the model entirely, until you find the minimum errors.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3.1. Cross-validation: evaluating estimator performance — scikit-learn  0.23.2 documentation">
            <a:extLst>
              <a:ext uri="{FF2B5EF4-FFF2-40B4-BE49-F238E27FC236}">
                <a16:creationId xmlns:a16="http://schemas.microsoft.com/office/drawing/2014/main" id="{F11919BF-E6C9-4404-91CF-2F8901D36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49" y="3700963"/>
            <a:ext cx="3422725" cy="237076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118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 Bias/Variance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15841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K-Fold Cross Validation for Iris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K-Fold Cross Validation with a SVC (Support Vector Classifier) model of Iris Classification.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this example, we will see that without K-Fold. We can have model with problem overfitting.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511E1-17B2-4346-AC78-F9607774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429000"/>
            <a:ext cx="25050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567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61.1 Read Iris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0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EB8AF6-DBC3-423C-B534-8590CC0B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7" y="3068960"/>
            <a:ext cx="8030477" cy="20882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61.1 Read Iris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15522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Iris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find </a:t>
            </a:r>
            <a:r>
              <a:rPr lang="en-US" sz="1800" b="1" dirty="0" err="1">
                <a:solidFill>
                  <a:schemeClr val="tx1"/>
                </a:solidFill>
              </a:rPr>
              <a:t>sklearn</a:t>
            </a:r>
            <a:r>
              <a:rPr lang="en-US" sz="1800" b="1" dirty="0">
                <a:solidFill>
                  <a:schemeClr val="tx1"/>
                </a:solidFill>
              </a:rPr>
              <a:t> dataset under: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C:\Users\14088\anaconda3\Lib\site-packages\sklearn\datasets\data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copy the iris.csv into our local folder our easier browse the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https://www.udemy.com/course/data-science-and-machine-learning-with-python-hands-on/learn/lecture/4020714#overview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511E1-17B2-4346-AC78-F9607774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293096"/>
            <a:ext cx="25050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0821AB-60A5-4B90-896C-3C6DEEA52E2A}"/>
              </a:ext>
            </a:extLst>
          </p:cNvPr>
          <p:cNvSpPr/>
          <p:nvPr/>
        </p:nvSpPr>
        <p:spPr>
          <a:xfrm>
            <a:off x="3419872" y="4293096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7657</TotalTime>
  <Words>1580</Words>
  <Application>Microsoft Office PowerPoint</Application>
  <PresentationFormat>On-screen Show (4:3)</PresentationFormat>
  <Paragraphs>194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61 Bias/Variance</vt:lpstr>
      <vt:lpstr>61 Bias/Variance</vt:lpstr>
      <vt:lpstr>61 Bias/Variance</vt:lpstr>
      <vt:lpstr>61 Bias/Variance</vt:lpstr>
      <vt:lpstr>61 Bias/Variance</vt:lpstr>
      <vt:lpstr>61 Bias/Variance</vt:lpstr>
      <vt:lpstr>61 Bias/Variance</vt:lpstr>
      <vt:lpstr>61.1 Read Iris Data</vt:lpstr>
      <vt:lpstr>61.1 Read Iris Data</vt:lpstr>
      <vt:lpstr>61.1 Read Iris Data</vt:lpstr>
      <vt:lpstr>61.1 Read Iris Data</vt:lpstr>
      <vt:lpstr>61.2 Single Train/Test Split</vt:lpstr>
      <vt:lpstr>61.2 Single Train/Test Split</vt:lpstr>
      <vt:lpstr>61.3 Single Train/Test vs. K-Fold CV</vt:lpstr>
      <vt:lpstr>61.3 Single Train/Test vs. K-Fold CV</vt:lpstr>
      <vt:lpstr>61.3 Single Train/Test vs. K-Fold CV</vt:lpstr>
      <vt:lpstr>61.3 Single Train/Test vs. K-Fold CV</vt:lpstr>
      <vt:lpstr>61.4 Poly Model for Single vs. K-Fold CV</vt:lpstr>
      <vt:lpstr>61.4 Poly Model for Single vs. K-Fold CV</vt:lpstr>
      <vt:lpstr>61.4 Poly Model for Single vs. K-Fold CV</vt:lpstr>
      <vt:lpstr>61.5 Exercise</vt:lpstr>
      <vt:lpstr>61.5 Exercise</vt:lpstr>
      <vt:lpstr>61.5 Exercise</vt:lpstr>
      <vt:lpstr>61.5 Exercise</vt:lpstr>
      <vt:lpstr>61.5 Exercise</vt:lpstr>
      <vt:lpstr>61.5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3837</cp:revision>
  <dcterms:created xsi:type="dcterms:W3CDTF">2018-09-28T16:40:41Z</dcterms:created>
  <dcterms:modified xsi:type="dcterms:W3CDTF">2020-09-07T17:44:48Z</dcterms:modified>
</cp:coreProperties>
</file>