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307" r:id="rId3"/>
    <p:sldId id="323" r:id="rId4"/>
    <p:sldId id="326" r:id="rId5"/>
    <p:sldId id="325" r:id="rId6"/>
    <p:sldId id="327" r:id="rId7"/>
    <p:sldId id="328" r:id="rId8"/>
    <p:sldId id="330" r:id="rId9"/>
    <p:sldId id="329" r:id="rId10"/>
    <p:sldId id="331" r:id="rId11"/>
    <p:sldId id="332" r:id="rId12"/>
    <p:sldId id="333" r:id="rId13"/>
    <p:sldId id="337" r:id="rId14"/>
    <p:sldId id="335" r:id="rId15"/>
    <p:sldId id="336" r:id="rId16"/>
    <p:sldId id="334" r:id="rId17"/>
    <p:sldId id="338" r:id="rId18"/>
    <p:sldId id="339" r:id="rId19"/>
    <p:sldId id="340" r:id="rId20"/>
    <p:sldId id="342" r:id="rId21"/>
    <p:sldId id="343" r:id="rId22"/>
    <p:sldId id="259" r:id="rId2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88587657" initials="1" lastIdx="1" clrIdx="0">
    <p:extLst>
      <p:ext uri="{19B8F6BF-5375-455C-9EA6-DF929625EA0E}">
        <p15:presenceInfo xmlns:p15="http://schemas.microsoft.com/office/powerpoint/2012/main" userId="46f8387d243d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12" autoAdjust="0"/>
    <p:restoredTop sz="95401" autoAdjust="0"/>
  </p:normalViewPr>
  <p:slideViewPr>
    <p:cSldViewPr>
      <p:cViewPr varScale="1">
        <p:scale>
          <a:sx n="105" d="100"/>
          <a:sy n="105" d="100"/>
        </p:scale>
        <p:origin x="240"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68 Unbalanced Data</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68.2 Oversampling</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349195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Oversampling Explanation</a:t>
            </a:r>
          </a:p>
          <a:p>
            <a:pPr marL="342900" indent="-342900" algn="l">
              <a:buClr>
                <a:srgbClr val="0070C0"/>
              </a:buClr>
              <a:buSzPct val="80000"/>
              <a:buFont typeface="Wingdings" pitchFamily="2" charset="2"/>
              <a:buChar char="u"/>
            </a:pPr>
            <a:r>
              <a:rPr lang="en-US" sz="1800" b="1" i="0" dirty="0">
                <a:solidFill>
                  <a:srgbClr val="C00000"/>
                </a:solidFill>
                <a:effectLst/>
              </a:rPr>
              <a:t>What is one way of dealing with it? Just oversampling is a simple solution.</a:t>
            </a:r>
          </a:p>
          <a:p>
            <a:pPr marL="342900" indent="-342900" algn="l">
              <a:buClr>
                <a:srgbClr val="0070C0"/>
              </a:buClr>
              <a:buSzPct val="80000"/>
              <a:buFont typeface="Wingdings" pitchFamily="2" charset="2"/>
              <a:buChar char="u"/>
            </a:pPr>
            <a:r>
              <a:rPr lang="en-US" sz="1800" b="1" i="0" dirty="0">
                <a:solidFill>
                  <a:srgbClr val="29303B"/>
                </a:solidFill>
                <a:effectLst/>
              </a:rPr>
              <a:t>So just take samples from your minority class.</a:t>
            </a:r>
          </a:p>
          <a:p>
            <a:pPr marL="342900" indent="-342900" algn="l">
              <a:buClr>
                <a:srgbClr val="0070C0"/>
              </a:buClr>
              <a:buSzPct val="80000"/>
              <a:buFont typeface="Wingdings" pitchFamily="2" charset="2"/>
              <a:buChar char="u"/>
            </a:pPr>
            <a:r>
              <a:rPr lang="en-US" sz="1800" b="1" i="0" dirty="0">
                <a:solidFill>
                  <a:srgbClr val="29303B"/>
                </a:solidFill>
                <a:effectLst/>
              </a:rPr>
              <a:t>You know in this example of fraud, just take more of those samples that are known to be fraud, and copy them over and over and over again. </a:t>
            </a:r>
          </a:p>
          <a:p>
            <a:pPr marL="342900" indent="-342900" algn="l">
              <a:buClr>
                <a:srgbClr val="0070C0"/>
              </a:buClr>
              <a:buSzPct val="80000"/>
              <a:buFont typeface="Wingdings" pitchFamily="2" charset="2"/>
              <a:buChar char="u"/>
            </a:pPr>
            <a:r>
              <a:rPr lang="en-US" sz="1800" b="1" i="0" dirty="0">
                <a:solidFill>
                  <a:srgbClr val="29303B"/>
                </a:solidFill>
                <a:effectLst/>
              </a:rPr>
              <a:t>You know make an army of clones if you will of your fraudulent test cases, and you can do that at random.</a:t>
            </a:r>
          </a:p>
          <a:p>
            <a:pPr marL="342900" indent="-342900" algn="l">
              <a:buClr>
                <a:srgbClr val="0070C0"/>
              </a:buClr>
              <a:buSzPct val="80000"/>
              <a:buFont typeface="Wingdings" pitchFamily="2" charset="2"/>
              <a:buChar char="u"/>
            </a:pPr>
            <a:r>
              <a:rPr lang="en-US" sz="1800" b="1" i="0" dirty="0">
                <a:solidFill>
                  <a:srgbClr val="29303B"/>
                </a:solidFill>
                <a:effectLst/>
              </a:rPr>
              <a:t>You would think that that wouldn't actually help but it does with a neural network.</a:t>
            </a:r>
          </a:p>
          <a:p>
            <a:pPr marL="342900" indent="-342900" algn="l">
              <a:buClr>
                <a:srgbClr val="0070C0"/>
              </a:buClr>
              <a:buSzPct val="80000"/>
              <a:buFont typeface="Wingdings" pitchFamily="2" charset="2"/>
              <a:buChar char="u"/>
            </a:pPr>
            <a:r>
              <a:rPr lang="en-US" sz="1800" b="1" dirty="0">
                <a:solidFill>
                  <a:srgbClr val="29303B"/>
                </a:solidFill>
              </a:rPr>
              <a:t>T</a:t>
            </a:r>
            <a:r>
              <a:rPr lang="en-US" sz="1800" b="1" i="0" dirty="0">
                <a:solidFill>
                  <a:srgbClr val="29303B"/>
                </a:solidFill>
                <a:effectLst/>
              </a:rPr>
              <a:t>hat is a very simple thing you can do, just fabricate more of your minority case by making copies of other samples from that minority case.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dirty="0"/>
          </a:p>
        </p:txBody>
      </p:sp>
    </p:spTree>
    <p:extLst>
      <p:ext uri="{BB962C8B-B14F-4D97-AF65-F5344CB8AC3E}">
        <p14:creationId xmlns:p14="http://schemas.microsoft.com/office/powerpoint/2010/main" val="3236172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68.3 Undersampling</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394378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68.3 Undersampling</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13317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Undersampling</a:t>
            </a:r>
          </a:p>
          <a:p>
            <a:pPr marL="342900" indent="-342900" algn="l">
              <a:buClr>
                <a:srgbClr val="0070C0"/>
              </a:buClr>
              <a:buSzPct val="80000"/>
              <a:buFont typeface="Wingdings" pitchFamily="2" charset="2"/>
              <a:buChar char="u"/>
            </a:pPr>
            <a:r>
              <a:rPr lang="en-US" sz="1800" b="1" dirty="0">
                <a:solidFill>
                  <a:schemeClr val="tx1"/>
                </a:solidFill>
              </a:rPr>
              <a:t>Instead of creating more positive samples, remove negative ones</a:t>
            </a:r>
          </a:p>
          <a:p>
            <a:pPr marL="342900" indent="-342900" algn="l">
              <a:buClr>
                <a:srgbClr val="0070C0"/>
              </a:buClr>
              <a:buSzPct val="80000"/>
              <a:buFont typeface="Wingdings" pitchFamily="2" charset="2"/>
              <a:buChar char="u"/>
            </a:pPr>
            <a:r>
              <a:rPr lang="en-US" sz="1800" b="1" dirty="0">
                <a:solidFill>
                  <a:schemeClr val="tx1"/>
                </a:solidFill>
              </a:rPr>
              <a:t>Throwing data away is usually not the right answer</a:t>
            </a:r>
          </a:p>
          <a:p>
            <a:pPr marL="342900" indent="-342900" algn="l">
              <a:buClr>
                <a:srgbClr val="0070C0"/>
              </a:buClr>
              <a:buSzPct val="80000"/>
              <a:buFont typeface="Wingdings" pitchFamily="2" charset="2"/>
              <a:buChar char="u"/>
            </a:pPr>
            <a:r>
              <a:rPr lang="en-US" sz="1800" b="1" dirty="0">
                <a:solidFill>
                  <a:schemeClr val="tx1"/>
                </a:solidFill>
              </a:rPr>
              <a:t>Unless you are specifically trying to avoid “big data” scaling issues.</a:t>
            </a:r>
          </a:p>
          <a:p>
            <a:pPr marL="342900" indent="-342900" algn="l">
              <a:buClr>
                <a:srgbClr val="0070C0"/>
              </a:buClr>
              <a:buSzPct val="80000"/>
              <a:buFont typeface="Wingdings" pitchFamily="2" charset="2"/>
              <a:buChar char="u"/>
            </a:pP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dirty="0"/>
          </a:p>
        </p:txBody>
      </p:sp>
      <p:pic>
        <p:nvPicPr>
          <p:cNvPr id="8" name="Picture 7">
            <a:extLst>
              <a:ext uri="{FF2B5EF4-FFF2-40B4-BE49-F238E27FC236}">
                <a16:creationId xmlns:a16="http://schemas.microsoft.com/office/drawing/2014/main" id="{62183242-53A0-4781-B93C-279FCB6F99FC}"/>
              </a:ext>
            </a:extLst>
          </p:cNvPr>
          <p:cNvPicPr>
            <a:picLocks noChangeAspect="1"/>
          </p:cNvPicPr>
          <p:nvPr/>
        </p:nvPicPr>
        <p:blipFill>
          <a:blip r:embed="rId2"/>
          <a:stretch>
            <a:fillRect/>
          </a:stretch>
        </p:blipFill>
        <p:spPr>
          <a:xfrm>
            <a:off x="3200400" y="2924944"/>
            <a:ext cx="2743200" cy="2085975"/>
          </a:xfrm>
          <a:prstGeom prst="rect">
            <a:avLst/>
          </a:prstGeom>
          <a:ln>
            <a:solidFill>
              <a:srgbClr val="C00000"/>
            </a:solidFill>
          </a:ln>
        </p:spPr>
      </p:pic>
    </p:spTree>
    <p:extLst>
      <p:ext uri="{BB962C8B-B14F-4D97-AF65-F5344CB8AC3E}">
        <p14:creationId xmlns:p14="http://schemas.microsoft.com/office/powerpoint/2010/main" val="713570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68.3 Undersampling</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50511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SMOTE (Synthetic Minority Over-sampling Technique) Explanation</a:t>
            </a:r>
            <a:endParaRPr lang="en-US" sz="1800" b="1" i="0" dirty="0">
              <a:solidFill>
                <a:srgbClr val="29303B"/>
              </a:solidFill>
              <a:effectLst/>
            </a:endParaRPr>
          </a:p>
          <a:p>
            <a:pPr marL="342900" indent="-342900" algn="l">
              <a:buClr>
                <a:srgbClr val="0070C0"/>
              </a:buClr>
              <a:buSzPct val="80000"/>
              <a:buFont typeface="Wingdings" pitchFamily="2" charset="2"/>
              <a:buChar char="u"/>
            </a:pPr>
            <a:r>
              <a:rPr lang="en-US" sz="1800" b="1" i="0" dirty="0">
                <a:solidFill>
                  <a:srgbClr val="29303B"/>
                </a:solidFill>
                <a:effectLst/>
              </a:rPr>
              <a:t>The other way you can go is undersampling.</a:t>
            </a:r>
          </a:p>
          <a:p>
            <a:pPr marL="342900" indent="-342900" algn="l">
              <a:buClr>
                <a:srgbClr val="0070C0"/>
              </a:buClr>
              <a:buSzPct val="80000"/>
              <a:buFont typeface="Wingdings" pitchFamily="2" charset="2"/>
              <a:buChar char="u"/>
            </a:pPr>
            <a:r>
              <a:rPr lang="en-US" sz="1800" b="1" dirty="0">
                <a:solidFill>
                  <a:srgbClr val="29303B"/>
                </a:solidFill>
              </a:rPr>
              <a:t>I</a:t>
            </a:r>
            <a:r>
              <a:rPr lang="en-US" sz="1800" b="1" i="0" dirty="0">
                <a:solidFill>
                  <a:srgbClr val="29303B"/>
                </a:solidFill>
                <a:effectLst/>
              </a:rPr>
              <a:t>nstead of creating more of your minority cases, remove the majority ones.</a:t>
            </a:r>
          </a:p>
          <a:p>
            <a:pPr marL="342900" indent="-342900" algn="l">
              <a:buClr>
                <a:srgbClr val="0070C0"/>
              </a:buClr>
              <a:buSzPct val="80000"/>
              <a:buFont typeface="Wingdings" pitchFamily="2" charset="2"/>
              <a:buChar char="u"/>
            </a:pPr>
            <a:r>
              <a:rPr lang="en-US" sz="1800" b="1" dirty="0">
                <a:solidFill>
                  <a:srgbClr val="29303B"/>
                </a:solidFill>
              </a:rPr>
              <a:t>I</a:t>
            </a:r>
            <a:r>
              <a:rPr lang="en-US" sz="1800" b="1" i="0" dirty="0">
                <a:solidFill>
                  <a:srgbClr val="29303B"/>
                </a:solidFill>
                <a:effectLst/>
              </a:rPr>
              <a:t>n the case of fraud we will talk about just removing some of those non fraudulent cases to balance it out a little bit more.</a:t>
            </a:r>
          </a:p>
          <a:p>
            <a:pPr marL="342900" indent="-342900" algn="l">
              <a:buClr>
                <a:srgbClr val="0070C0"/>
              </a:buClr>
              <a:buSzPct val="80000"/>
              <a:buFont typeface="Wingdings" pitchFamily="2" charset="2"/>
              <a:buChar char="u"/>
            </a:pPr>
            <a:r>
              <a:rPr lang="en-US" sz="1800" b="1" i="0" dirty="0">
                <a:solidFill>
                  <a:srgbClr val="29303B"/>
                </a:solidFill>
                <a:effectLst/>
              </a:rPr>
              <a:t>However throwing data away is usually not the right answer.</a:t>
            </a:r>
          </a:p>
          <a:p>
            <a:pPr marL="342900" indent="-342900" algn="l">
              <a:buClr>
                <a:srgbClr val="0070C0"/>
              </a:buClr>
              <a:buSzPct val="80000"/>
              <a:buFont typeface="Wingdings" pitchFamily="2" charset="2"/>
              <a:buChar char="u"/>
            </a:pPr>
            <a:r>
              <a:rPr lang="en-US" sz="1800" b="1" i="0" dirty="0">
                <a:solidFill>
                  <a:srgbClr val="29303B"/>
                </a:solidFill>
                <a:effectLst/>
              </a:rPr>
              <a:t>I mean why would you ever want to do that, you're discarding information.</a:t>
            </a:r>
          </a:p>
          <a:p>
            <a:pPr marL="342900" indent="-342900" algn="l">
              <a:buClr>
                <a:srgbClr val="0070C0"/>
              </a:buClr>
              <a:buSzPct val="80000"/>
              <a:buFont typeface="Wingdings" pitchFamily="2" charset="2"/>
              <a:buChar char="u"/>
            </a:pPr>
            <a:r>
              <a:rPr lang="en-US" sz="1800" b="1" dirty="0">
                <a:solidFill>
                  <a:srgbClr val="29303B"/>
                </a:solidFill>
              </a:rPr>
              <a:t>T</a:t>
            </a:r>
            <a:r>
              <a:rPr lang="en-US" sz="1800" b="1" i="0" dirty="0">
                <a:solidFill>
                  <a:srgbClr val="29303B"/>
                </a:solidFill>
                <a:effectLst/>
              </a:rPr>
              <a:t>he only time when undersampling might make sense is if you're specifically trying to </a:t>
            </a:r>
            <a:r>
              <a:rPr lang="en-US" sz="1800" b="1" i="0" dirty="0">
                <a:solidFill>
                  <a:srgbClr val="C00000"/>
                </a:solidFill>
                <a:effectLst/>
              </a:rPr>
              <a:t>avoid some scaling issue with your training</a:t>
            </a:r>
            <a:r>
              <a:rPr lang="en-US" sz="1800" b="1" i="0" dirty="0">
                <a:solidFill>
                  <a:srgbClr val="29303B"/>
                </a:solidFill>
                <a:effectLst/>
              </a:rPr>
              <a:t>, maybe you just have more data than you can handle on the hardware that you're given.</a:t>
            </a:r>
          </a:p>
          <a:p>
            <a:pPr marL="342900" indent="-342900" algn="l">
              <a:buClr>
                <a:srgbClr val="0070C0"/>
              </a:buClr>
              <a:buSzPct val="80000"/>
              <a:buFont typeface="Wingdings" pitchFamily="2" charset="2"/>
              <a:buChar char="u"/>
            </a:pPr>
            <a:r>
              <a:rPr lang="en-US" sz="1800" b="1" dirty="0">
                <a:solidFill>
                  <a:srgbClr val="29303B"/>
                </a:solidFill>
              </a:rPr>
              <a:t>I</a:t>
            </a:r>
            <a:r>
              <a:rPr lang="en-US" sz="1800" b="1" i="0" dirty="0">
                <a:solidFill>
                  <a:srgbClr val="29303B"/>
                </a:solidFill>
                <a:effectLst/>
              </a:rPr>
              <a:t>f you have too much data to actually process and handle, fine, throw away some of the majority case, that might be a reasonable thing to do.</a:t>
            </a:r>
          </a:p>
          <a:p>
            <a:pPr marL="342900" indent="-342900" algn="l">
              <a:buClr>
                <a:srgbClr val="0070C0"/>
              </a:buClr>
              <a:buSzPct val="80000"/>
              <a:buFont typeface="Wingdings" pitchFamily="2" charset="2"/>
              <a:buChar char="u"/>
            </a:pPr>
            <a:r>
              <a:rPr lang="en-US" sz="1800" b="1" i="0" dirty="0">
                <a:solidFill>
                  <a:srgbClr val="29303B"/>
                </a:solidFill>
                <a:effectLst/>
              </a:rPr>
              <a:t>But the better solution would be to get more computational power right and actually scale this out on a cluster or something.</a:t>
            </a:r>
          </a:p>
          <a:p>
            <a:pPr marL="342900" indent="-342900" algn="l">
              <a:buClr>
                <a:srgbClr val="0070C0"/>
              </a:buClr>
              <a:buSzPct val="80000"/>
              <a:buFont typeface="Wingdings" pitchFamily="2" charset="2"/>
              <a:buChar char="u"/>
            </a:pPr>
            <a:r>
              <a:rPr lang="en-US" sz="1800" b="1" i="0" dirty="0">
                <a:solidFill>
                  <a:srgbClr val="29303B"/>
                </a:solidFill>
                <a:effectLst/>
              </a:rPr>
              <a:t>So undersampling usually not the best approach. </a:t>
            </a:r>
          </a:p>
          <a:p>
            <a:pPr marL="342900" indent="-342900" algn="l">
              <a:buClr>
                <a:srgbClr val="0070C0"/>
              </a:buClr>
              <a:buSzPct val="80000"/>
              <a:buFont typeface="Wingdings" pitchFamily="2" charset="2"/>
              <a:buChar char="u"/>
            </a:pPr>
            <a:endParaRPr lang="en-US" sz="1800" b="1" dirty="0">
              <a:solidFill>
                <a:srgbClr val="29303B"/>
              </a:solidFill>
            </a:endParaRPr>
          </a:p>
          <a:p>
            <a:pPr marL="342900" indent="-342900" algn="l">
              <a:buClr>
                <a:srgbClr val="0070C0"/>
              </a:buClr>
              <a:buSzPct val="80000"/>
              <a:buFont typeface="Wingdings" pitchFamily="2" charset="2"/>
              <a:buChar char="u"/>
            </a:pPr>
            <a:endParaRPr lang="en-US" sz="1800" b="1" i="0" dirty="0">
              <a:solidFill>
                <a:srgbClr val="29303B"/>
              </a:solidFill>
              <a:effectLst/>
            </a:endParaRPr>
          </a:p>
          <a:p>
            <a:pPr marL="342900" indent="-342900" algn="l">
              <a:buClr>
                <a:srgbClr val="0070C0"/>
              </a:buClr>
              <a:buSzPct val="80000"/>
              <a:buFont typeface="Wingdings" pitchFamily="2" charset="2"/>
              <a:buChar char="u"/>
            </a:pPr>
            <a:endParaRPr lang="en-US" sz="1800" b="1" dirty="0">
              <a:solidFill>
                <a:srgbClr val="29303B"/>
              </a:solidFill>
            </a:endParaRPr>
          </a:p>
          <a:p>
            <a:pPr marL="342900" indent="-342900" algn="l">
              <a:buClr>
                <a:srgbClr val="0070C0"/>
              </a:buClr>
              <a:buSzPct val="80000"/>
              <a:buFont typeface="Wingdings" pitchFamily="2" charset="2"/>
              <a:buChar char="u"/>
            </a:pPr>
            <a:endParaRPr lang="en-US" sz="1800" b="1" i="0" dirty="0">
              <a:solidFill>
                <a:srgbClr val="29303B"/>
              </a:solidFill>
              <a:effectLst/>
            </a:endParaRPr>
          </a:p>
          <a:p>
            <a:pPr marL="342900" indent="-342900" algn="l">
              <a:buClr>
                <a:srgbClr val="0070C0"/>
              </a:buClr>
              <a:buSzPct val="80000"/>
              <a:buFont typeface="Wingdings" pitchFamily="2" charset="2"/>
              <a:buChar char="u"/>
            </a:pPr>
            <a:r>
              <a:rPr lang="en-US" sz="1800" b="1" i="0" dirty="0">
                <a:solidFill>
                  <a:srgbClr val="29303B"/>
                </a:solidFill>
                <a:effectLst/>
              </a:rPr>
              <a:t>Something that's even better than undersampling or over</a:t>
            </a:r>
          </a:p>
          <a:p>
            <a:pPr algn="l"/>
            <a:r>
              <a:rPr lang="en-US" sz="1800" b="1" i="0" dirty="0">
                <a:solidFill>
                  <a:srgbClr val="29303B"/>
                </a:solidFill>
                <a:effectLst/>
              </a:rPr>
              <a:t>sampling is something called "SMOTE", and this is something you might see. Stands for a synthetic minority</a:t>
            </a:r>
          </a:p>
          <a:p>
            <a:pPr algn="l"/>
            <a:r>
              <a:rPr lang="en-US" sz="1800" b="1" i="0" dirty="0">
                <a:solidFill>
                  <a:srgbClr val="29303B"/>
                </a:solidFill>
                <a:effectLst/>
              </a:rPr>
              <a:t>over sampling technique.</a:t>
            </a:r>
          </a:p>
          <a:p>
            <a:pPr algn="l"/>
            <a:r>
              <a:rPr lang="en-US" sz="1800" b="1" i="0" dirty="0">
                <a:solidFill>
                  <a:srgbClr val="29303B"/>
                </a:solidFill>
                <a:effectLst/>
              </a:rPr>
              <a:t>Kind of a creative acronym.</a:t>
            </a:r>
          </a:p>
          <a:p>
            <a:pPr algn="l"/>
            <a:r>
              <a:rPr lang="en-US" sz="1800" b="1" i="0" dirty="0">
                <a:solidFill>
                  <a:srgbClr val="29303B"/>
                </a:solidFill>
                <a:effectLst/>
              </a:rPr>
              <a:t>What it does is it artificially generates new samples of the minority class using nearest neighbors.</a:t>
            </a:r>
          </a:p>
          <a:p>
            <a:pPr algn="l"/>
            <a:r>
              <a:rPr lang="en-US" sz="1800" b="1" i="0" dirty="0">
                <a:solidFill>
                  <a:srgbClr val="29303B"/>
                </a:solidFill>
                <a:effectLst/>
              </a:rPr>
              <a:t>So just like we talked about using KNN and for imputation.</a:t>
            </a:r>
          </a:p>
          <a:p>
            <a:pPr algn="l"/>
            <a:r>
              <a:rPr lang="en-US" sz="1800" b="1" i="0" dirty="0">
                <a:solidFill>
                  <a:srgbClr val="29303B"/>
                </a:solidFill>
                <a:effectLst/>
              </a:rPr>
              <a:t>Same idea here.</a:t>
            </a:r>
          </a:p>
          <a:p>
            <a:pPr algn="l"/>
            <a:r>
              <a:rPr lang="en-US" sz="1800" b="1" i="0" dirty="0">
                <a:solidFill>
                  <a:srgbClr val="29303B"/>
                </a:solidFill>
                <a:effectLst/>
              </a:rPr>
              <a:t>We're running K nearest neighbors on each sample of the minority class, and then we create new samples</a:t>
            </a:r>
          </a:p>
          <a:p>
            <a:pPr algn="l"/>
            <a:r>
              <a:rPr lang="en-US" sz="1800" b="1" i="0" dirty="0">
                <a:solidFill>
                  <a:srgbClr val="29303B"/>
                </a:solidFill>
                <a:effectLst/>
              </a:rPr>
              <a:t>from those KNN results by taking the mean of those neighbors.</a:t>
            </a:r>
          </a:p>
          <a:p>
            <a:pPr algn="l"/>
            <a:r>
              <a:rPr lang="en-US" sz="1800" b="1" i="0" dirty="0">
                <a:solidFill>
                  <a:srgbClr val="29303B"/>
                </a:solidFill>
                <a:effectLst/>
              </a:rPr>
              <a:t>So instead of just, you know, naively making copies of other test cases for the minority class or actually</a:t>
            </a:r>
          </a:p>
          <a:p>
            <a:pPr algn="l"/>
            <a:r>
              <a:rPr lang="en-US" sz="1800" b="1" i="0" dirty="0">
                <a:solidFill>
                  <a:srgbClr val="29303B"/>
                </a:solidFill>
                <a:effectLst/>
              </a:rPr>
              <a:t>fabricating new ones based on averages from other samples and fabricating them, that way works pretty</a:t>
            </a:r>
          </a:p>
          <a:p>
            <a:pPr algn="l"/>
            <a:r>
              <a:rPr lang="en-US" sz="1800" b="1" i="0" dirty="0">
                <a:solidFill>
                  <a:srgbClr val="29303B"/>
                </a:solidFill>
                <a:effectLst/>
              </a:rPr>
              <a:t>well.</a:t>
            </a:r>
          </a:p>
          <a:p>
            <a:pPr algn="l"/>
            <a:r>
              <a:rPr lang="en-US" sz="1800" b="1" i="0" dirty="0">
                <a:solidFill>
                  <a:srgbClr val="29303B"/>
                </a:solidFill>
                <a:effectLst/>
              </a:rPr>
              <a:t>So it both generates new samples and other samples from a new or majority class which is good.</a:t>
            </a:r>
          </a:p>
          <a:p>
            <a:pPr algn="l"/>
            <a:r>
              <a:rPr lang="en-US" sz="1800" b="1" i="0" dirty="0">
                <a:solidFill>
                  <a:srgbClr val="29303B"/>
                </a:solidFill>
                <a:effectLst/>
              </a:rPr>
              <a:t>So this is better than just oversampling by making copies because it's actually fabricating new data</a:t>
            </a:r>
          </a:p>
          <a:p>
            <a:pPr algn="l"/>
            <a:r>
              <a:rPr lang="en-US" sz="1800" b="1" i="0" dirty="0">
                <a:solidFill>
                  <a:srgbClr val="29303B"/>
                </a:solidFill>
                <a:effectLst/>
              </a:rPr>
              <a:t>points that have some basis in reality still.</a:t>
            </a:r>
          </a:p>
          <a:p>
            <a:pPr algn="l"/>
            <a:r>
              <a:rPr lang="en-US" sz="1800" b="1" i="0" dirty="0">
                <a:solidFill>
                  <a:srgbClr val="29303B"/>
                </a:solidFill>
                <a:effectLst/>
              </a:rPr>
              <a:t>So remember if you're dealing with unbalanced data, SMOTE is a very good choice. A simpler approach too</a:t>
            </a:r>
          </a:p>
          <a:p>
            <a:pPr algn="l"/>
            <a:r>
              <a:rPr lang="en-US" sz="1800" b="1" i="0" dirty="0">
                <a:solidFill>
                  <a:srgbClr val="29303B"/>
                </a:solidFill>
                <a:effectLst/>
              </a:rPr>
              <a:t>is just adjusting the thresholds when you're actually making inferences and actually applying your model</a:t>
            </a:r>
          </a:p>
          <a:p>
            <a:pPr algn="l"/>
            <a:r>
              <a:rPr lang="en-US" sz="1800" b="1" i="0" dirty="0">
                <a:solidFill>
                  <a:srgbClr val="29303B"/>
                </a:solidFill>
                <a:effectLst/>
              </a:rPr>
              <a:t>to the data that you have.</a:t>
            </a:r>
          </a:p>
          <a:p>
            <a:pPr algn="l"/>
            <a:r>
              <a:rPr lang="en-US" sz="1800" b="1" i="0" dirty="0">
                <a:solidFill>
                  <a:srgbClr val="29303B"/>
                </a:solidFill>
                <a:effectLst/>
              </a:rPr>
              <a:t>So when you're making predictions for a classification, say fraud or not fraud, you're going to have some</a:t>
            </a:r>
          </a:p>
          <a:p>
            <a:pPr algn="l"/>
            <a:r>
              <a:rPr lang="en-US" sz="1800" b="1" i="0" dirty="0">
                <a:solidFill>
                  <a:srgbClr val="29303B"/>
                </a:solidFill>
                <a:effectLst/>
              </a:rPr>
              <a:t>sort of threshold of probability at which you say, OK, this is probably fraud.</a:t>
            </a:r>
          </a:p>
          <a:p>
            <a:pPr algn="l"/>
            <a:r>
              <a:rPr lang="en-US" sz="1800" b="1" i="0" dirty="0">
                <a:solidFill>
                  <a:srgbClr val="29303B"/>
                </a:solidFill>
                <a:effectLst/>
              </a:rPr>
              <a:t>You know most machine learning models don't just output a fraud or not fraud, it actually will give you</a:t>
            </a:r>
          </a:p>
          <a:p>
            <a:pPr algn="l"/>
            <a:r>
              <a:rPr lang="en-US" sz="1800" b="1" i="0" dirty="0">
                <a:solidFill>
                  <a:srgbClr val="29303B"/>
                </a:solidFill>
                <a:effectLst/>
              </a:rPr>
              <a:t>some sort of probability that it's fraud or not fraud, and you have to choose a threshold of probability</a:t>
            </a:r>
          </a:p>
          <a:p>
            <a:pPr algn="l"/>
            <a:r>
              <a:rPr lang="en-US" sz="1800" b="1" i="0" dirty="0">
                <a:solidFill>
                  <a:srgbClr val="29303B"/>
                </a:solidFill>
                <a:effectLst/>
              </a:rPr>
              <a:t>at which you say, OK, this is probably fraud, it deserves some investigation. So if you have too many false</a:t>
            </a:r>
          </a:p>
          <a:p>
            <a:pPr algn="l"/>
            <a:r>
              <a:rPr lang="en-US" sz="1800" b="1" i="0" dirty="0">
                <a:solidFill>
                  <a:srgbClr val="29303B"/>
                </a:solidFill>
                <a:effectLst/>
              </a:rPr>
              <a:t>positives one way to fix that is just increase that threshold.</a:t>
            </a:r>
          </a:p>
          <a:p>
            <a:pPr algn="l"/>
            <a:r>
              <a:rPr lang="en-US" sz="1800" b="1" i="0" dirty="0">
                <a:solidFill>
                  <a:srgbClr val="29303B"/>
                </a:solidFill>
                <a:effectLst/>
              </a:rPr>
              <a:t>Right.</a:t>
            </a:r>
          </a:p>
          <a:p>
            <a:pPr algn="l"/>
            <a:r>
              <a:rPr lang="en-US" sz="1800" b="1" i="0" dirty="0">
                <a:solidFill>
                  <a:srgbClr val="29303B"/>
                </a:solidFill>
                <a:effectLst/>
              </a:rPr>
              <a:t>So that is guaranteed to reduce your false positive rate but it comes at the cost of more false negatives.</a:t>
            </a:r>
          </a:p>
          <a:p>
            <a:pPr algn="l"/>
            <a:r>
              <a:rPr lang="en-US" sz="1800" b="1" i="0" dirty="0">
                <a:solidFill>
                  <a:srgbClr val="29303B"/>
                </a:solidFill>
                <a:effectLst/>
              </a:rPr>
              <a:t>So before you do something like this you have to think about the impact that that threshold will have.</a:t>
            </a:r>
          </a:p>
          <a:p>
            <a:pPr algn="l"/>
            <a:r>
              <a:rPr lang="en-US" sz="1800" b="1" i="0" dirty="0">
                <a:solidFill>
                  <a:srgbClr val="29303B"/>
                </a:solidFill>
                <a:effectLst/>
              </a:rPr>
              <a:t>So if I raise my threshold that means I'm going to have fewer actual things that are flagged as fraud.</a:t>
            </a:r>
          </a:p>
          <a:p>
            <a:pPr algn="l"/>
            <a:r>
              <a:rPr lang="en-US" sz="1800" b="1" i="0" dirty="0">
                <a:solidFill>
                  <a:srgbClr val="29303B"/>
                </a:solidFill>
                <a:effectLst/>
              </a:rPr>
              <a:t>That might mean that I miss out some actual fraudulent transactions there, but I'm not going to be bothering</a:t>
            </a:r>
          </a:p>
          <a:p>
            <a:pPr algn="l"/>
            <a:r>
              <a:rPr lang="en-US" sz="1800" b="1" i="0" dirty="0">
                <a:solidFill>
                  <a:srgbClr val="29303B"/>
                </a:solidFill>
                <a:effectLst/>
              </a:rPr>
              <a:t>my customers as much saying "hey I feel like this is fraud.</a:t>
            </a:r>
          </a:p>
          <a:p>
            <a:pPr algn="l"/>
            <a:r>
              <a:rPr lang="en-US" sz="1800" b="1" i="0" dirty="0">
                <a:solidFill>
                  <a:srgbClr val="29303B"/>
                </a:solidFill>
                <a:effectLst/>
              </a:rPr>
              <a:t>I shut down your credit card".</a:t>
            </a:r>
          </a:p>
          <a:p>
            <a:pPr algn="l"/>
            <a:r>
              <a:rPr lang="en-US" sz="1800" b="1" i="0" dirty="0">
                <a:solidFill>
                  <a:srgbClr val="29303B"/>
                </a:solidFill>
                <a:effectLst/>
              </a:rPr>
              <a:t>You might actually want the opposite effect right?</a:t>
            </a:r>
          </a:p>
          <a:p>
            <a:pPr algn="l"/>
            <a:r>
              <a:rPr lang="en-US" sz="1800" b="1" i="0" dirty="0">
                <a:solidFill>
                  <a:srgbClr val="29303B"/>
                </a:solidFill>
                <a:effectLst/>
              </a:rPr>
              <a:t>Maybe I want to be even more liberal than what I'm flagging as fraud, so I would lower that threshold</a:t>
            </a:r>
          </a:p>
          <a:p>
            <a:pPr algn="l"/>
            <a:r>
              <a:rPr lang="en-US" sz="1800" b="1" i="0" dirty="0">
                <a:solidFill>
                  <a:srgbClr val="29303B"/>
                </a:solidFill>
                <a:effectLst/>
              </a:rPr>
              <a:t>to actually get more fraud cases that are flagged. And fraud might be a case where you're better off</a:t>
            </a:r>
          </a:p>
          <a:p>
            <a:pPr algn="l"/>
            <a:r>
              <a:rPr lang="en-US" sz="1800" b="1" i="0" dirty="0">
                <a:solidFill>
                  <a:srgbClr val="29303B"/>
                </a:solidFill>
                <a:effectLst/>
              </a:rPr>
              <a:t>guessing wrong</a:t>
            </a:r>
          </a:p>
          <a:p>
            <a:pPr algn="l"/>
            <a:r>
              <a:rPr lang="en-US" sz="1800" b="1" i="0" dirty="0">
                <a:solidFill>
                  <a:srgbClr val="29303B"/>
                </a:solidFill>
                <a:effectLst/>
              </a:rPr>
              <a:t>if it's not fraud than the other way around.</a:t>
            </a:r>
          </a:p>
          <a:p>
            <a:pPr algn="l"/>
            <a:r>
              <a:rPr lang="en-US" sz="1800" b="1" i="0" dirty="0">
                <a:solidFill>
                  <a:srgbClr val="29303B"/>
                </a:solidFill>
                <a:effectLst/>
              </a:rPr>
              <a:t>Right, so you need to think about the cost of a false positive versus a false negative, and choose your</a:t>
            </a:r>
          </a:p>
          <a:p>
            <a:pPr algn="l"/>
            <a:r>
              <a:rPr lang="en-US" sz="1800" b="1" i="0" dirty="0">
                <a:solidFill>
                  <a:srgbClr val="29303B"/>
                </a:solidFill>
                <a:effectLst/>
              </a:rPr>
              <a:t>thresholds accordingly.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dirty="0"/>
          </a:p>
        </p:txBody>
      </p:sp>
    </p:spTree>
    <p:extLst>
      <p:ext uri="{BB962C8B-B14F-4D97-AF65-F5344CB8AC3E}">
        <p14:creationId xmlns:p14="http://schemas.microsoft.com/office/powerpoint/2010/main" val="3033438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68.4 SMOTE</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178324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68.4 SMOTE</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12379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SMOTE (Synthetic Minority Over-sampling Technique)</a:t>
            </a:r>
          </a:p>
          <a:p>
            <a:pPr marL="342900" indent="-342900" algn="l">
              <a:buClr>
                <a:srgbClr val="0070C0"/>
              </a:buClr>
              <a:buSzPct val="80000"/>
              <a:buFont typeface="Wingdings" pitchFamily="2" charset="2"/>
              <a:buChar char="u"/>
            </a:pPr>
            <a:r>
              <a:rPr lang="en-US" sz="1800" b="1" dirty="0">
                <a:solidFill>
                  <a:schemeClr val="tx1"/>
                </a:solidFill>
              </a:rPr>
              <a:t>Artificially generate new samples of the minority class using nearest neighbors</a:t>
            </a:r>
          </a:p>
          <a:p>
            <a:pPr marL="800100" lvl="1" indent="-342900" algn="l">
              <a:buClr>
                <a:srgbClr val="0070C0"/>
              </a:buClr>
              <a:buSzPct val="80000"/>
              <a:buFont typeface="Wingdings" pitchFamily="2" charset="2"/>
              <a:buChar char="u"/>
            </a:pPr>
            <a:r>
              <a:rPr lang="en-US" sz="1800" b="1" dirty="0">
                <a:solidFill>
                  <a:schemeClr val="tx1"/>
                </a:solidFill>
              </a:rPr>
              <a:t>Run K-nearest-neighbors of each sample of the minority class</a:t>
            </a:r>
          </a:p>
          <a:p>
            <a:pPr marL="800100" lvl="1" indent="-342900" algn="l">
              <a:buClr>
                <a:srgbClr val="0070C0"/>
              </a:buClr>
              <a:buSzPct val="80000"/>
              <a:buFont typeface="Wingdings" pitchFamily="2" charset="2"/>
              <a:buChar char="u"/>
            </a:pPr>
            <a:r>
              <a:rPr lang="en-US" sz="1800" b="1" dirty="0">
                <a:solidFill>
                  <a:schemeClr val="tx1"/>
                </a:solidFill>
              </a:rPr>
              <a:t>Create a new sample form the KNN result (mean of the neighbors)</a:t>
            </a:r>
          </a:p>
          <a:p>
            <a:pPr marL="342900" indent="-342900" algn="l">
              <a:buClr>
                <a:srgbClr val="0070C0"/>
              </a:buClr>
              <a:buSzPct val="80000"/>
              <a:buFont typeface="Wingdings" pitchFamily="2" charset="2"/>
              <a:buChar char="u"/>
            </a:pPr>
            <a:r>
              <a:rPr lang="en-US" sz="1800" b="1" dirty="0">
                <a:solidFill>
                  <a:schemeClr val="tx1"/>
                </a:solidFill>
              </a:rPr>
              <a:t>Both generates new samples and undersamples majority class</a:t>
            </a:r>
          </a:p>
          <a:p>
            <a:pPr marL="342900" indent="-342900" algn="l">
              <a:buClr>
                <a:srgbClr val="0070C0"/>
              </a:buClr>
              <a:buSzPct val="80000"/>
              <a:buFont typeface="Wingdings" pitchFamily="2" charset="2"/>
              <a:buChar char="u"/>
            </a:pPr>
            <a:r>
              <a:rPr lang="en-US" sz="1800" b="1" dirty="0">
                <a:solidFill>
                  <a:schemeClr val="tx1"/>
                </a:solidFill>
              </a:rPr>
              <a:t>Generally better than just oversampling</a:t>
            </a:r>
          </a:p>
          <a:p>
            <a:pPr marL="342900" indent="-342900" algn="l">
              <a:buClr>
                <a:srgbClr val="0070C0"/>
              </a:buClr>
              <a:buSzPct val="80000"/>
              <a:buFont typeface="Wingdings" pitchFamily="2" charset="2"/>
              <a:buChar char="u"/>
            </a:pP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dirty="0"/>
          </a:p>
        </p:txBody>
      </p:sp>
    </p:spTree>
    <p:extLst>
      <p:ext uri="{BB962C8B-B14F-4D97-AF65-F5344CB8AC3E}">
        <p14:creationId xmlns:p14="http://schemas.microsoft.com/office/powerpoint/2010/main" val="298545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68.4 SMOTE</a:t>
            </a:r>
            <a:endParaRPr lang="zh-TW" altLang="en-US" b="1" dirty="0">
              <a:solidFill>
                <a:srgbClr val="FFFF00"/>
              </a:solidFill>
            </a:endParaRPr>
          </a:p>
        </p:txBody>
      </p:sp>
      <p:sp>
        <p:nvSpPr>
          <p:cNvPr id="3" name="副標題 2"/>
          <p:cNvSpPr>
            <a:spLocks noGrp="1"/>
          </p:cNvSpPr>
          <p:nvPr>
            <p:ph type="subTitle" idx="1"/>
          </p:nvPr>
        </p:nvSpPr>
        <p:spPr>
          <a:xfrm>
            <a:off x="457200" y="1305202"/>
            <a:ext cx="8291263" cy="467845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SMOTE (Synthetic Minority Over-sampling Technique) Explanation</a:t>
            </a:r>
            <a:endParaRPr lang="en-US" sz="1800" b="1" i="0" dirty="0">
              <a:solidFill>
                <a:srgbClr val="29303B"/>
              </a:solidFill>
              <a:effectLst/>
            </a:endParaRPr>
          </a:p>
          <a:p>
            <a:pPr marL="342900" indent="-342900" algn="l">
              <a:buClr>
                <a:srgbClr val="0070C0"/>
              </a:buClr>
              <a:buSzPct val="80000"/>
              <a:buFont typeface="Wingdings" pitchFamily="2" charset="2"/>
              <a:buChar char="u"/>
            </a:pPr>
            <a:r>
              <a:rPr lang="en-US" sz="1800" b="1" i="0" dirty="0">
                <a:solidFill>
                  <a:srgbClr val="29303B"/>
                </a:solidFill>
                <a:effectLst/>
              </a:rPr>
              <a:t>Something that's even better than undersampling or over sampling is something called "SMOTE”. </a:t>
            </a:r>
          </a:p>
          <a:p>
            <a:pPr marL="342900" indent="-342900" algn="l">
              <a:buClr>
                <a:srgbClr val="0070C0"/>
              </a:buClr>
              <a:buSzPct val="80000"/>
              <a:buFont typeface="Wingdings" pitchFamily="2" charset="2"/>
              <a:buChar char="u"/>
            </a:pPr>
            <a:r>
              <a:rPr lang="en-US" sz="1800" b="1" i="0" dirty="0">
                <a:solidFill>
                  <a:srgbClr val="29303B"/>
                </a:solidFill>
                <a:effectLst/>
              </a:rPr>
              <a:t>SMOTE stands for a Synthetic Minority </a:t>
            </a:r>
            <a:r>
              <a:rPr lang="en-US" sz="1800" b="1" dirty="0">
                <a:solidFill>
                  <a:srgbClr val="29303B"/>
                </a:solidFill>
              </a:rPr>
              <a:t>O</a:t>
            </a:r>
            <a:r>
              <a:rPr lang="en-US" sz="1800" b="1" i="0" dirty="0">
                <a:solidFill>
                  <a:srgbClr val="29303B"/>
                </a:solidFill>
                <a:effectLst/>
              </a:rPr>
              <a:t>ver sampling </a:t>
            </a:r>
            <a:r>
              <a:rPr lang="en-US" sz="1800" b="1" dirty="0">
                <a:solidFill>
                  <a:srgbClr val="29303B"/>
                </a:solidFill>
              </a:rPr>
              <a:t>TE</a:t>
            </a:r>
            <a:r>
              <a:rPr lang="en-US" sz="1800" b="1" i="0" dirty="0">
                <a:solidFill>
                  <a:srgbClr val="29303B"/>
                </a:solidFill>
                <a:effectLst/>
              </a:rPr>
              <a:t>chnique.</a:t>
            </a:r>
          </a:p>
          <a:p>
            <a:pPr marL="342900" indent="-342900" algn="l">
              <a:buClr>
                <a:srgbClr val="0070C0"/>
              </a:buClr>
              <a:buSzPct val="80000"/>
              <a:buFont typeface="Wingdings" pitchFamily="2" charset="2"/>
              <a:buChar char="u"/>
            </a:pPr>
            <a:r>
              <a:rPr lang="en-US" sz="1800" b="1" i="0" dirty="0">
                <a:solidFill>
                  <a:srgbClr val="29303B"/>
                </a:solidFill>
                <a:effectLst/>
              </a:rPr>
              <a:t>What it does is it artificially generates new samples of the minority class using nearest neighbors.</a:t>
            </a:r>
          </a:p>
          <a:p>
            <a:pPr marL="342900" indent="-342900" algn="l">
              <a:buClr>
                <a:srgbClr val="0070C0"/>
              </a:buClr>
              <a:buSzPct val="80000"/>
              <a:buFont typeface="Wingdings" pitchFamily="2" charset="2"/>
              <a:buChar char="u"/>
            </a:pPr>
            <a:r>
              <a:rPr lang="en-US" sz="1800" b="1" dirty="0">
                <a:solidFill>
                  <a:srgbClr val="29303B"/>
                </a:solidFill>
              </a:rPr>
              <a:t>J</a:t>
            </a:r>
            <a:r>
              <a:rPr lang="en-US" sz="1800" b="1" i="0" dirty="0">
                <a:solidFill>
                  <a:srgbClr val="29303B"/>
                </a:solidFill>
                <a:effectLst/>
              </a:rPr>
              <a:t>ust like we talked about using KNN and for imputation. Same idea here. </a:t>
            </a:r>
          </a:p>
          <a:p>
            <a:pPr marL="342900" indent="-342900" algn="l">
              <a:buClr>
                <a:srgbClr val="0070C0"/>
              </a:buClr>
              <a:buSzPct val="80000"/>
              <a:buFont typeface="Wingdings" pitchFamily="2" charset="2"/>
              <a:buChar char="u"/>
            </a:pPr>
            <a:r>
              <a:rPr lang="en-US" sz="1800" b="1" i="0" dirty="0">
                <a:solidFill>
                  <a:srgbClr val="29303B"/>
                </a:solidFill>
                <a:effectLst/>
              </a:rPr>
              <a:t>We are running K-nearest-neighbors on each sample of the minority class, and then we create new samples from those KNN results by taking the mean of those neighbors.</a:t>
            </a:r>
          </a:p>
          <a:p>
            <a:pPr marL="342900" indent="-342900" algn="l">
              <a:buClr>
                <a:srgbClr val="0070C0"/>
              </a:buClr>
              <a:buSzPct val="80000"/>
              <a:buFont typeface="Wingdings" pitchFamily="2" charset="2"/>
              <a:buChar char="u"/>
            </a:pPr>
            <a:r>
              <a:rPr lang="en-US" sz="1800" b="1" dirty="0">
                <a:solidFill>
                  <a:srgbClr val="29303B"/>
                </a:solidFill>
              </a:rPr>
              <a:t>I</a:t>
            </a:r>
            <a:r>
              <a:rPr lang="en-US" sz="1800" b="1" i="0" dirty="0">
                <a:solidFill>
                  <a:srgbClr val="29303B"/>
                </a:solidFill>
                <a:effectLst/>
              </a:rPr>
              <a:t>nstead of just, you know, naively making copies of other test cases for the minority class or actually fabricating new ones based on averages from other samples and fabricating them, that way works pretty well.</a:t>
            </a:r>
          </a:p>
          <a:p>
            <a:pPr marL="342900" indent="-342900" algn="l">
              <a:buClr>
                <a:srgbClr val="0070C0"/>
              </a:buClr>
              <a:buSzPct val="80000"/>
              <a:buFont typeface="Wingdings" pitchFamily="2" charset="2"/>
              <a:buChar char="u"/>
            </a:pPr>
            <a:r>
              <a:rPr lang="en-US" sz="1800" b="1" dirty="0">
                <a:solidFill>
                  <a:srgbClr val="29303B"/>
                </a:solidFill>
              </a:rPr>
              <a:t>I</a:t>
            </a:r>
            <a:r>
              <a:rPr lang="en-US" sz="1800" b="1" i="0" dirty="0">
                <a:solidFill>
                  <a:srgbClr val="29303B"/>
                </a:solidFill>
                <a:effectLst/>
              </a:rPr>
              <a:t>t both generates new samples and other samples from a new or majority class which is good.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dirty="0"/>
          </a:p>
        </p:txBody>
      </p:sp>
    </p:spTree>
    <p:extLst>
      <p:ext uri="{BB962C8B-B14F-4D97-AF65-F5344CB8AC3E}">
        <p14:creationId xmlns:p14="http://schemas.microsoft.com/office/powerpoint/2010/main" val="2573582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68.4 SMOTE</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147572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SMOTE (Synthetic Minority Over-sampling Technique) Explanation</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29303B"/>
                </a:solidFill>
              </a:rPr>
              <a:t>T</a:t>
            </a:r>
            <a:r>
              <a:rPr lang="en-US" sz="1800" b="1" i="0" dirty="0">
                <a:solidFill>
                  <a:srgbClr val="29303B"/>
                </a:solidFill>
                <a:effectLst/>
              </a:rPr>
              <a:t>his is better than just oversampling by making copies because it's actually fabricating new data points that have some basis in reality still.</a:t>
            </a:r>
          </a:p>
          <a:p>
            <a:pPr marL="342900" indent="-342900" algn="l">
              <a:buClr>
                <a:srgbClr val="0070C0"/>
              </a:buClr>
              <a:buSzPct val="80000"/>
              <a:buFont typeface="Wingdings" pitchFamily="2" charset="2"/>
              <a:buChar char="u"/>
            </a:pPr>
            <a:r>
              <a:rPr lang="en-US" sz="1800" b="1" dirty="0">
                <a:solidFill>
                  <a:srgbClr val="29303B"/>
                </a:solidFill>
              </a:rPr>
              <a:t>I</a:t>
            </a:r>
            <a:r>
              <a:rPr lang="en-US" sz="1800" b="1" i="0" dirty="0">
                <a:solidFill>
                  <a:srgbClr val="29303B"/>
                </a:solidFill>
                <a:effectLst/>
              </a:rPr>
              <a:t>f you're dealing with unbalanced data, SMOTE is a very good choice.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dirty="0"/>
          </a:p>
        </p:txBody>
      </p:sp>
    </p:spTree>
    <p:extLst>
      <p:ext uri="{BB962C8B-B14F-4D97-AF65-F5344CB8AC3E}">
        <p14:creationId xmlns:p14="http://schemas.microsoft.com/office/powerpoint/2010/main" val="1823734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68.5 Adjust Threshold</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743518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68.5 Adjust Threshold</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48383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29303B"/>
                </a:solidFill>
              </a:rPr>
              <a:t>Adjust Threshold </a:t>
            </a:r>
          </a:p>
          <a:p>
            <a:pPr marL="342900" indent="-342900" algn="l">
              <a:buClr>
                <a:srgbClr val="0070C0"/>
              </a:buClr>
              <a:buSzPct val="80000"/>
              <a:buFont typeface="Wingdings" pitchFamily="2" charset="2"/>
              <a:buChar char="u"/>
            </a:pPr>
            <a:r>
              <a:rPr lang="en-US" sz="1800" b="1" dirty="0">
                <a:solidFill>
                  <a:schemeClr val="tx1"/>
                </a:solidFill>
              </a:rPr>
              <a:t>When making predictions about a classification (fraud/not fraud), you have some sort of threshold of probability at which point you will flag something as the positive case (fraud).</a:t>
            </a:r>
          </a:p>
          <a:p>
            <a:pPr marL="342900" indent="-342900" algn="l">
              <a:buClr>
                <a:srgbClr val="0070C0"/>
              </a:buClr>
              <a:buSzPct val="80000"/>
              <a:buFont typeface="Wingdings" pitchFamily="2" charset="2"/>
              <a:buChar char="u"/>
            </a:pPr>
            <a:r>
              <a:rPr lang="en-US" sz="1800" b="1" dirty="0">
                <a:solidFill>
                  <a:schemeClr val="tx1"/>
                </a:solidFill>
              </a:rPr>
              <a:t>If you have too many false positives, one way to fix that is to simply increase that threshold.</a:t>
            </a:r>
          </a:p>
          <a:p>
            <a:pPr marL="800100" lvl="1" indent="-342900" algn="l">
              <a:buClr>
                <a:srgbClr val="0070C0"/>
              </a:buClr>
              <a:buSzPct val="80000"/>
              <a:buFont typeface="Wingdings" pitchFamily="2" charset="2"/>
              <a:buChar char="u"/>
            </a:pPr>
            <a:r>
              <a:rPr lang="en-US" sz="1800" b="1" dirty="0">
                <a:solidFill>
                  <a:schemeClr val="tx1"/>
                </a:solidFill>
              </a:rPr>
              <a:t>Guaranteed to reduce false positives</a:t>
            </a:r>
          </a:p>
          <a:p>
            <a:pPr marL="800100" lvl="1" indent="-342900" algn="l">
              <a:buClr>
                <a:srgbClr val="0070C0"/>
              </a:buClr>
              <a:buSzPct val="80000"/>
              <a:buFont typeface="Wingdings" pitchFamily="2" charset="2"/>
              <a:buChar char="u"/>
            </a:pPr>
            <a:r>
              <a:rPr lang="en-US" sz="1800" b="1" dirty="0">
                <a:solidFill>
                  <a:schemeClr val="tx1"/>
                </a:solidFill>
              </a:rPr>
              <a:t>But, could result in more false negatives</a:t>
            </a:r>
          </a:p>
          <a:p>
            <a:pPr marL="342900" indent="-342900" algn="l">
              <a:buClr>
                <a:srgbClr val="0070C0"/>
              </a:buClr>
              <a:buSzPct val="80000"/>
              <a:buFont typeface="Wingdings" pitchFamily="2" charset="2"/>
              <a:buChar char="u"/>
            </a:pP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dirty="0"/>
          </a:p>
        </p:txBody>
      </p:sp>
      <p:pic>
        <p:nvPicPr>
          <p:cNvPr id="7" name="Picture 6">
            <a:extLst>
              <a:ext uri="{FF2B5EF4-FFF2-40B4-BE49-F238E27FC236}">
                <a16:creationId xmlns:a16="http://schemas.microsoft.com/office/drawing/2014/main" id="{78908D8B-9D35-4605-BCDF-AB3EA69B226A}"/>
              </a:ext>
            </a:extLst>
          </p:cNvPr>
          <p:cNvPicPr>
            <a:picLocks noChangeAspect="1"/>
          </p:cNvPicPr>
          <p:nvPr/>
        </p:nvPicPr>
        <p:blipFill>
          <a:blip r:embed="rId2"/>
          <a:stretch>
            <a:fillRect/>
          </a:stretch>
        </p:blipFill>
        <p:spPr>
          <a:xfrm>
            <a:off x="5940152" y="3399280"/>
            <a:ext cx="2105025" cy="3095625"/>
          </a:xfrm>
          <a:prstGeom prst="rect">
            <a:avLst/>
          </a:prstGeom>
          <a:ln>
            <a:solidFill>
              <a:srgbClr val="C00000"/>
            </a:solidFill>
          </a:ln>
        </p:spPr>
      </p:pic>
      <p:pic>
        <p:nvPicPr>
          <p:cNvPr id="9" name="Picture 8">
            <a:extLst>
              <a:ext uri="{FF2B5EF4-FFF2-40B4-BE49-F238E27FC236}">
                <a16:creationId xmlns:a16="http://schemas.microsoft.com/office/drawing/2014/main" id="{6729F055-4AF0-4827-9B93-A57BA708FAE8}"/>
              </a:ext>
            </a:extLst>
          </p:cNvPr>
          <p:cNvPicPr>
            <a:picLocks noChangeAspect="1"/>
          </p:cNvPicPr>
          <p:nvPr/>
        </p:nvPicPr>
        <p:blipFill>
          <a:blip r:embed="rId3"/>
          <a:stretch>
            <a:fillRect/>
          </a:stretch>
        </p:blipFill>
        <p:spPr>
          <a:xfrm>
            <a:off x="1098823" y="3969497"/>
            <a:ext cx="4159734" cy="1852446"/>
          </a:xfrm>
          <a:prstGeom prst="rect">
            <a:avLst/>
          </a:prstGeom>
          <a:ln>
            <a:solidFill>
              <a:srgbClr val="C00000"/>
            </a:solidFill>
          </a:ln>
        </p:spPr>
      </p:pic>
    </p:spTree>
    <p:extLst>
      <p:ext uri="{BB962C8B-B14F-4D97-AF65-F5344CB8AC3E}">
        <p14:creationId xmlns:p14="http://schemas.microsoft.com/office/powerpoint/2010/main" val="3725591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68 Unbalanced Data</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7556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Unbalanced Data: Over Sampling and Under Sampling</a:t>
            </a:r>
          </a:p>
          <a:p>
            <a:pPr marL="342900" indent="-342900" algn="l">
              <a:buClr>
                <a:srgbClr val="0070C0"/>
              </a:buClr>
              <a:buSzPct val="80000"/>
              <a:buFont typeface="Wingdings" pitchFamily="2" charset="2"/>
              <a:buChar char="u"/>
            </a:pPr>
            <a:r>
              <a:rPr lang="en-US" sz="1800" b="1" dirty="0">
                <a:solidFill>
                  <a:schemeClr val="tx1"/>
                </a:solidFill>
              </a:rPr>
              <a:t>We discussed Unbalanced Data.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dirty="0"/>
          </a:p>
        </p:txBody>
      </p:sp>
    </p:spTree>
    <p:extLst>
      <p:ext uri="{BB962C8B-B14F-4D97-AF65-F5344CB8AC3E}">
        <p14:creationId xmlns:p14="http://schemas.microsoft.com/office/powerpoint/2010/main" val="2530418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68.5 Adjust Threshold</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78809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29303B"/>
                </a:solidFill>
              </a:rPr>
              <a:t>Adjust Threshold Explanation</a:t>
            </a:r>
          </a:p>
          <a:p>
            <a:pPr marL="342900" indent="-342900" algn="l">
              <a:buClr>
                <a:srgbClr val="0070C0"/>
              </a:buClr>
              <a:buSzPct val="80000"/>
              <a:buFont typeface="Wingdings" pitchFamily="2" charset="2"/>
              <a:buChar char="u"/>
            </a:pPr>
            <a:r>
              <a:rPr lang="en-US" sz="1800" b="1" i="0" dirty="0">
                <a:solidFill>
                  <a:srgbClr val="29303B"/>
                </a:solidFill>
                <a:effectLst/>
              </a:rPr>
              <a:t>A simpler approach too is just adjusting the thresholds when you're actually making inferences and actually applying your model to the data that you have.</a:t>
            </a:r>
          </a:p>
          <a:p>
            <a:pPr marL="342900" indent="-342900" algn="l">
              <a:buClr>
                <a:srgbClr val="0070C0"/>
              </a:buClr>
              <a:buSzPct val="80000"/>
              <a:buFont typeface="Wingdings" pitchFamily="2" charset="2"/>
              <a:buChar char="u"/>
            </a:pPr>
            <a:r>
              <a:rPr lang="en-US" sz="1800" b="1" dirty="0">
                <a:solidFill>
                  <a:srgbClr val="29303B"/>
                </a:solidFill>
              </a:rPr>
              <a:t>W</a:t>
            </a:r>
            <a:r>
              <a:rPr lang="en-US" sz="1800" b="1" i="0" dirty="0">
                <a:solidFill>
                  <a:srgbClr val="29303B"/>
                </a:solidFill>
                <a:effectLst/>
              </a:rPr>
              <a:t>hen you're making predictions for a classification, say fraud or not fraud, you're going to have some sort of threshold of probability at which you say, OK, this is probably fraud.</a:t>
            </a:r>
          </a:p>
          <a:p>
            <a:pPr marL="342900" indent="-342900" algn="l">
              <a:buClr>
                <a:srgbClr val="0070C0"/>
              </a:buClr>
              <a:buSzPct val="80000"/>
              <a:buFont typeface="Wingdings" pitchFamily="2" charset="2"/>
              <a:buChar char="u"/>
            </a:pPr>
            <a:r>
              <a:rPr lang="en-US" sz="1800" b="1" dirty="0">
                <a:solidFill>
                  <a:srgbClr val="C00000"/>
                </a:solidFill>
              </a:rPr>
              <a:t>M</a:t>
            </a:r>
            <a:r>
              <a:rPr lang="en-US" sz="1800" b="1" i="0" dirty="0">
                <a:solidFill>
                  <a:srgbClr val="C00000"/>
                </a:solidFill>
                <a:effectLst/>
              </a:rPr>
              <a:t>ost machine learning models do not just output a fraud or not fraud, it actually will give you some probability that it's fraud or not fraud.</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C00000"/>
                </a:solidFill>
              </a:rPr>
              <a:t>Y</a:t>
            </a:r>
            <a:r>
              <a:rPr lang="en-US" sz="1800" b="1" i="0" dirty="0">
                <a:solidFill>
                  <a:srgbClr val="C00000"/>
                </a:solidFill>
                <a:effectLst/>
              </a:rPr>
              <a:t>ou have to choose a threshold of probability at which you say, OK, this is probably fraud, it deserves some investigation</a:t>
            </a:r>
            <a:r>
              <a:rPr lang="en-US" sz="1800" b="1" i="0" dirty="0">
                <a:solidFill>
                  <a:srgbClr val="29303B"/>
                </a:solidFill>
                <a:effectLst/>
              </a:rPr>
              <a:t>. </a:t>
            </a:r>
          </a:p>
          <a:p>
            <a:pPr marL="342900" indent="-342900" algn="l">
              <a:buClr>
                <a:srgbClr val="0070C0"/>
              </a:buClr>
              <a:buSzPct val="80000"/>
              <a:buFont typeface="Wingdings" pitchFamily="2" charset="2"/>
              <a:buChar char="u"/>
            </a:pPr>
            <a:r>
              <a:rPr lang="en-US" sz="1800" b="1" i="0" dirty="0">
                <a:solidFill>
                  <a:srgbClr val="29303B"/>
                </a:solidFill>
                <a:effectLst/>
              </a:rPr>
              <a:t>So if you have too many false positives one way to fix that is just increase that threshold.</a:t>
            </a:r>
          </a:p>
          <a:p>
            <a:pPr marL="342900" indent="-342900" algn="l">
              <a:buClr>
                <a:srgbClr val="0070C0"/>
              </a:buClr>
              <a:buSzPct val="80000"/>
              <a:buFont typeface="Wingdings" pitchFamily="2" charset="2"/>
              <a:buChar char="u"/>
            </a:pPr>
            <a:r>
              <a:rPr lang="en-US" sz="1800" b="1" dirty="0">
                <a:solidFill>
                  <a:srgbClr val="29303B"/>
                </a:solidFill>
              </a:rPr>
              <a:t>That</a:t>
            </a:r>
            <a:r>
              <a:rPr lang="en-US" sz="1800" b="1" i="0" dirty="0">
                <a:solidFill>
                  <a:srgbClr val="29303B"/>
                </a:solidFill>
                <a:effectLst/>
              </a:rPr>
              <a:t> is guaranteed to reduce your false positive rate but it comes at the cost of more false negatives.</a:t>
            </a:r>
          </a:p>
          <a:p>
            <a:pPr marL="342900" indent="-342900" algn="l">
              <a:buClr>
                <a:srgbClr val="0070C0"/>
              </a:buClr>
              <a:buSzPct val="80000"/>
              <a:buFont typeface="Wingdings" pitchFamily="2" charset="2"/>
              <a:buChar char="u"/>
            </a:pPr>
            <a:r>
              <a:rPr lang="en-US" sz="1800" b="1" dirty="0">
                <a:solidFill>
                  <a:srgbClr val="29303B"/>
                </a:solidFill>
              </a:rPr>
              <a:t>B</a:t>
            </a:r>
            <a:r>
              <a:rPr lang="en-US" sz="1800" b="1" i="0" dirty="0">
                <a:solidFill>
                  <a:srgbClr val="29303B"/>
                </a:solidFill>
                <a:effectLst/>
              </a:rPr>
              <a:t>efore you do something like this you have to think about the impact that that threshold will have</a:t>
            </a:r>
            <a:r>
              <a:rPr lang="en-US" sz="1800" b="1" dirty="0">
                <a:solidFill>
                  <a:srgbClr val="29303B"/>
                </a:solidFill>
              </a:rPr>
              <a:t>.</a:t>
            </a: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dirty="0"/>
          </a:p>
        </p:txBody>
      </p:sp>
    </p:spTree>
    <p:extLst>
      <p:ext uri="{BB962C8B-B14F-4D97-AF65-F5344CB8AC3E}">
        <p14:creationId xmlns:p14="http://schemas.microsoft.com/office/powerpoint/2010/main" val="1682327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68.5 Adjust Threshold</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399600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29303B"/>
                </a:solidFill>
              </a:rPr>
              <a:t>Adjust Threshold Explanation</a:t>
            </a:r>
          </a:p>
          <a:p>
            <a:pPr marL="342900" indent="-342900" algn="l">
              <a:buClr>
                <a:srgbClr val="0070C0"/>
              </a:buClr>
              <a:buSzPct val="80000"/>
              <a:buFont typeface="Wingdings" pitchFamily="2" charset="2"/>
              <a:buChar char="u"/>
            </a:pPr>
            <a:r>
              <a:rPr lang="en-US" sz="1800" b="1" dirty="0">
                <a:solidFill>
                  <a:srgbClr val="29303B"/>
                </a:solidFill>
              </a:rPr>
              <a:t>I</a:t>
            </a:r>
            <a:r>
              <a:rPr lang="en-US" sz="1800" b="1" i="0" dirty="0">
                <a:solidFill>
                  <a:srgbClr val="29303B"/>
                </a:solidFill>
                <a:effectLst/>
              </a:rPr>
              <a:t>f I raise my threshold that means I'm going to have fewer actual things that are flagged as fraud.</a:t>
            </a:r>
          </a:p>
          <a:p>
            <a:pPr marL="342900" indent="-342900" algn="l">
              <a:buClr>
                <a:srgbClr val="0070C0"/>
              </a:buClr>
              <a:buSzPct val="80000"/>
              <a:buFont typeface="Wingdings" pitchFamily="2" charset="2"/>
              <a:buChar char="u"/>
            </a:pPr>
            <a:r>
              <a:rPr lang="en-US" sz="1800" b="1" i="0" dirty="0">
                <a:solidFill>
                  <a:srgbClr val="29303B"/>
                </a:solidFill>
                <a:effectLst/>
              </a:rPr>
              <a:t>That might mean that I miss out some actual fraudulent transactions there, but I'm not going to be bothering my customers as much saying "hey I feel like this is fraud. I shut down your credit card".</a:t>
            </a:r>
          </a:p>
          <a:p>
            <a:pPr marL="342900" indent="-342900" algn="l">
              <a:buClr>
                <a:srgbClr val="0070C0"/>
              </a:buClr>
              <a:buSzPct val="80000"/>
              <a:buFont typeface="Wingdings" pitchFamily="2" charset="2"/>
              <a:buChar char="u"/>
            </a:pPr>
            <a:r>
              <a:rPr lang="en-US" sz="1800" b="1" i="0" dirty="0">
                <a:solidFill>
                  <a:srgbClr val="29303B"/>
                </a:solidFill>
                <a:effectLst/>
              </a:rPr>
              <a:t>You might actually want the opposite effect right?</a:t>
            </a:r>
          </a:p>
          <a:p>
            <a:pPr marL="342900" indent="-342900" algn="l">
              <a:buClr>
                <a:srgbClr val="0070C0"/>
              </a:buClr>
              <a:buSzPct val="80000"/>
              <a:buFont typeface="Wingdings" pitchFamily="2" charset="2"/>
              <a:buChar char="u"/>
            </a:pPr>
            <a:r>
              <a:rPr lang="en-US" sz="1800" b="1" i="0" dirty="0">
                <a:solidFill>
                  <a:srgbClr val="29303B"/>
                </a:solidFill>
                <a:effectLst/>
              </a:rPr>
              <a:t>Maybe I want to be even more liberal than what I'm flagging as fraud, so I would lower that threshold to actually get more fraud cases that are flagged. </a:t>
            </a:r>
          </a:p>
          <a:p>
            <a:pPr marL="342900" indent="-342900" algn="l">
              <a:buClr>
                <a:srgbClr val="0070C0"/>
              </a:buClr>
              <a:buSzPct val="80000"/>
              <a:buFont typeface="Wingdings" pitchFamily="2" charset="2"/>
              <a:buChar char="u"/>
            </a:pPr>
            <a:r>
              <a:rPr lang="en-US" sz="1800" b="1" i="0" dirty="0">
                <a:solidFill>
                  <a:srgbClr val="29303B"/>
                </a:solidFill>
                <a:effectLst/>
              </a:rPr>
              <a:t>And fraud might be a case where you're better off guessing wrong if it's not fraud than the other way around.</a:t>
            </a:r>
          </a:p>
          <a:p>
            <a:pPr marL="342900" indent="-342900" algn="l">
              <a:buClr>
                <a:srgbClr val="0070C0"/>
              </a:buClr>
              <a:buSzPct val="80000"/>
              <a:buFont typeface="Wingdings" pitchFamily="2" charset="2"/>
              <a:buChar char="u"/>
            </a:pPr>
            <a:r>
              <a:rPr lang="en-US" sz="1800" b="1" i="0" dirty="0">
                <a:solidFill>
                  <a:srgbClr val="29303B"/>
                </a:solidFill>
                <a:effectLst/>
              </a:rPr>
              <a:t>Right, so you need to think about the cost of a false positive versus a false negative, and choose your thresholds accordingly.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dirty="0"/>
          </a:p>
        </p:txBody>
      </p:sp>
    </p:spTree>
    <p:extLst>
      <p:ext uri="{BB962C8B-B14F-4D97-AF65-F5344CB8AC3E}">
        <p14:creationId xmlns:p14="http://schemas.microsoft.com/office/powerpoint/2010/main" val="3800823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68.1 What is Unbalanced Data?</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777541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68.1 What </a:t>
            </a:r>
            <a:r>
              <a:rPr lang="en-US" altLang="zh-TW" b="1" dirty="0">
                <a:solidFill>
                  <a:srgbClr val="FFFF00"/>
                </a:solidFill>
              </a:rPr>
              <a:t>is </a:t>
            </a:r>
            <a:r>
              <a:rPr lang="en-US" altLang="zh-TW" sz="4400" b="1" dirty="0">
                <a:solidFill>
                  <a:srgbClr val="FFFF00"/>
                </a:solidFill>
              </a:rPr>
              <a:t>Unbalanced Data?</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98789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What is </a:t>
            </a:r>
            <a:r>
              <a:rPr lang="en-US" sz="1800" b="1" dirty="0">
                <a:solidFill>
                  <a:schemeClr val="tx1"/>
                </a:solidFill>
              </a:rPr>
              <a:t>U</a:t>
            </a:r>
            <a:r>
              <a:rPr lang="en-US" sz="1800" b="1" i="0" dirty="0">
                <a:solidFill>
                  <a:schemeClr val="tx1"/>
                </a:solidFill>
                <a:effectLst/>
              </a:rPr>
              <a:t>nbalanced Data?</a:t>
            </a:r>
          </a:p>
          <a:p>
            <a:pPr marL="800100" lvl="1" indent="-342900" algn="l">
              <a:buClr>
                <a:srgbClr val="0070C0"/>
              </a:buClr>
              <a:buSzPct val="80000"/>
              <a:buFont typeface="Wingdings" pitchFamily="2" charset="2"/>
              <a:buChar char="u"/>
            </a:pPr>
            <a:r>
              <a:rPr lang="en-US" sz="1800" b="1" dirty="0">
                <a:solidFill>
                  <a:schemeClr val="tx1"/>
                </a:solidFill>
              </a:rPr>
              <a:t>Large discrepancy between “positive” and “negative” cases</a:t>
            </a:r>
          </a:p>
          <a:p>
            <a:pPr marL="800100" lvl="1" indent="-342900" algn="l">
              <a:buClr>
                <a:srgbClr val="0070C0"/>
              </a:buClr>
              <a:buSzPct val="80000"/>
              <a:buFont typeface="Wingdings" pitchFamily="2" charset="2"/>
              <a:buChar char="u"/>
            </a:pPr>
            <a:r>
              <a:rPr lang="en-US" sz="1800" b="1" dirty="0">
                <a:solidFill>
                  <a:schemeClr val="tx1"/>
                </a:solidFill>
              </a:rPr>
              <a:t>i.e., fraud detection, Fraud is rare, and mist tow will be not-fraud</a:t>
            </a:r>
          </a:p>
          <a:p>
            <a:pPr marL="800100" lvl="1" indent="-342900" algn="l">
              <a:buClr>
                <a:srgbClr val="0070C0"/>
              </a:buClr>
              <a:buSzPct val="80000"/>
              <a:buFont typeface="Wingdings" pitchFamily="2" charset="2"/>
              <a:buChar char="u"/>
            </a:pPr>
            <a:r>
              <a:rPr lang="en-US" sz="1800" b="1" dirty="0">
                <a:solidFill>
                  <a:schemeClr val="tx1"/>
                </a:solidFill>
              </a:rPr>
              <a:t>Do not le terminology confuse you; “positive” does not mean “good”</a:t>
            </a:r>
          </a:p>
          <a:p>
            <a:pPr marL="1257300" lvl="2" indent="-342900" algn="l">
              <a:buClr>
                <a:srgbClr val="0070C0"/>
              </a:buClr>
              <a:buSzPct val="80000"/>
              <a:buFont typeface="Wingdings" pitchFamily="2" charset="2"/>
              <a:buChar char="u"/>
            </a:pPr>
            <a:r>
              <a:rPr lang="en-US" sz="1800" b="1" dirty="0">
                <a:solidFill>
                  <a:schemeClr val="tx1"/>
                </a:solidFill>
              </a:rPr>
              <a:t>It means the thing you are testing for is what happened.</a:t>
            </a:r>
          </a:p>
          <a:p>
            <a:pPr marL="1257300" lvl="2" indent="-342900" algn="l">
              <a:buClr>
                <a:srgbClr val="0070C0"/>
              </a:buClr>
              <a:buSzPct val="80000"/>
              <a:buFont typeface="Wingdings" pitchFamily="2" charset="2"/>
              <a:buChar char="u"/>
            </a:pPr>
            <a:r>
              <a:rPr lang="en-US" sz="1800" b="1" dirty="0">
                <a:solidFill>
                  <a:schemeClr val="tx1"/>
                </a:solidFill>
              </a:rPr>
              <a:t>If your machine learning model is made to detect fraud, then fraud is positive case</a:t>
            </a:r>
          </a:p>
          <a:p>
            <a:pPr marL="342900" indent="-342900" algn="l">
              <a:buClr>
                <a:srgbClr val="0070C0"/>
              </a:buClr>
              <a:buSzPct val="80000"/>
              <a:buFont typeface="Wingdings" pitchFamily="2" charset="2"/>
              <a:buChar char="u"/>
            </a:pPr>
            <a:r>
              <a:rPr lang="en-US" sz="1800" b="1" dirty="0">
                <a:solidFill>
                  <a:schemeClr val="tx1"/>
                </a:solidFill>
              </a:rPr>
              <a:t>Mainly problem with Neural Network</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dirty="0"/>
          </a:p>
        </p:txBody>
      </p:sp>
      <p:pic>
        <p:nvPicPr>
          <p:cNvPr id="7" name="Picture 6">
            <a:extLst>
              <a:ext uri="{FF2B5EF4-FFF2-40B4-BE49-F238E27FC236}">
                <a16:creationId xmlns:a16="http://schemas.microsoft.com/office/drawing/2014/main" id="{3AA3F45E-BF7E-4436-8F57-20B4A64279BA}"/>
              </a:ext>
            </a:extLst>
          </p:cNvPr>
          <p:cNvPicPr>
            <a:picLocks noChangeAspect="1"/>
          </p:cNvPicPr>
          <p:nvPr/>
        </p:nvPicPr>
        <p:blipFill>
          <a:blip r:embed="rId2"/>
          <a:stretch>
            <a:fillRect/>
          </a:stretch>
        </p:blipFill>
        <p:spPr>
          <a:xfrm>
            <a:off x="5768624" y="4466673"/>
            <a:ext cx="3000375" cy="1933575"/>
          </a:xfrm>
          <a:prstGeom prst="rect">
            <a:avLst/>
          </a:prstGeom>
          <a:ln>
            <a:solidFill>
              <a:srgbClr val="C00000"/>
            </a:solidFill>
          </a:ln>
        </p:spPr>
      </p:pic>
    </p:spTree>
    <p:extLst>
      <p:ext uri="{BB962C8B-B14F-4D97-AF65-F5344CB8AC3E}">
        <p14:creationId xmlns:p14="http://schemas.microsoft.com/office/powerpoint/2010/main" val="3147386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68.1 What </a:t>
            </a:r>
            <a:r>
              <a:rPr lang="en-US" altLang="zh-TW" b="1" dirty="0">
                <a:solidFill>
                  <a:srgbClr val="FFFF00"/>
                </a:solidFill>
              </a:rPr>
              <a:t>is </a:t>
            </a:r>
            <a:r>
              <a:rPr lang="en-US" altLang="zh-TW" sz="4400" b="1" dirty="0">
                <a:solidFill>
                  <a:srgbClr val="FFFF00"/>
                </a:solidFill>
              </a:rPr>
              <a:t>Unbalanced Data?</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57207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Unbalanced Data: Over Sampling and Under Sampling Explanation</a:t>
            </a:r>
          </a:p>
          <a:p>
            <a:pPr marL="342900" indent="-342900" algn="l">
              <a:buClr>
                <a:srgbClr val="0070C0"/>
              </a:buClr>
              <a:buSzPct val="80000"/>
              <a:buFont typeface="Wingdings" pitchFamily="2" charset="2"/>
              <a:buChar char="u"/>
            </a:pPr>
            <a:r>
              <a:rPr lang="en-US" sz="1800" b="1" i="0" dirty="0">
                <a:solidFill>
                  <a:srgbClr val="29303B"/>
                </a:solidFill>
                <a:effectLst/>
              </a:rPr>
              <a:t>Another problem in the world of feature engineering is handling unbalanced data.</a:t>
            </a:r>
          </a:p>
          <a:p>
            <a:pPr marL="342900" indent="-342900" algn="l">
              <a:buClr>
                <a:srgbClr val="0070C0"/>
              </a:buClr>
              <a:buSzPct val="80000"/>
              <a:buFont typeface="Wingdings" pitchFamily="2" charset="2"/>
              <a:buChar char="u"/>
            </a:pPr>
            <a:r>
              <a:rPr lang="en-US" sz="1800" b="1" i="0" dirty="0">
                <a:solidFill>
                  <a:srgbClr val="29303B"/>
                </a:solidFill>
                <a:effectLst/>
              </a:rPr>
              <a:t>What do I mean by that?</a:t>
            </a:r>
          </a:p>
          <a:p>
            <a:pPr marL="342900" indent="-342900" algn="l">
              <a:buClr>
                <a:srgbClr val="0070C0"/>
              </a:buClr>
              <a:buSzPct val="80000"/>
              <a:buFont typeface="Wingdings" pitchFamily="2" charset="2"/>
              <a:buChar char="u"/>
            </a:pPr>
            <a:r>
              <a:rPr lang="en-US" sz="1800" b="1" i="0" dirty="0">
                <a:solidFill>
                  <a:srgbClr val="29303B"/>
                </a:solidFill>
                <a:effectLst/>
              </a:rPr>
              <a:t>Well that's when we have a large discrepancy between our positive and negative cases in our training data.</a:t>
            </a:r>
          </a:p>
          <a:p>
            <a:pPr marL="342900" indent="-342900" algn="l">
              <a:buClr>
                <a:srgbClr val="0070C0"/>
              </a:buClr>
              <a:buSzPct val="80000"/>
              <a:buFont typeface="Wingdings" pitchFamily="2" charset="2"/>
              <a:buChar char="u"/>
            </a:pPr>
            <a:r>
              <a:rPr lang="en-US" sz="1800" b="1" dirty="0">
                <a:solidFill>
                  <a:srgbClr val="29303B"/>
                </a:solidFill>
              </a:rPr>
              <a:t>A</a:t>
            </a:r>
            <a:r>
              <a:rPr lang="en-US" sz="1800" b="1" i="0" dirty="0">
                <a:solidFill>
                  <a:srgbClr val="29303B"/>
                </a:solidFill>
                <a:effectLst/>
              </a:rPr>
              <a:t> common example is in the world of fraud detection.</a:t>
            </a:r>
          </a:p>
          <a:p>
            <a:pPr marL="342900" indent="-342900" algn="l">
              <a:buClr>
                <a:srgbClr val="0070C0"/>
              </a:buClr>
              <a:buSzPct val="80000"/>
              <a:buFont typeface="Wingdings" pitchFamily="2" charset="2"/>
              <a:buChar char="u"/>
            </a:pPr>
            <a:r>
              <a:rPr lang="en-US" sz="1800" b="1" i="0" dirty="0">
                <a:solidFill>
                  <a:srgbClr val="29303B"/>
                </a:solidFill>
                <a:effectLst/>
              </a:rPr>
              <a:t>Actual fraud is pretty rare.</a:t>
            </a:r>
          </a:p>
          <a:p>
            <a:pPr marL="342900" indent="-342900" algn="l">
              <a:buClr>
                <a:srgbClr val="0070C0"/>
              </a:buClr>
              <a:buSzPct val="80000"/>
              <a:buFont typeface="Wingdings" pitchFamily="2" charset="2"/>
              <a:buChar char="u"/>
            </a:pPr>
            <a:r>
              <a:rPr lang="en-US" sz="1800" b="1" dirty="0">
                <a:solidFill>
                  <a:srgbClr val="29303B"/>
                </a:solidFill>
              </a:rPr>
              <a:t>M</a:t>
            </a:r>
            <a:r>
              <a:rPr lang="en-US" sz="1800" b="1" i="0" dirty="0">
                <a:solidFill>
                  <a:srgbClr val="29303B"/>
                </a:solidFill>
                <a:effectLst/>
              </a:rPr>
              <a:t>ost of your training data is going to contain training rows that are not fraudulent.</a:t>
            </a:r>
          </a:p>
          <a:p>
            <a:pPr marL="342900" indent="-342900" algn="l">
              <a:buClr>
                <a:srgbClr val="0070C0"/>
              </a:buClr>
              <a:buSzPct val="80000"/>
              <a:buFont typeface="Wingdings" pitchFamily="2" charset="2"/>
              <a:buChar char="u"/>
            </a:pPr>
            <a:r>
              <a:rPr lang="en-US" sz="1800" b="1" i="0" dirty="0">
                <a:solidFill>
                  <a:srgbClr val="29303B"/>
                </a:solidFill>
                <a:effectLst/>
              </a:rPr>
              <a:t>This can lead to a difficulty in actually building a model that can identify fraud because it had so few data points to learn from compared to all of the non fraud data points.</a:t>
            </a:r>
          </a:p>
          <a:p>
            <a:pPr marL="342900" indent="-342900" algn="l">
              <a:buClr>
                <a:srgbClr val="0070C0"/>
              </a:buClr>
              <a:buSzPct val="80000"/>
              <a:buFont typeface="Wingdings" pitchFamily="2" charset="2"/>
              <a:buChar char="u"/>
            </a:pPr>
            <a:r>
              <a:rPr lang="en-US" sz="1800" b="1" dirty="0">
                <a:solidFill>
                  <a:srgbClr val="29303B"/>
                </a:solidFill>
              </a:rPr>
              <a:t>It i</a:t>
            </a:r>
            <a:r>
              <a:rPr lang="en-US" sz="1800" b="1" i="0" dirty="0">
                <a:solidFill>
                  <a:srgbClr val="29303B"/>
                </a:solidFill>
                <a:effectLst/>
              </a:rPr>
              <a:t>s very easy for a model to say OK, well since fraud actually only happens like .01 percent of the time, I'm just going to predict that it's not fraud all the time and hey my accuracy is awesome now.</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dirty="0"/>
          </a:p>
        </p:txBody>
      </p:sp>
    </p:spTree>
    <p:extLst>
      <p:ext uri="{BB962C8B-B14F-4D97-AF65-F5344CB8AC3E}">
        <p14:creationId xmlns:p14="http://schemas.microsoft.com/office/powerpoint/2010/main" val="3509159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68.1 What </a:t>
            </a:r>
            <a:r>
              <a:rPr lang="en-US" altLang="zh-TW" b="1" dirty="0">
                <a:solidFill>
                  <a:srgbClr val="FFFF00"/>
                </a:solidFill>
              </a:rPr>
              <a:t>is </a:t>
            </a:r>
            <a:r>
              <a:rPr lang="en-US" altLang="zh-TW" sz="4400" b="1" dirty="0">
                <a:solidFill>
                  <a:srgbClr val="FFFF00"/>
                </a:solidFill>
              </a:rPr>
              <a:t>Unbalanced Data?</a:t>
            </a:r>
            <a:endParaRPr lang="zh-TW" altLang="en-US" b="1" dirty="0">
              <a:solidFill>
                <a:srgbClr val="FFFF00"/>
              </a:solidFill>
            </a:endParaRPr>
          </a:p>
        </p:txBody>
      </p:sp>
      <p:sp>
        <p:nvSpPr>
          <p:cNvPr id="3" name="副標題 2"/>
          <p:cNvSpPr>
            <a:spLocks noGrp="1"/>
          </p:cNvSpPr>
          <p:nvPr>
            <p:ph type="subTitle" idx="1"/>
          </p:nvPr>
        </p:nvSpPr>
        <p:spPr>
          <a:xfrm>
            <a:off x="457200" y="1682980"/>
            <a:ext cx="8291263" cy="46733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Unbalanced Data: Over Sampling and Under Sampling Explanation</a:t>
            </a:r>
          </a:p>
          <a:p>
            <a:pPr marL="342900" indent="-342900" algn="l">
              <a:buClr>
                <a:srgbClr val="0070C0"/>
              </a:buClr>
              <a:buSzPct val="80000"/>
              <a:buFont typeface="Wingdings" pitchFamily="2" charset="2"/>
              <a:buChar char="u"/>
            </a:pPr>
            <a:r>
              <a:rPr lang="en-US" sz="1800" b="1" i="0" dirty="0">
                <a:solidFill>
                  <a:srgbClr val="29303B"/>
                </a:solidFill>
                <a:effectLst/>
              </a:rPr>
              <a:t>So if you have an unbalanced data set like that, you can end up in a situation like that where you have a machine learning model that looks like it has high accuracy, but it's just guessing no every time.</a:t>
            </a:r>
          </a:p>
          <a:p>
            <a:pPr marL="342900" indent="-342900" algn="l">
              <a:buClr>
                <a:srgbClr val="0070C0"/>
              </a:buClr>
              <a:buSzPct val="80000"/>
              <a:buFont typeface="Wingdings" pitchFamily="2" charset="2"/>
              <a:buChar char="u"/>
            </a:pPr>
            <a:r>
              <a:rPr lang="en-US" sz="1800" b="1" i="0" dirty="0">
                <a:solidFill>
                  <a:srgbClr val="29303B"/>
                </a:solidFill>
                <a:effectLst/>
              </a:rPr>
              <a:t>And that's not helpful.</a:t>
            </a:r>
          </a:p>
          <a:p>
            <a:pPr marL="342900" indent="-342900" algn="l">
              <a:buClr>
                <a:srgbClr val="0070C0"/>
              </a:buClr>
              <a:buSzPct val="80000"/>
              <a:buFont typeface="Wingdings" pitchFamily="2" charset="2"/>
              <a:buChar char="u"/>
            </a:pPr>
            <a:r>
              <a:rPr lang="en-US" sz="1800" b="1" dirty="0">
                <a:solidFill>
                  <a:srgbClr val="29303B"/>
                </a:solidFill>
              </a:rPr>
              <a:t>T</a:t>
            </a:r>
            <a:r>
              <a:rPr lang="en-US" sz="1800" b="1" i="0" dirty="0">
                <a:solidFill>
                  <a:srgbClr val="29303B"/>
                </a:solidFill>
                <a:effectLst/>
              </a:rPr>
              <a:t>here are ways of dealing with this in feature engineering.</a:t>
            </a:r>
          </a:p>
          <a:p>
            <a:pPr marL="342900" indent="-342900" algn="l">
              <a:buClr>
                <a:srgbClr val="0070C0"/>
              </a:buClr>
              <a:buSzPct val="80000"/>
              <a:buFont typeface="Wingdings" pitchFamily="2" charset="2"/>
              <a:buChar char="u"/>
            </a:pPr>
            <a:r>
              <a:rPr lang="en-US" sz="1800" b="1" i="0" dirty="0">
                <a:solidFill>
                  <a:srgbClr val="C00000"/>
                </a:solidFill>
                <a:effectLst/>
              </a:rPr>
              <a:t>Now first of all don't let the terminology </a:t>
            </a:r>
            <a:r>
              <a:rPr lang="en-US" sz="1800" b="1" dirty="0">
                <a:solidFill>
                  <a:srgbClr val="C00000"/>
                </a:solidFill>
              </a:rPr>
              <a:t>“Positive” or “Negative” </a:t>
            </a:r>
            <a:r>
              <a:rPr lang="en-US" sz="1800" b="1" i="0" dirty="0">
                <a:solidFill>
                  <a:srgbClr val="C00000"/>
                </a:solidFill>
                <a:effectLst/>
              </a:rPr>
              <a:t>confuse you.</a:t>
            </a:r>
          </a:p>
          <a:p>
            <a:pPr marL="342900" indent="-342900" algn="l">
              <a:buClr>
                <a:srgbClr val="0070C0"/>
              </a:buClr>
              <a:buSzPct val="80000"/>
              <a:buFont typeface="Wingdings" pitchFamily="2" charset="2"/>
              <a:buChar char="u"/>
            </a:pPr>
            <a:r>
              <a:rPr lang="en-US" sz="1800" b="1" i="0" dirty="0">
                <a:solidFill>
                  <a:srgbClr val="29303B"/>
                </a:solidFill>
                <a:effectLst/>
              </a:rPr>
              <a:t>This is actually something that I got hung up on a lot at first. </a:t>
            </a:r>
          </a:p>
          <a:p>
            <a:pPr marL="342900" indent="-342900" algn="l">
              <a:buClr>
                <a:srgbClr val="0070C0"/>
              </a:buClr>
              <a:buSzPct val="80000"/>
              <a:buFont typeface="Wingdings" pitchFamily="2" charset="2"/>
              <a:buChar char="u"/>
            </a:pPr>
            <a:r>
              <a:rPr lang="en-US" sz="1800" b="1" i="0" dirty="0">
                <a:solidFill>
                  <a:srgbClr val="C00000"/>
                </a:solidFill>
                <a:effectLst/>
              </a:rPr>
              <a:t>When I say positive and negative cases, I'm not talking about good and bad.</a:t>
            </a:r>
          </a:p>
          <a:p>
            <a:pPr marL="342900" indent="-342900" algn="l">
              <a:buClr>
                <a:srgbClr val="0070C0"/>
              </a:buClr>
              <a:buSzPct val="80000"/>
              <a:buFont typeface="Wingdings" pitchFamily="2" charset="2"/>
              <a:buChar char="u"/>
            </a:pPr>
            <a:r>
              <a:rPr lang="en-US" sz="1800" b="1" dirty="0">
                <a:solidFill>
                  <a:srgbClr val="29303B"/>
                </a:solidFill>
              </a:rPr>
              <a:t>So </a:t>
            </a:r>
            <a:r>
              <a:rPr lang="en-US" sz="1800" b="1" i="0" dirty="0">
                <a:solidFill>
                  <a:srgbClr val="29303B"/>
                </a:solidFill>
                <a:effectLst/>
              </a:rPr>
              <a:t>don't conflate (merge) positive and negative with a positive or negative outcome. </a:t>
            </a:r>
          </a:p>
          <a:p>
            <a:pPr marL="342900" indent="-342900" algn="l">
              <a:buClr>
                <a:srgbClr val="0070C0"/>
              </a:buClr>
              <a:buSzPct val="80000"/>
              <a:buFont typeface="Wingdings" pitchFamily="2" charset="2"/>
              <a:buChar char="u"/>
            </a:pPr>
            <a:r>
              <a:rPr lang="en-US" sz="1800" b="1" i="0" dirty="0">
                <a:solidFill>
                  <a:srgbClr val="29303B"/>
                </a:solidFill>
                <a:effectLst/>
              </a:rPr>
              <a:t>Positive simply means "is this the thing that I'm testing for" is that what happened? So positive that might be fraud</a:t>
            </a:r>
            <a:r>
              <a:rPr lang="en-US" sz="1800" b="1" dirty="0">
                <a:solidFill>
                  <a:srgbClr val="29303B"/>
                </a:solidFill>
              </a:rPr>
              <a:t>.</a:t>
            </a:r>
          </a:p>
          <a:p>
            <a:pPr marL="342900" indent="-342900" algn="l">
              <a:buClr>
                <a:srgbClr val="0070C0"/>
              </a:buClr>
              <a:buSzPct val="80000"/>
              <a:buFont typeface="Wingdings" pitchFamily="2" charset="2"/>
              <a:buChar char="u"/>
            </a:pPr>
            <a:r>
              <a:rPr lang="en-US" sz="1800" b="1" dirty="0">
                <a:solidFill>
                  <a:srgbClr val="29303B"/>
                </a:solidFill>
              </a:rPr>
              <a:t>I</a:t>
            </a:r>
            <a:r>
              <a:rPr lang="en-US" sz="1800" b="1" i="0" dirty="0">
                <a:solidFill>
                  <a:srgbClr val="29303B"/>
                </a:solidFill>
                <a:effectLst/>
              </a:rPr>
              <a:t>f my model is trying to detect fraud, then fraud is the positive case, even though fraud is a very negative thing.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dirty="0"/>
          </a:p>
        </p:txBody>
      </p:sp>
    </p:spTree>
    <p:extLst>
      <p:ext uri="{BB962C8B-B14F-4D97-AF65-F5344CB8AC3E}">
        <p14:creationId xmlns:p14="http://schemas.microsoft.com/office/powerpoint/2010/main" val="720863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68.1 What </a:t>
            </a:r>
            <a:r>
              <a:rPr lang="en-US" altLang="zh-TW" b="1" dirty="0">
                <a:solidFill>
                  <a:srgbClr val="FFFF00"/>
                </a:solidFill>
              </a:rPr>
              <a:t>is </a:t>
            </a:r>
            <a:r>
              <a:rPr lang="en-US" altLang="zh-TW" sz="4400" b="1" dirty="0">
                <a:solidFill>
                  <a:srgbClr val="FFFF00"/>
                </a:solidFill>
              </a:rPr>
              <a:t>Unbalanced Data?</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226781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Unbalanced Data: Over Sampling and Under Sampling Explanation</a:t>
            </a:r>
          </a:p>
          <a:p>
            <a:pPr marL="342900" indent="-342900" algn="l">
              <a:buClr>
                <a:srgbClr val="0070C0"/>
              </a:buClr>
              <a:buSzPct val="80000"/>
              <a:buFont typeface="Wingdings" pitchFamily="2" charset="2"/>
              <a:buChar char="u"/>
            </a:pPr>
            <a:r>
              <a:rPr lang="en-US" sz="1800" b="1" i="0" dirty="0">
                <a:solidFill>
                  <a:srgbClr val="29303B"/>
                </a:solidFill>
                <a:effectLst/>
              </a:rPr>
              <a:t>Remember positive is just the thing that you're trying to detect whatever that is.</a:t>
            </a:r>
          </a:p>
          <a:p>
            <a:pPr marL="342900" indent="-342900" algn="l">
              <a:buClr>
                <a:srgbClr val="0070C0"/>
              </a:buClr>
              <a:buSzPct val="80000"/>
              <a:buFont typeface="Wingdings" pitchFamily="2" charset="2"/>
              <a:buChar char="u"/>
            </a:pPr>
            <a:r>
              <a:rPr lang="en-US" sz="1800" b="1" dirty="0">
                <a:solidFill>
                  <a:srgbClr val="29303B"/>
                </a:solidFill>
              </a:rPr>
              <a:t>Put</a:t>
            </a:r>
            <a:r>
              <a:rPr lang="en-US" sz="1800" b="1" i="0" dirty="0">
                <a:solidFill>
                  <a:srgbClr val="29303B"/>
                </a:solidFill>
                <a:effectLst/>
              </a:rPr>
              <a:t> that into your head, because if you keep conflating positive and negative with like moral judgments that's not what it's about in this in this context.</a:t>
            </a:r>
          </a:p>
          <a:p>
            <a:pPr marL="342900" indent="-342900" algn="l">
              <a:buClr>
                <a:srgbClr val="0070C0"/>
              </a:buClr>
              <a:buSzPct val="80000"/>
              <a:buFont typeface="Wingdings" pitchFamily="2" charset="2"/>
              <a:buChar char="u"/>
            </a:pPr>
            <a:r>
              <a:rPr lang="en-US" sz="1800" b="1" i="0" dirty="0">
                <a:solidFill>
                  <a:srgbClr val="29303B"/>
                </a:solidFill>
                <a:effectLst/>
              </a:rPr>
              <a:t>This is mainly a problem of neural networks by the way.</a:t>
            </a:r>
          </a:p>
          <a:p>
            <a:pPr marL="342900" indent="-342900" algn="l">
              <a:buClr>
                <a:srgbClr val="0070C0"/>
              </a:buClr>
              <a:buSzPct val="80000"/>
              <a:buFont typeface="Wingdings" pitchFamily="2" charset="2"/>
              <a:buChar char="u"/>
            </a:pPr>
            <a:r>
              <a:rPr lang="en-US" sz="1800" b="1" dirty="0">
                <a:solidFill>
                  <a:srgbClr val="29303B"/>
                </a:solidFill>
              </a:rPr>
              <a:t>I</a:t>
            </a:r>
            <a:r>
              <a:rPr lang="en-US" sz="1800" b="1" i="0" dirty="0">
                <a:solidFill>
                  <a:srgbClr val="29303B"/>
                </a:solidFill>
                <a:effectLst/>
              </a:rPr>
              <a:t>t is a real issue that if you have an unbalanced dataset like this, it's probably not going to learn the right thing and we have to deal with that somehow.</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dirty="0"/>
          </a:p>
        </p:txBody>
      </p:sp>
    </p:spTree>
    <p:extLst>
      <p:ext uri="{BB962C8B-B14F-4D97-AF65-F5344CB8AC3E}">
        <p14:creationId xmlns:p14="http://schemas.microsoft.com/office/powerpoint/2010/main" val="1969745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68.2 Oversampling</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159370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68.2 Oversampling</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11156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Oversampling</a:t>
            </a:r>
          </a:p>
          <a:p>
            <a:pPr marL="342900" indent="-342900" algn="l">
              <a:buClr>
                <a:srgbClr val="0070C0"/>
              </a:buClr>
              <a:buSzPct val="80000"/>
              <a:buFont typeface="Wingdings" pitchFamily="2" charset="2"/>
              <a:buChar char="u"/>
            </a:pPr>
            <a:r>
              <a:rPr lang="en-US" sz="1800" b="1" dirty="0">
                <a:solidFill>
                  <a:schemeClr val="tx1"/>
                </a:solidFill>
              </a:rPr>
              <a:t>Duplicate samples from the minority class</a:t>
            </a:r>
          </a:p>
          <a:p>
            <a:pPr marL="342900" indent="-342900" algn="l">
              <a:buClr>
                <a:srgbClr val="0070C0"/>
              </a:buClr>
              <a:buSzPct val="80000"/>
              <a:buFont typeface="Wingdings" pitchFamily="2" charset="2"/>
              <a:buChar char="u"/>
            </a:pPr>
            <a:r>
              <a:rPr lang="en-US" sz="1800" b="1" dirty="0">
                <a:solidFill>
                  <a:schemeClr val="tx1"/>
                </a:solidFill>
              </a:rPr>
              <a:t>Can be done at random</a:t>
            </a:r>
          </a:p>
          <a:p>
            <a:pPr marL="342900" indent="-342900" algn="l">
              <a:buClr>
                <a:srgbClr val="0070C0"/>
              </a:buClr>
              <a:buSzPct val="80000"/>
              <a:buFont typeface="Wingdings" pitchFamily="2" charset="2"/>
              <a:buChar char="u"/>
            </a:pP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https://www.udemy.com/course/data-science-and-machine-learning-with-python-hands-on/learn/lecture/16656264#overview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dirty="0"/>
          </a:p>
        </p:txBody>
      </p:sp>
      <p:pic>
        <p:nvPicPr>
          <p:cNvPr id="7" name="Picture 6">
            <a:extLst>
              <a:ext uri="{FF2B5EF4-FFF2-40B4-BE49-F238E27FC236}">
                <a16:creationId xmlns:a16="http://schemas.microsoft.com/office/drawing/2014/main" id="{E81B47E6-101E-44F2-B35E-18303F5221A2}"/>
              </a:ext>
            </a:extLst>
          </p:cNvPr>
          <p:cNvPicPr>
            <a:picLocks noChangeAspect="1"/>
          </p:cNvPicPr>
          <p:nvPr/>
        </p:nvPicPr>
        <p:blipFill>
          <a:blip r:embed="rId2"/>
          <a:stretch>
            <a:fillRect/>
          </a:stretch>
        </p:blipFill>
        <p:spPr>
          <a:xfrm>
            <a:off x="5148064" y="3542878"/>
            <a:ext cx="3305175" cy="2314575"/>
          </a:xfrm>
          <a:prstGeom prst="rect">
            <a:avLst/>
          </a:prstGeom>
          <a:ln>
            <a:solidFill>
              <a:srgbClr val="C00000"/>
            </a:solidFill>
          </a:ln>
        </p:spPr>
      </p:pic>
    </p:spTree>
    <p:extLst>
      <p:ext uri="{BB962C8B-B14F-4D97-AF65-F5344CB8AC3E}">
        <p14:creationId xmlns:p14="http://schemas.microsoft.com/office/powerpoint/2010/main" val="126802361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8394</TotalTime>
  <Words>2478</Words>
  <Application>Microsoft Office PowerPoint</Application>
  <PresentationFormat>On-screen Show (4:3)</PresentationFormat>
  <Paragraphs>218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Wingdings</vt:lpstr>
      <vt:lpstr>Office 佈景主題</vt:lpstr>
      <vt:lpstr>68 Unbalanced Data</vt:lpstr>
      <vt:lpstr>68 Unbalanced Data</vt:lpstr>
      <vt:lpstr>68.1 What is Unbalanced Data?</vt:lpstr>
      <vt:lpstr>68.1 What is Unbalanced Data?</vt:lpstr>
      <vt:lpstr>68.1 What is Unbalanced Data?</vt:lpstr>
      <vt:lpstr>68.1 What is Unbalanced Data?</vt:lpstr>
      <vt:lpstr>68.1 What is Unbalanced Data?</vt:lpstr>
      <vt:lpstr>68.2 Oversampling</vt:lpstr>
      <vt:lpstr>68.2 Oversampling</vt:lpstr>
      <vt:lpstr>68.2 Oversampling</vt:lpstr>
      <vt:lpstr>68.3 Undersampling</vt:lpstr>
      <vt:lpstr>68.3 Undersampling</vt:lpstr>
      <vt:lpstr>68.3 Undersampling</vt:lpstr>
      <vt:lpstr>68.4 SMOTE</vt:lpstr>
      <vt:lpstr>68.4 SMOTE</vt:lpstr>
      <vt:lpstr>68.4 SMOTE</vt:lpstr>
      <vt:lpstr>68.4 SMOTE</vt:lpstr>
      <vt:lpstr>68.5 Adjust Threshold</vt:lpstr>
      <vt:lpstr>68.5 Adjust Threshold</vt:lpstr>
      <vt:lpstr>68.5 Adjust Threshold</vt:lpstr>
      <vt:lpstr>68.5 Adjust Threshold</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4382</cp:revision>
  <dcterms:created xsi:type="dcterms:W3CDTF">2018-09-28T16:40:41Z</dcterms:created>
  <dcterms:modified xsi:type="dcterms:W3CDTF">2020-09-08T17:34:07Z</dcterms:modified>
</cp:coreProperties>
</file>