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8" r:id="rId4"/>
    <p:sldId id="262" r:id="rId5"/>
    <p:sldId id="270" r:id="rId6"/>
    <p:sldId id="263" r:id="rId7"/>
    <p:sldId id="265" r:id="rId8"/>
    <p:sldId id="260" r:id="rId9"/>
    <p:sldId id="266" r:id="rId10"/>
    <p:sldId id="264" r:id="rId11"/>
    <p:sldId id="267" r:id="rId12"/>
    <p:sldId id="268" r:id="rId13"/>
    <p:sldId id="271" r:id="rId14"/>
    <p:sldId id="272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8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Some of the well known applications, such as, “Product Recommendations”, “Spam classifier”, “Search Engine”, “Apache Spark Distributed Computing”, “Handwriting Recognition”, “Sentiment Analysis“, “Fighter Jet Identifications”, “Benign/Malignant Tumor Classifier”, “Self-Driving Car”,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074" name="Picture 2" descr="What are Product Recommendation Engines? And the various versions of them?  | by Maruti Techlabs | Towards Data Science">
            <a:extLst>
              <a:ext uri="{FF2B5EF4-FFF2-40B4-BE49-F238E27FC236}">
                <a16:creationId xmlns:a16="http://schemas.microsoft.com/office/drawing/2014/main" id="{D40C4CA4-32C0-4183-B490-C11EAD84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88" y="2840446"/>
            <a:ext cx="3214645" cy="180020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e Air Force Secretly Built Its Next Fighter Jet: Here's What It Means for  Defense Stocks | The Motley Fool">
            <a:extLst>
              <a:ext uri="{FF2B5EF4-FFF2-40B4-BE49-F238E27FC236}">
                <a16:creationId xmlns:a16="http://schemas.microsoft.com/office/drawing/2014/main" id="{51190CC0-96C9-4E23-A9FF-CCFA4E28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40" y="2867605"/>
            <a:ext cx="3013992" cy="183853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8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1.2 Python and Jupyter Notebook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6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Python and Jupyter Notebook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6394" y="1307879"/>
            <a:ext cx="8241831" cy="8249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use both Python for final product implementation and Jupyter Notebook (*.ipynb for interactive Python Jupyter notebook file) with embedded </a:t>
            </a:r>
            <a:r>
              <a:rPr lang="en-US" sz="1800" b="1">
                <a:solidFill>
                  <a:schemeClr val="tx1"/>
                </a:solidFill>
              </a:rPr>
              <a:t>function for classroom </a:t>
            </a:r>
            <a:r>
              <a:rPr lang="en-US" sz="1800" b="1" dirty="0">
                <a:solidFill>
                  <a:schemeClr val="tx1"/>
                </a:solidFill>
              </a:rPr>
              <a:t>use.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032FC7-EDCA-48A9-AF49-34623A4A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92" y="2315992"/>
            <a:ext cx="8094939" cy="317192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5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1.3 Exercise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2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1.3 Exercise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6394" y="1307878"/>
            <a:ext cx="8241831" cy="4137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Questions: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What is Data Science, Artificial Intelligence, Machine Learning, and Deep Learning?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What is difference between Machine Learning and Deep Learning?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What is full stack developer?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 What is Spark for? Hint: In-Memory processing for distributed computing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 What is ReactJS for? Hint: SPA (Single Page Application) in-Memory Virtual DOM (Document Object Model) to replace multiple HTML element and Pages.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6. What is DevOps doing? Hint: Deploy/Manage Healthy Applications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7. What is component name of AWS Host? Hint: Beanstalk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8. What is difference between Jupyter Notebook and Python? Hint: Jupyter Notebook for teaching purpose, Python code for final product release.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63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2808313" cy="40324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Gartner: “Hype Cycle for Artificial Intelligence, 2019” contains over 37 AI-specific technologies, with more than 50% of them predicted to take over five years to reach mainstream adoption.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https://www.pm360online.com/ai-contains-a-lot-of-current-hype-but-offers-great-promise-for-the-future/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What's New In Gartner's Hype Cycle For AI, 2019 | A Passion for Research">
            <a:extLst>
              <a:ext uri="{FF2B5EF4-FFF2-40B4-BE49-F238E27FC236}">
                <a16:creationId xmlns:a16="http://schemas.microsoft.com/office/drawing/2014/main" id="{A1378BEA-C035-4169-ABDD-AAAED1FC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31" y="1268758"/>
            <a:ext cx="5284266" cy="508759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3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Welcome to Data Science, ML (Machine Learning), and DL (Deep Learning) with Python.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How are AI, Machine Learning, Deep Learning &amp; Data Science Related?">
            <a:extLst>
              <a:ext uri="{FF2B5EF4-FFF2-40B4-BE49-F238E27FC236}">
                <a16:creationId xmlns:a16="http://schemas.microsoft.com/office/drawing/2014/main" id="{5D362992-2C29-4155-9236-8DAE1A56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75" y="2233451"/>
            <a:ext cx="3359398" cy="335939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856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Below diagram, we can see Data Science include math, statistics, visualization, EDA (Electronic Design Automation),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Science is the fundamental for Artificial Intelligence, Machine Learning, and Deep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Artificial Intelligence is the machine with cognitive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Machine Learning build the math model with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 descr="How are AI, Machine Learning, Deep Learning &amp; Data Science Related?">
            <a:extLst>
              <a:ext uri="{FF2B5EF4-FFF2-40B4-BE49-F238E27FC236}">
                <a16:creationId xmlns:a16="http://schemas.microsoft.com/office/drawing/2014/main" id="{5D362992-2C29-4155-9236-8DAE1A56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59" y="3289706"/>
            <a:ext cx="3359398" cy="335939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6080" y="1249515"/>
            <a:ext cx="849804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Full Stack Development: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30682-D3FF-45D1-A7DD-7B5F707E7AE4}"/>
              </a:ext>
            </a:extLst>
          </p:cNvPr>
          <p:cNvSpPr txBox="1"/>
          <p:nvPr/>
        </p:nvSpPr>
        <p:spPr>
          <a:xfrm>
            <a:off x="2696594" y="2025319"/>
            <a:ext cx="1917671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Server/REST API:</a:t>
            </a:r>
            <a:br>
              <a:rPr lang="en-US" b="1" dirty="0"/>
            </a:br>
            <a:r>
              <a:rPr lang="en-US" b="1" dirty="0"/>
              <a:t>Django/Flask</a:t>
            </a:r>
          </a:p>
          <a:p>
            <a:r>
              <a:rPr lang="en-US" b="1" dirty="0"/>
              <a:t>NodeJS</a:t>
            </a:r>
          </a:p>
          <a:p>
            <a:r>
              <a:rPr lang="en-US" b="1" dirty="0"/>
              <a:t>Sprint Boot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994831-9489-4B3A-A37B-1859D535C490}"/>
              </a:ext>
            </a:extLst>
          </p:cNvPr>
          <p:cNvSpPr/>
          <p:nvPr/>
        </p:nvSpPr>
        <p:spPr>
          <a:xfrm>
            <a:off x="4972261" y="1750271"/>
            <a:ext cx="3901865" cy="21804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Backend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3008D-E05C-4879-8632-4FE76BB34E0A}"/>
              </a:ext>
            </a:extLst>
          </p:cNvPr>
          <p:cNvSpPr txBox="1"/>
          <p:nvPr/>
        </p:nvSpPr>
        <p:spPr>
          <a:xfrm>
            <a:off x="5232753" y="2129515"/>
            <a:ext cx="3104480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Data Science, Machine, Spark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1F89E-276E-4C59-B1CE-2025CCB5229A}"/>
              </a:ext>
            </a:extLst>
          </p:cNvPr>
          <p:cNvSpPr txBox="1"/>
          <p:nvPr/>
        </p:nvSpPr>
        <p:spPr>
          <a:xfrm>
            <a:off x="5292265" y="3054197"/>
            <a:ext cx="1459908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Dataset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06D45F-59DB-40F2-A925-6A2FF66325F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4614265" y="2314181"/>
            <a:ext cx="618488" cy="31130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2DDA3-DC3A-45F2-8A38-BC18B1D1CFF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4614265" y="2625484"/>
            <a:ext cx="678000" cy="613379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D413A2-ED58-4AAE-829F-242525FFDD7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22219" y="2498847"/>
            <a:ext cx="762774" cy="55535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1596A4B-9B7E-4950-BB50-D83A3BC18AD7}"/>
              </a:ext>
            </a:extLst>
          </p:cNvPr>
          <p:cNvSpPr txBox="1"/>
          <p:nvPr/>
        </p:nvSpPr>
        <p:spPr>
          <a:xfrm>
            <a:off x="7046032" y="2981990"/>
            <a:ext cx="1363961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Database:</a:t>
            </a:r>
          </a:p>
          <a:p>
            <a:r>
              <a:rPr lang="en-US" b="1" dirty="0"/>
              <a:t>NoSQL, SQL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53537-12F3-40F2-AF01-CD649451DED4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6784993" y="2498847"/>
            <a:ext cx="943020" cy="483143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859662F-7BEB-4EB2-9E5F-C3277156FE8F}"/>
              </a:ext>
            </a:extLst>
          </p:cNvPr>
          <p:cNvSpPr/>
          <p:nvPr/>
        </p:nvSpPr>
        <p:spPr>
          <a:xfrm>
            <a:off x="768540" y="1839183"/>
            <a:ext cx="1747087" cy="16536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Frontend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B5C4D8-B84B-4261-B413-930728F235DF}"/>
              </a:ext>
            </a:extLst>
          </p:cNvPr>
          <p:cNvSpPr txBox="1"/>
          <p:nvPr/>
        </p:nvSpPr>
        <p:spPr>
          <a:xfrm>
            <a:off x="988526" y="2254681"/>
            <a:ext cx="945294" cy="92333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ReactJS</a:t>
            </a:r>
          </a:p>
          <a:p>
            <a:r>
              <a:rPr lang="en-US" b="1" dirty="0"/>
              <a:t>Angular</a:t>
            </a:r>
          </a:p>
          <a:p>
            <a:r>
              <a:rPr lang="en-US" b="1" dirty="0"/>
              <a:t>VueJS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C8436B-AA27-437A-8BE7-F2212CCC2385}"/>
              </a:ext>
            </a:extLst>
          </p:cNvPr>
          <p:cNvCxnSpPr>
            <a:cxnSpLocks/>
            <a:stCxn id="75" idx="3"/>
            <a:endCxn id="8" idx="1"/>
          </p:cNvCxnSpPr>
          <p:nvPr/>
        </p:nvCxnSpPr>
        <p:spPr>
          <a:xfrm flipV="1">
            <a:off x="1933820" y="2625484"/>
            <a:ext cx="762774" cy="90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標題 2">
            <a:extLst>
              <a:ext uri="{FF2B5EF4-FFF2-40B4-BE49-F238E27FC236}">
                <a16:creationId xmlns:a16="http://schemas.microsoft.com/office/drawing/2014/main" id="{C2D126EA-995F-4BD9-99F9-A4AED8535C8E}"/>
              </a:ext>
            </a:extLst>
          </p:cNvPr>
          <p:cNvSpPr txBox="1">
            <a:spLocks/>
          </p:cNvSpPr>
          <p:nvPr/>
        </p:nvSpPr>
        <p:spPr>
          <a:xfrm>
            <a:off x="376078" y="4286072"/>
            <a:ext cx="8498046" cy="13222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DevOps Deployment: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AWS Web Host: Beanstalk, EC2, S3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Host API Management: Kubernetes/Minikube,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CI/CD: GitLab, bitBucket, GitHub, Jenkins  </a:t>
            </a:r>
          </a:p>
        </p:txBody>
      </p:sp>
    </p:spTree>
    <p:extLst>
      <p:ext uri="{BB962C8B-B14F-4D97-AF65-F5344CB8AC3E}">
        <p14:creationId xmlns:p14="http://schemas.microsoft.com/office/powerpoint/2010/main" val="29235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7903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Deep Learning, we build mathematical model by ANN (Artificial Neural Network) to solve very complicated problems.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not use matrix inversion for solving very complicated problem. Instead, we use neurons, gradient descent, and backpropagation to replace the matrix inversion.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more than 2 layers of hidden layers, we call Deep Learning.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8" name="Picture 4" descr="Deep Learning: How Will It Change Healthcare? – OrboGraph">
            <a:extLst>
              <a:ext uri="{FF2B5EF4-FFF2-40B4-BE49-F238E27FC236}">
                <a16:creationId xmlns:a16="http://schemas.microsoft.com/office/drawing/2014/main" id="{0C80D31E-DF14-4006-8726-E4FB95536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30" y="3379866"/>
            <a:ext cx="4285456" cy="29680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2376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Among the Deep Learning frameworks, Google Tensorflow and Facebook Pytorch frameworks are the most famous ones.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Deep Learning, Tensorflow and Pytorch replace the Apache Spark for in-memory processing (instead of Hadoop map-reduce in disk) and distributed computing.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is famous for dynamic graph, R&amp;D and firmware prototyping versus TensorFlow in static graph and product release.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 descr="Difference between PyTorch and TensorFlow - javatpoint">
            <a:extLst>
              <a:ext uri="{FF2B5EF4-FFF2-40B4-BE49-F238E27FC236}">
                <a16:creationId xmlns:a16="http://schemas.microsoft.com/office/drawing/2014/main" id="{6BDAAF2D-D25E-4D9B-9A2C-264C3FCE1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51129"/>
            <a:ext cx="4305040" cy="248367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73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Both Pytorch and Tensorflow are low level implementation of ANN (Artificial Neural Network).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Keras is the API for PyTorch and Tensorflow.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 descr="Deep Learning Model Development with TensorFlow and Keras">
            <a:extLst>
              <a:ext uri="{FF2B5EF4-FFF2-40B4-BE49-F238E27FC236}">
                <a16:creationId xmlns:a16="http://schemas.microsoft.com/office/drawing/2014/main" id="{77277F48-7728-4CF8-BE13-0CE313D0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5" y="2708920"/>
            <a:ext cx="4229928" cy="277923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21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1.1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9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859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1 Python Data Science, ML, and DL</vt:lpstr>
      <vt:lpstr>1 Python Data Science, ML, and DL</vt:lpstr>
      <vt:lpstr>1 Python Data Science, ML, and DL</vt:lpstr>
      <vt:lpstr>1 Python Data Science, ML, and DL</vt:lpstr>
      <vt:lpstr>1 Python Data Science, ML, and DL</vt:lpstr>
      <vt:lpstr>1 Python Data Science, ML, and DL</vt:lpstr>
      <vt:lpstr>1 Python Data Science, ML, and DL</vt:lpstr>
      <vt:lpstr>1 Python Data Science, ML, and DL</vt:lpstr>
      <vt:lpstr>1.1 Application</vt:lpstr>
      <vt:lpstr>1.1 Application</vt:lpstr>
      <vt:lpstr>1.2 Python and Jupyter Notebook</vt:lpstr>
      <vt:lpstr>1.2 Python and Jupyter Notebook</vt:lpstr>
      <vt:lpstr>1.3 Exercise</vt:lpstr>
      <vt:lpstr>1.3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391</cp:revision>
  <dcterms:created xsi:type="dcterms:W3CDTF">2018-09-28T16:40:41Z</dcterms:created>
  <dcterms:modified xsi:type="dcterms:W3CDTF">2020-09-26T18:07:47Z</dcterms:modified>
</cp:coreProperties>
</file>