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4" r:id="rId3"/>
    <p:sldId id="281" r:id="rId4"/>
    <p:sldId id="287" r:id="rId5"/>
    <p:sldId id="289" r:id="rId6"/>
    <p:sldId id="288" r:id="rId7"/>
    <p:sldId id="290" r:id="rId8"/>
    <p:sldId id="291" r:id="rId9"/>
    <p:sldId id="292" r:id="rId10"/>
    <p:sldId id="293" r:id="rId11"/>
    <p:sldId id="294" r:id="rId12"/>
    <p:sldId id="295" r:id="rId13"/>
    <p:sldId id="297" r:id="rId14"/>
    <p:sldId id="298" r:id="rId15"/>
    <p:sldId id="299" r:id="rId16"/>
    <p:sldId id="300" r:id="rId17"/>
    <p:sldId id="301" r:id="rId18"/>
    <p:sldId id="302" r:id="rId19"/>
    <p:sldId id="259" r:id="rId2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8" autoAdjust="0"/>
    <p:restoredTop sz="78184" autoAdjust="0"/>
  </p:normalViewPr>
  <p:slideViewPr>
    <p:cSldViewPr>
      <p:cViewPr>
        <p:scale>
          <a:sx n="93" d="100"/>
          <a:sy n="93" d="100"/>
        </p:scale>
        <p:origin x="390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2020/8/28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2020/8/28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2020/8/28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2020/8/28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2020/8/28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2020/8/28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2020/8/28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2020/8/28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2020/8/28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2020/8/28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2020/8/28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2020/8/28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2020/8/28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udemy.com/course/data-science-and-machine-learning-with-python-hands-on/learn/lecture/4020604#overview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udemy.com/course/data-science-and-machine-learning-with-python-hands-on/learn/lecture/4020604#overview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udemy.com/course/data-science-and-machine-learning-with-python-hands-on/learn/lecture/4020604#overview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adial_basis_function" TargetMode="External"/><Relationship Id="rId2" Type="http://schemas.openxmlformats.org/officeDocument/2006/relationships/hyperlink" Target="https://scikit-learn.org/stable/modules/generated/sklearn.svm.SVC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udemy.com/course/data-science-and-machine-learning-with-python-hands-on/learn/lecture/4020604#overview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udemy.com/course/data-science-and-machine-learning-with-python-hands-on/learn/lecture/4020604#overview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udemy.com/course/data-science-and-machine-learning-with-python-hands-on/learn/lecture/4020604#overview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udemy.com/course/data-science-and-machine-learning-with-python-hands-on/learn/lecture/4020604#overview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data-science-and-machine-learning-with-python-hands-on/learn/lecture/4020604#overvie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data-science-and-machine-learning-with-python-hands-on/learn/lecture/4020604#overview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udemy.com/course/data-science-and-machine-learning-with-python-hands-on/learn/lecture/4020604#overview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udemy.com/course/data-science-and-machine-learning-with-python-hands-on/learn/lecture/4020604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udemy.com/course/data-science-and-machine-learning-with-python-hands-on/learn/lecture/4020604#overview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44 SVC for Clustering People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44.3 Render Cluster Color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268757"/>
            <a:ext cx="8419457" cy="108012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Render Cluster Color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By setting up a dense mesh of points in the grid and classifying all of them, we can render the regions of each cluster as distinct colors: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>
                <a:hlinkClick r:id="rId2"/>
              </a:rPr>
              <a:t>https://www.udemy.com/course/data-science-and-machine-learning-with-python-hands-on/learn/lecture/4020604#overview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38B54B-7504-4701-A90E-3B97E2347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046" y="2443284"/>
            <a:ext cx="4860480" cy="40607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94627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44.3 Render Cluster Color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268757"/>
            <a:ext cx="8419457" cy="62069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Render Cluster Color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>
                <a:hlinkClick r:id="rId2"/>
              </a:rPr>
              <a:t>https://www.udemy.com/course/data-science-and-machine-learning-with-python-hands-on/learn/lecture/4020604#overview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0F1FA9-A95C-42B0-9289-737BB61A4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082991"/>
            <a:ext cx="4967721" cy="426070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3925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44.4 Prediction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686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44.4 Prediction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268757"/>
            <a:ext cx="3546005" cy="100536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Prediction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Predict 5 points in different regions.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>
                <a:hlinkClick r:id="rId2"/>
              </a:rPr>
              <a:t>https://www.udemy.com/course/data-science-and-machine-learning-with-python-hands-on/learn/lecture/4020604#overview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E11BC4-7575-4C22-9DE2-F719AB94B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684" y="3127101"/>
            <a:ext cx="3837644" cy="3235473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B364308-CFAA-48E3-B717-F33EDDEEE8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6647" y="3119727"/>
            <a:ext cx="3841820" cy="329504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E6DB69EF-BFD0-44CF-8A88-9F4ED833B0D4}"/>
              </a:ext>
            </a:extLst>
          </p:cNvPr>
          <p:cNvSpPr/>
          <p:nvPr/>
        </p:nvSpPr>
        <p:spPr>
          <a:xfrm>
            <a:off x="4003204" y="5733256"/>
            <a:ext cx="64740" cy="7200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C50AD9-7DF6-41EE-9016-C94BEB93494D}"/>
              </a:ext>
            </a:extLst>
          </p:cNvPr>
          <p:cNvSpPr txBox="1"/>
          <p:nvPr/>
        </p:nvSpPr>
        <p:spPr>
          <a:xfrm>
            <a:off x="3415377" y="5400865"/>
            <a:ext cx="1008112" cy="27699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[200000, 40]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4BE3347-0666-4C1F-90A2-FC51D419661C}"/>
              </a:ext>
            </a:extLst>
          </p:cNvPr>
          <p:cNvSpPr/>
          <p:nvPr/>
        </p:nvSpPr>
        <p:spPr>
          <a:xfrm>
            <a:off x="1986980" y="4149080"/>
            <a:ext cx="64740" cy="7200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ED0EE4-70FD-4A06-B8A1-D1D6B6167AC0}"/>
              </a:ext>
            </a:extLst>
          </p:cNvPr>
          <p:cNvSpPr txBox="1"/>
          <p:nvPr/>
        </p:nvSpPr>
        <p:spPr>
          <a:xfrm>
            <a:off x="1625906" y="4276480"/>
            <a:ext cx="964894" cy="27699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[50000, 65]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0C5A753-EDA8-4F0B-A38E-88D231FD128D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4099222" y="5769260"/>
            <a:ext cx="372040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CA067A75-8D2A-452E-A87D-3B16DD7DCED3}"/>
              </a:ext>
            </a:extLst>
          </p:cNvPr>
          <p:cNvSpPr/>
          <p:nvPr/>
        </p:nvSpPr>
        <p:spPr>
          <a:xfrm>
            <a:off x="7819628" y="5733256"/>
            <a:ext cx="64740" cy="72008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B4C99D6-62AC-47C9-8592-806EE2F51560}"/>
              </a:ext>
            </a:extLst>
          </p:cNvPr>
          <p:cNvSpPr/>
          <p:nvPr/>
        </p:nvSpPr>
        <p:spPr>
          <a:xfrm>
            <a:off x="5947420" y="4149080"/>
            <a:ext cx="64740" cy="72008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32856DC-E4A4-4B0D-AAEC-2D232F416BEC}"/>
              </a:ext>
            </a:extLst>
          </p:cNvPr>
          <p:cNvCxnSpPr>
            <a:cxnSpLocks/>
            <a:stCxn id="16" idx="6"/>
            <a:endCxn id="27" idx="2"/>
          </p:cNvCxnSpPr>
          <p:nvPr/>
        </p:nvCxnSpPr>
        <p:spPr>
          <a:xfrm>
            <a:off x="2051720" y="4185084"/>
            <a:ext cx="3895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BFBE2E53-D423-459A-AB0C-0FFAB37C065E}"/>
              </a:ext>
            </a:extLst>
          </p:cNvPr>
          <p:cNvSpPr/>
          <p:nvPr/>
        </p:nvSpPr>
        <p:spPr>
          <a:xfrm>
            <a:off x="7570070" y="5213917"/>
            <a:ext cx="296416" cy="27980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11890AD-0923-4B8D-B7F0-01BE96BB4651}"/>
              </a:ext>
            </a:extLst>
          </p:cNvPr>
          <p:cNvSpPr txBox="1"/>
          <p:nvPr/>
        </p:nvSpPr>
        <p:spPr>
          <a:xfrm>
            <a:off x="1604297" y="5487652"/>
            <a:ext cx="1008112" cy="27699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[100000, 40]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14FBD49-3165-460C-B48A-08CD884B9677}"/>
              </a:ext>
            </a:extLst>
          </p:cNvPr>
          <p:cNvSpPr/>
          <p:nvPr/>
        </p:nvSpPr>
        <p:spPr>
          <a:xfrm>
            <a:off x="2563043" y="5766442"/>
            <a:ext cx="80643" cy="7200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C7FE4EE-D252-44F8-8161-5B890D2AC69E}"/>
              </a:ext>
            </a:extLst>
          </p:cNvPr>
          <p:cNvSpPr/>
          <p:nvPr/>
        </p:nvSpPr>
        <p:spPr>
          <a:xfrm>
            <a:off x="6512024" y="5357439"/>
            <a:ext cx="296416" cy="27980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46E1DF1-F61F-4ACB-8D03-FB5CFFD12507}"/>
              </a:ext>
            </a:extLst>
          </p:cNvPr>
          <p:cNvSpPr/>
          <p:nvPr/>
        </p:nvSpPr>
        <p:spPr>
          <a:xfrm>
            <a:off x="6660232" y="5661248"/>
            <a:ext cx="64740" cy="72008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760A4FA-0B2E-4FCF-9F38-0F1EA219F0EA}"/>
              </a:ext>
            </a:extLst>
          </p:cNvPr>
          <p:cNvSpPr/>
          <p:nvPr/>
        </p:nvSpPr>
        <p:spPr>
          <a:xfrm>
            <a:off x="2043085" y="4941170"/>
            <a:ext cx="80643" cy="7200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6BA7BFD-071E-4C5E-90B6-EAF87295BF0C}"/>
              </a:ext>
            </a:extLst>
          </p:cNvPr>
          <p:cNvSpPr/>
          <p:nvPr/>
        </p:nvSpPr>
        <p:spPr>
          <a:xfrm>
            <a:off x="5868144" y="4941168"/>
            <a:ext cx="64740" cy="72008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8400453-057D-4A9B-9F7F-5766AFC7F17C}"/>
              </a:ext>
            </a:extLst>
          </p:cNvPr>
          <p:cNvSpPr/>
          <p:nvPr/>
        </p:nvSpPr>
        <p:spPr>
          <a:xfrm>
            <a:off x="6045759" y="4733376"/>
            <a:ext cx="296416" cy="27980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1C41317-3A46-4F1D-9D84-B23D2F9CA583}"/>
              </a:ext>
            </a:extLst>
          </p:cNvPr>
          <p:cNvSpPr/>
          <p:nvPr/>
        </p:nvSpPr>
        <p:spPr>
          <a:xfrm>
            <a:off x="5635543" y="4259181"/>
            <a:ext cx="296416" cy="27980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4C0BF37-5E70-4648-BD64-02451B2898B7}"/>
              </a:ext>
            </a:extLst>
          </p:cNvPr>
          <p:cNvSpPr/>
          <p:nvPr/>
        </p:nvSpPr>
        <p:spPr>
          <a:xfrm>
            <a:off x="3699269" y="4077074"/>
            <a:ext cx="80643" cy="7200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8CA93F3-2BC0-49D4-9CBB-2FC42E7C46AE}"/>
              </a:ext>
            </a:extLst>
          </p:cNvPr>
          <p:cNvSpPr/>
          <p:nvPr/>
        </p:nvSpPr>
        <p:spPr>
          <a:xfrm>
            <a:off x="7387580" y="4077072"/>
            <a:ext cx="64740" cy="72008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2321C7A-E243-4C0F-96D8-470AE97F0F7E}"/>
              </a:ext>
            </a:extLst>
          </p:cNvPr>
          <p:cNvSpPr/>
          <p:nvPr/>
        </p:nvSpPr>
        <p:spPr>
          <a:xfrm>
            <a:off x="6981845" y="3875800"/>
            <a:ext cx="296416" cy="27980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CC4B99BB-F5C5-47A7-B573-2A9C21F60F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1261" y="1288449"/>
            <a:ext cx="4581525" cy="13430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93157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44.5 Exercise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141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44.5 Exercise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268756"/>
            <a:ext cx="7931225" cy="29523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Exercise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"Linear" is one of many kernels scikit-learn supports on SVC.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 Look up the documentation for scikit-learn online to find out what the other possible kernel options are.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 any of them work well for this data set?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Note: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Default </a:t>
            </a:r>
            <a:r>
              <a:rPr lang="en-US" sz="1800" b="1" dirty="0" err="1">
                <a:solidFill>
                  <a:schemeClr val="tx1"/>
                </a:solidFill>
              </a:rPr>
              <a:t>kenerl</a:t>
            </a:r>
            <a:r>
              <a:rPr lang="en-US" sz="1800" b="1" dirty="0">
                <a:solidFill>
                  <a:schemeClr val="tx1"/>
                </a:solidFill>
              </a:rPr>
              <a:t> is “</a:t>
            </a:r>
            <a:r>
              <a:rPr lang="en-US" sz="1800" b="1" dirty="0" err="1">
                <a:solidFill>
                  <a:schemeClr val="tx1"/>
                </a:solidFill>
              </a:rPr>
              <a:t>rbf</a:t>
            </a:r>
            <a:r>
              <a:rPr lang="en-US" sz="1800" b="1" dirty="0">
                <a:solidFill>
                  <a:schemeClr val="tx1"/>
                </a:solidFill>
              </a:rPr>
              <a:t>” (radial base function)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hlinkClick r:id="rId2"/>
              </a:rPr>
              <a:t>https://scikit-learn.org/stable/modules/generated/sklearn.svm.SVC.html</a:t>
            </a:r>
            <a:endParaRPr lang="en-US" sz="1800" dirty="0"/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hlinkClick r:id="rId3"/>
              </a:rPr>
              <a:t>https://en.wikipedia.org/wiki/Radial_basis_function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>
                <a:hlinkClick r:id="rId4"/>
              </a:rPr>
              <a:t>https://www.udemy.com/course/data-science-and-machine-learning-with-python-hands-on/learn/lecture/4020604#overview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7231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44.5 Exercise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268756"/>
            <a:ext cx="7931225" cy="7920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Exercise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Change kernel=“poly”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>
                <a:hlinkClick r:id="rId2"/>
              </a:rPr>
              <a:t>https://www.udemy.com/course/data-science-and-machine-learning-with-python-hands-on/learn/lecture/4020604#overview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53D5C0-4826-4739-BC54-F838075E6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213" y="2204860"/>
            <a:ext cx="4281636" cy="36799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25EFDE-ACEC-4895-8186-9A46E9274D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934" y="2332227"/>
            <a:ext cx="3477028" cy="62331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7E5D1FE-7BC1-488F-93E0-1D9E8563A3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650" y="3226919"/>
            <a:ext cx="2754328" cy="236232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B0BC097-B4F1-4BD5-A48D-5118A6906608}"/>
              </a:ext>
            </a:extLst>
          </p:cNvPr>
          <p:cNvSpPr txBox="1"/>
          <p:nvPr/>
        </p:nvSpPr>
        <p:spPr>
          <a:xfrm>
            <a:off x="1979712" y="5449004"/>
            <a:ext cx="720080" cy="369332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linear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D97BEA-21C1-44FC-AF47-DD428E538334}"/>
              </a:ext>
            </a:extLst>
          </p:cNvPr>
          <p:cNvSpPr txBox="1"/>
          <p:nvPr/>
        </p:nvSpPr>
        <p:spPr>
          <a:xfrm>
            <a:off x="7259960" y="5517466"/>
            <a:ext cx="720080" cy="369332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ploy</a:t>
            </a:r>
          </a:p>
        </p:txBody>
      </p:sp>
    </p:spTree>
    <p:extLst>
      <p:ext uri="{BB962C8B-B14F-4D97-AF65-F5344CB8AC3E}">
        <p14:creationId xmlns:p14="http://schemas.microsoft.com/office/powerpoint/2010/main" val="2618930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44.5 Exercise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268756"/>
            <a:ext cx="7931225" cy="7920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Exercise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Change kernel=“</a:t>
            </a:r>
            <a:r>
              <a:rPr lang="en-US" sz="1800" b="1" dirty="0" err="1">
                <a:solidFill>
                  <a:schemeClr val="tx1"/>
                </a:solidFill>
              </a:rPr>
              <a:t>rbf</a:t>
            </a:r>
            <a:r>
              <a:rPr lang="en-US" sz="1800" b="1" dirty="0">
                <a:solidFill>
                  <a:schemeClr val="tx1"/>
                </a:solidFill>
              </a:rPr>
              <a:t>” (radial base function)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>
                <a:hlinkClick r:id="rId2"/>
              </a:rPr>
              <a:t>https://www.udemy.com/course/data-science-and-machine-learning-with-python-hands-on/learn/lecture/4020604#overview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198986-47FD-4024-822C-8C89F3072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723" y="2357806"/>
            <a:ext cx="4362229" cy="370112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0F7C7B-D9FC-4724-8486-621DDF98ED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863" y="2309074"/>
            <a:ext cx="3716090" cy="82489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2E07DA5-BBBD-4B89-945E-F7BB3368EA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650" y="3226919"/>
            <a:ext cx="2754328" cy="236232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C461C4A-0A9F-4672-B844-D3A70CE80A4C}"/>
              </a:ext>
            </a:extLst>
          </p:cNvPr>
          <p:cNvSpPr txBox="1"/>
          <p:nvPr/>
        </p:nvSpPr>
        <p:spPr>
          <a:xfrm>
            <a:off x="1979712" y="5449004"/>
            <a:ext cx="720080" cy="369332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linear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C855A7-9B9C-436B-9AF7-E6357A9789E3}"/>
              </a:ext>
            </a:extLst>
          </p:cNvPr>
          <p:cNvSpPr txBox="1"/>
          <p:nvPr/>
        </p:nvSpPr>
        <p:spPr>
          <a:xfrm>
            <a:off x="7259960" y="5517466"/>
            <a:ext cx="720080" cy="369332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rbf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823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44.5 Exercise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268756"/>
            <a:ext cx="7931225" cy="7920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Exercise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Change kernel=“sigmoid”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>
                <a:hlinkClick r:id="rId2"/>
              </a:rPr>
              <a:t>https://www.udemy.com/course/data-science-and-machine-learning-with-python-hands-on/learn/lecture/4020604#overview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379EAA-3821-44AA-BCEA-4FFDCB3BC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3329" y="2309074"/>
            <a:ext cx="4245149" cy="360917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AD8A2C-EE47-49CE-82A7-48FBA4848E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" y="2354602"/>
            <a:ext cx="3754761" cy="99959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8DF2AB0-5132-4FCA-96F2-9CD02F4847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560" y="3568326"/>
            <a:ext cx="2754328" cy="236232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587FD7C-1CC1-4998-8AC8-36CCF53EA314}"/>
              </a:ext>
            </a:extLst>
          </p:cNvPr>
          <p:cNvSpPr txBox="1"/>
          <p:nvPr/>
        </p:nvSpPr>
        <p:spPr>
          <a:xfrm>
            <a:off x="1970622" y="5790411"/>
            <a:ext cx="720080" cy="369332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linear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DF8EA4-E514-4BCF-857A-78CFC81CE9B0}"/>
              </a:ext>
            </a:extLst>
          </p:cNvPr>
          <p:cNvSpPr txBox="1"/>
          <p:nvPr/>
        </p:nvSpPr>
        <p:spPr>
          <a:xfrm>
            <a:off x="6804248" y="5274715"/>
            <a:ext cx="936104" cy="369332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sigmoid</a:t>
            </a:r>
          </a:p>
        </p:txBody>
      </p:sp>
    </p:spTree>
    <p:extLst>
      <p:ext uri="{BB962C8B-B14F-4D97-AF65-F5344CB8AC3E}">
        <p14:creationId xmlns:p14="http://schemas.microsoft.com/office/powerpoint/2010/main" val="41144710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2020/8/28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44 SVC for Clustering People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268759"/>
            <a:ext cx="8419457" cy="108012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SVC for Clustering People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 this discussion, we implement SVC (Support Vector Classification) and SVM (Support Vector Machine) for clustering people by age and income.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https://www.udemy.com/course/data-science-and-machine-learning-with-python-hands-on/learn/lecture/4020604#overview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734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44.1 Generate/Scale Age and Income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819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44.1 Generate/Scale Age and Income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268757"/>
            <a:ext cx="8419457" cy="93610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Generate/Scale Age and Income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Create the same income / age clustered data that we used for our K-Means clustering example.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>
                <a:hlinkClick r:id="rId2"/>
              </a:rPr>
              <a:t>https://www.udemy.com/course/data-science-and-machine-learning-with-python-hands-on/learn/lecture/4020604#overview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7E0E1D-948C-4526-ACE9-04C573B8B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" y="2337753"/>
            <a:ext cx="8172450" cy="34861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00200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44.1 Generate/Scale Age and Income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02912"/>
            <a:ext cx="8419457" cy="93610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Generate/Scale Age and Income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Plot Income vs. age and scale.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>
                <a:hlinkClick r:id="rId2"/>
              </a:rPr>
              <a:t>https://www.udemy.com/course/data-science-and-machine-learning-with-python-hands-on/learn/lecture/4020604#overview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598075-44FA-4491-AB5F-878879995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2564904"/>
            <a:ext cx="4886325" cy="30956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122648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44.1 Generate/Scale Age and Income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268757"/>
            <a:ext cx="8419457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Plot Age and Income Data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>
                <a:hlinkClick r:id="rId2"/>
              </a:rPr>
              <a:t>https://www.udemy.com/course/data-science-and-machine-learning-with-python-hands-on/learn/lecture/4020604#overview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D7FD24-8822-4ED4-AD17-B87070B94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73" y="1934250"/>
            <a:ext cx="3966611" cy="334420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B83B3D-F10B-4643-9A52-C417ED7E4C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2351" y="1934250"/>
            <a:ext cx="3966611" cy="335942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427258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44.2 Partition Data into Cluster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090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44.2 Partition Data into Cluster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268757"/>
            <a:ext cx="8419457" cy="79209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Partition Data into Cluster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Now we'll use linear SVC to partition our graph into clusters: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>
                <a:hlinkClick r:id="rId2"/>
              </a:rPr>
              <a:t>https://www.udemy.com/course/data-science-and-machine-learning-with-python-hands-on/learn/lecture/4020604#overview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B93523-8723-4E17-B8BC-0C27FEA42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406065"/>
            <a:ext cx="4067175" cy="10001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82365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44.3 Render Cluster Color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695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4314</TotalTime>
  <Words>622</Words>
  <Application>Microsoft Office PowerPoint</Application>
  <PresentationFormat>On-screen Show (4:3)</PresentationFormat>
  <Paragraphs>113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Wingdings</vt:lpstr>
      <vt:lpstr>Office 佈景主題</vt:lpstr>
      <vt:lpstr>44 SVC for Clustering People</vt:lpstr>
      <vt:lpstr>44 SVC for Clustering People</vt:lpstr>
      <vt:lpstr>44.1 Generate/Scale Age and Income</vt:lpstr>
      <vt:lpstr>44.1 Generate/Scale Age and Income</vt:lpstr>
      <vt:lpstr>44.1 Generate/Scale Age and Income</vt:lpstr>
      <vt:lpstr>44.1 Generate/Scale Age and Income</vt:lpstr>
      <vt:lpstr>44.2 Partition Data into Cluster</vt:lpstr>
      <vt:lpstr>44.2 Partition Data into Cluster</vt:lpstr>
      <vt:lpstr>44.3 Render Cluster Color</vt:lpstr>
      <vt:lpstr>44.3 Render Cluster Color</vt:lpstr>
      <vt:lpstr>44.3 Render Cluster Color</vt:lpstr>
      <vt:lpstr>44.4 Prediction</vt:lpstr>
      <vt:lpstr>44.4 Prediction</vt:lpstr>
      <vt:lpstr>44.5 Exercise</vt:lpstr>
      <vt:lpstr>44.5 Exercise</vt:lpstr>
      <vt:lpstr>44.5 Exercise</vt:lpstr>
      <vt:lpstr>44.5 Exercise</vt:lpstr>
      <vt:lpstr>44.5 Exercise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1956</cp:revision>
  <dcterms:created xsi:type="dcterms:W3CDTF">2018-09-28T16:40:41Z</dcterms:created>
  <dcterms:modified xsi:type="dcterms:W3CDTF">2020-08-29T06:28:56Z</dcterms:modified>
</cp:coreProperties>
</file>