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07" r:id="rId3"/>
    <p:sldId id="320" r:id="rId4"/>
    <p:sldId id="336" r:id="rId5"/>
    <p:sldId id="337" r:id="rId6"/>
    <p:sldId id="340" r:id="rId7"/>
    <p:sldId id="338" r:id="rId8"/>
    <p:sldId id="339" r:id="rId9"/>
    <p:sldId id="341" r:id="rId10"/>
    <p:sldId id="342" r:id="rId11"/>
    <p:sldId id="343" r:id="rId12"/>
    <p:sldId id="344" r:id="rId13"/>
    <p:sldId id="347" r:id="rId14"/>
    <p:sldId id="346" r:id="rId15"/>
    <p:sldId id="345" r:id="rId16"/>
    <p:sldId id="348" r:id="rId17"/>
    <p:sldId id="349" r:id="rId18"/>
    <p:sldId id="350" r:id="rId19"/>
    <p:sldId id="351" r:id="rId20"/>
    <p:sldId id="259" r:id="rId2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12" autoAdjust="0"/>
    <p:restoredTop sz="95401" autoAdjust="0"/>
  </p:normalViewPr>
  <p:slideViewPr>
    <p:cSldViewPr>
      <p:cViewPr varScale="1">
        <p:scale>
          <a:sx n="97" d="100"/>
          <a:sy n="97" d="100"/>
        </p:scale>
        <p:origin x="372"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2020/9/11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2020/9/11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2020/9/11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2020/9/11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79 TF-IDF</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a:t>Peter H. Chen</a:t>
            </a:r>
            <a:endParaRPr lang="zh-TW" altLang="en-US"/>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79.3 TF-IDF Practice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8519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TF-IDF in P</a:t>
            </a:r>
            <a:r>
              <a:rPr lang="en-US" sz="1800" b="1" dirty="0">
                <a:solidFill>
                  <a:schemeClr val="tx1"/>
                </a:solidFill>
              </a:rPr>
              <a:t>ractice</a:t>
            </a:r>
            <a:endParaRPr lang="en-US" sz="1800" b="1" i="0" dirty="0">
              <a:solidFill>
                <a:srgbClr val="29303B"/>
              </a:solidFill>
              <a:effectLst/>
            </a:endParaRPr>
          </a:p>
          <a:p>
            <a:pPr marL="342900" indent="-342900" algn="l">
              <a:buClr>
                <a:srgbClr val="0070C0"/>
              </a:buClr>
              <a:buSzPct val="80000"/>
              <a:buFont typeface="Wingdings" pitchFamily="2" charset="2"/>
              <a:buChar char="u"/>
            </a:pPr>
            <a:r>
              <a:rPr lang="en-US" sz="1800" b="1" i="0" dirty="0">
                <a:solidFill>
                  <a:srgbClr val="29303B"/>
                </a:solidFill>
                <a:effectLst/>
              </a:rPr>
              <a:t>We use the log (after video and string processin</a:t>
            </a:r>
            <a:r>
              <a:rPr lang="en-US" sz="1800" b="1" dirty="0">
                <a:solidFill>
                  <a:srgbClr val="29303B"/>
                </a:solidFill>
              </a:rPr>
              <a:t>g of raw data</a:t>
            </a:r>
            <a:r>
              <a:rPr lang="en-US" sz="1800" b="1" i="0" dirty="0">
                <a:solidFill>
                  <a:srgbClr val="29303B"/>
                </a:solidFill>
                <a:effectLst/>
              </a:rPr>
              <a:t>) data of the IDF (Inverse Document Frequency) instead of raw data, since the word frequencies are distributed exponentially. </a:t>
            </a:r>
          </a:p>
          <a:p>
            <a:pPr marL="342900" indent="-342900" algn="l">
              <a:buClr>
                <a:srgbClr val="0070C0"/>
              </a:buClr>
              <a:buSzPct val="80000"/>
              <a:buFont typeface="Wingdings" pitchFamily="2" charset="2"/>
              <a:buChar char="u"/>
            </a:pPr>
            <a:r>
              <a:rPr lang="en-US" sz="1800" b="1" i="0" dirty="0">
                <a:solidFill>
                  <a:srgbClr val="29303B"/>
                </a:solidFill>
                <a:effectLst/>
              </a:rPr>
              <a:t>The log data gives us a better weighting of a words overall popularity.</a:t>
            </a:r>
          </a:p>
          <a:p>
            <a:pPr marL="342900" indent="-342900" algn="l">
              <a:buClr>
                <a:srgbClr val="0070C0"/>
              </a:buClr>
              <a:buSzPct val="80000"/>
              <a:buFont typeface="Wingdings" pitchFamily="2" charset="2"/>
              <a:buChar char="u"/>
            </a:pPr>
            <a:r>
              <a:rPr lang="en-US" sz="1800" b="1" dirty="0">
                <a:solidFill>
                  <a:srgbClr val="29303B"/>
                </a:solidFill>
              </a:rPr>
              <a:t>IF-IDF assumes a document is just a “bag of words”.</a:t>
            </a:r>
          </a:p>
          <a:p>
            <a:pPr marL="800100" lvl="1" indent="-342900" algn="l">
              <a:buClr>
                <a:srgbClr val="0070C0"/>
              </a:buClr>
              <a:buSzPct val="80000"/>
              <a:buFont typeface="Wingdings" pitchFamily="2" charset="2"/>
              <a:buChar char="u"/>
            </a:pPr>
            <a:r>
              <a:rPr lang="en-US" sz="1800" b="1" dirty="0">
                <a:solidFill>
                  <a:srgbClr val="29303B"/>
                </a:solidFill>
              </a:rPr>
              <a:t>Parsing documents into a bag of words can be most of the work</a:t>
            </a:r>
          </a:p>
          <a:p>
            <a:pPr marL="800100" lvl="1" indent="-342900" algn="l">
              <a:buClr>
                <a:srgbClr val="0070C0"/>
              </a:buClr>
              <a:buSzPct val="80000"/>
              <a:buFont typeface="Wingdings" pitchFamily="2" charset="2"/>
              <a:buChar char="u"/>
            </a:pPr>
            <a:r>
              <a:rPr lang="en-US" sz="1800" b="1" dirty="0">
                <a:solidFill>
                  <a:srgbClr val="29303B"/>
                </a:solidFill>
              </a:rPr>
              <a:t>Words can be represented as a hash value (number) for efficiency</a:t>
            </a:r>
          </a:p>
          <a:p>
            <a:pPr marL="800100" lvl="1" indent="-342900" algn="l">
              <a:buClr>
                <a:srgbClr val="0070C0"/>
              </a:buClr>
              <a:buSzPct val="80000"/>
              <a:buFont typeface="Wingdings" pitchFamily="2" charset="2"/>
              <a:buChar char="u"/>
            </a:pPr>
            <a:r>
              <a:rPr lang="en-US" sz="1800" b="1" dirty="0">
                <a:solidFill>
                  <a:srgbClr val="29303B"/>
                </a:solidFill>
              </a:rPr>
              <a:t>What about synonyms? Various tenses? Abbreviations? Capitalization? Mis-spelling?</a:t>
            </a:r>
          </a:p>
          <a:p>
            <a:pPr marL="342900" indent="-342900" algn="l">
              <a:buClr>
                <a:srgbClr val="0070C0"/>
              </a:buClr>
              <a:buSzPct val="80000"/>
              <a:buFont typeface="Wingdings" pitchFamily="2" charset="2"/>
              <a:buChar char="u"/>
            </a:pPr>
            <a:r>
              <a:rPr lang="en-US" sz="1800" b="1" dirty="0">
                <a:solidFill>
                  <a:srgbClr val="29303B"/>
                </a:solidFill>
              </a:rPr>
              <a:t>Doing this at scale is the hard part</a:t>
            </a:r>
          </a:p>
          <a:p>
            <a:pPr marL="342900" indent="-342900" algn="l">
              <a:buClr>
                <a:srgbClr val="0070C0"/>
              </a:buClr>
              <a:buSzPct val="80000"/>
              <a:buFont typeface="Wingdings" pitchFamily="2" charset="2"/>
              <a:buChar char="u"/>
            </a:pPr>
            <a:r>
              <a:rPr lang="en-US" sz="1800" b="1" dirty="0">
                <a:solidFill>
                  <a:srgbClr val="29303B"/>
                </a:solidFill>
              </a:rPr>
              <a:t>That is why Spark comes in!</a:t>
            </a:r>
          </a:p>
          <a:p>
            <a:pPr marL="342900" indent="-342900" algn="l">
              <a:buClr>
                <a:srgbClr val="0070C0"/>
              </a:buClr>
              <a:buSzPct val="80000"/>
              <a:buFont typeface="Wingdings" pitchFamily="2" charset="2"/>
              <a:buChar char="u"/>
            </a:pP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3095576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79.3 TF-IDF Practice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2840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TF-IDF </a:t>
            </a:r>
            <a:r>
              <a:rPr lang="en-US" sz="1800" b="1" dirty="0">
                <a:solidFill>
                  <a:schemeClr val="tx1"/>
                </a:solidFill>
              </a:rPr>
              <a:t>in </a:t>
            </a:r>
            <a:r>
              <a:rPr lang="en-US" sz="1800" b="1" i="0" dirty="0">
                <a:solidFill>
                  <a:schemeClr val="tx1"/>
                </a:solidFill>
                <a:effectLst/>
              </a:rPr>
              <a:t>P</a:t>
            </a:r>
            <a:r>
              <a:rPr lang="en-US" sz="1800" b="1" dirty="0">
                <a:solidFill>
                  <a:schemeClr val="tx1"/>
                </a:solidFill>
              </a:rPr>
              <a:t>ractice (Explanation)</a:t>
            </a:r>
            <a:endParaRPr lang="en-US" sz="1800" b="1" i="0" dirty="0">
              <a:solidFill>
                <a:srgbClr val="29303B"/>
              </a:solidFill>
              <a:effectLst/>
            </a:endParaRPr>
          </a:p>
          <a:p>
            <a:pPr marL="342900" indent="-342900" algn="l">
              <a:buClr>
                <a:srgbClr val="0070C0"/>
              </a:buClr>
              <a:buSzPct val="80000"/>
              <a:buFont typeface="Wingdings" pitchFamily="2" charset="2"/>
              <a:buChar char="u"/>
            </a:pPr>
            <a:r>
              <a:rPr lang="en-US" sz="1800" b="1" i="0" dirty="0">
                <a:solidFill>
                  <a:srgbClr val="29303B"/>
                </a:solidFill>
                <a:effectLst/>
              </a:rPr>
              <a:t>For example, we use the actual log (after video and string processing) of the inverse document frequency instead of the raw value (before video and string processing) and that is because word frequencies in reality tend to be distributed exponentially.</a:t>
            </a:r>
          </a:p>
          <a:p>
            <a:pPr marL="342900" indent="-342900" algn="l">
              <a:buClr>
                <a:srgbClr val="0070C0"/>
              </a:buClr>
              <a:buSzPct val="80000"/>
              <a:buFont typeface="Wingdings" pitchFamily="2" charset="2"/>
              <a:buChar char="u"/>
            </a:pPr>
            <a:r>
              <a:rPr lang="en-US" sz="1800" b="1" i="0" dirty="0">
                <a:solidFill>
                  <a:srgbClr val="29303B"/>
                </a:solidFill>
                <a:effectLst/>
              </a:rPr>
              <a:t>So by taking a log, we end up with a slightly better weighting of words given their overall popularity.</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here are some limitations to this approach.</a:t>
            </a:r>
          </a:p>
          <a:p>
            <a:pPr marL="342900" indent="-342900" algn="l">
              <a:buClr>
                <a:srgbClr val="0070C0"/>
              </a:buClr>
              <a:buSzPct val="80000"/>
              <a:buFont typeface="Wingdings" pitchFamily="2" charset="2"/>
              <a:buChar char="u"/>
            </a:pPr>
            <a:r>
              <a:rPr lang="en-US" sz="1800" b="1" i="0" dirty="0">
                <a:solidFill>
                  <a:srgbClr val="29303B"/>
                </a:solidFill>
                <a:effectLst/>
              </a:rPr>
              <a:t>One is that we assume a document is nothing more than a bag of full words.</a:t>
            </a:r>
          </a:p>
          <a:p>
            <a:pPr marL="342900" indent="-342900" algn="l">
              <a:buClr>
                <a:srgbClr val="0070C0"/>
              </a:buClr>
              <a:buSzPct val="80000"/>
              <a:buFont typeface="Wingdings" pitchFamily="2" charset="2"/>
              <a:buChar char="u"/>
            </a:pPr>
            <a:r>
              <a:rPr lang="en-US" sz="1800" b="1" i="0" dirty="0">
                <a:solidFill>
                  <a:srgbClr val="29303B"/>
                </a:solidFill>
                <a:effectLst/>
              </a:rPr>
              <a:t>We assume there are no relationships between the words themselves and obviously that's not always the case.</a:t>
            </a:r>
          </a:p>
          <a:p>
            <a:pPr marL="342900" indent="-342900" algn="l">
              <a:buClr>
                <a:srgbClr val="0070C0"/>
              </a:buClr>
              <a:buSzPct val="80000"/>
              <a:buFont typeface="Wingdings" pitchFamily="2" charset="2"/>
              <a:buChar char="u"/>
            </a:pPr>
            <a:r>
              <a:rPr lang="en-US" sz="1800" b="1" i="0" dirty="0">
                <a:solidFill>
                  <a:srgbClr val="29303B"/>
                </a:solidFill>
                <a:effectLst/>
              </a:rPr>
              <a:t>And actually parsing them out can be a </a:t>
            </a:r>
            <a:r>
              <a:rPr lang="en-US" sz="1800" b="1" dirty="0">
                <a:solidFill>
                  <a:srgbClr val="29303B"/>
                </a:solidFill>
              </a:rPr>
              <a:t>big</a:t>
            </a:r>
            <a:r>
              <a:rPr lang="en-US" sz="1800" b="1" i="0" dirty="0">
                <a:solidFill>
                  <a:srgbClr val="29303B"/>
                </a:solidFill>
                <a:effectLst/>
              </a:rPr>
              <a:t> part of the work because you have to deal with things like synonyms and various tenses of words, abbreviations, capitalizations, misspellings.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490695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79.3 TF-IDF Practice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5720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TF-IDF </a:t>
            </a:r>
            <a:r>
              <a:rPr lang="en-US" sz="1800" b="1" dirty="0">
                <a:solidFill>
                  <a:schemeClr val="tx1"/>
                </a:solidFill>
              </a:rPr>
              <a:t>in </a:t>
            </a:r>
            <a:r>
              <a:rPr lang="en-US" sz="1800" b="1" i="0" dirty="0">
                <a:solidFill>
                  <a:schemeClr val="tx1"/>
                </a:solidFill>
                <a:effectLst/>
              </a:rPr>
              <a:t>P</a:t>
            </a:r>
            <a:r>
              <a:rPr lang="en-US" sz="1800" b="1" dirty="0">
                <a:solidFill>
                  <a:schemeClr val="tx1"/>
                </a:solidFill>
              </a:rPr>
              <a:t>ractice (Explanation)</a:t>
            </a:r>
            <a:endParaRPr lang="en-US" sz="1800" b="1" i="0" dirty="0">
              <a:solidFill>
                <a:srgbClr val="29303B"/>
              </a:solidFill>
              <a:effectLst/>
            </a:endParaRPr>
          </a:p>
          <a:p>
            <a:pPr marL="342900" indent="-342900" algn="l">
              <a:buClr>
                <a:srgbClr val="0070C0"/>
              </a:buClr>
              <a:buSzPct val="80000"/>
              <a:buFont typeface="Wingdings" pitchFamily="2" charset="2"/>
              <a:buChar char="u"/>
            </a:pPr>
            <a:r>
              <a:rPr lang="en-US" sz="1800" b="1" i="0" dirty="0">
                <a:solidFill>
                  <a:srgbClr val="29303B"/>
                </a:solidFill>
                <a:effectLst/>
              </a:rPr>
              <a:t>This gets back to the idea of cleaning your data being a large part of your job as a data scientist and it's especially true when you're dealing with natural language processing stuff.</a:t>
            </a:r>
          </a:p>
          <a:p>
            <a:pPr marL="342900" indent="-342900" algn="l">
              <a:buClr>
                <a:srgbClr val="0070C0"/>
              </a:buClr>
              <a:buSzPct val="80000"/>
              <a:buFont typeface="Wingdings" pitchFamily="2" charset="2"/>
              <a:buChar char="u"/>
            </a:pPr>
            <a:r>
              <a:rPr lang="en-US" sz="1800" b="1" i="0" dirty="0">
                <a:solidFill>
                  <a:srgbClr val="29303B"/>
                </a:solidFill>
                <a:effectLst/>
              </a:rPr>
              <a:t>Fortunately, there are some libraries out there that can help you with this, but it is a real problem and it will affect the quality of your results.</a:t>
            </a:r>
          </a:p>
          <a:p>
            <a:pPr marL="342900" indent="-342900" algn="l">
              <a:buClr>
                <a:srgbClr val="0070C0"/>
              </a:buClr>
              <a:buSzPct val="80000"/>
              <a:buFont typeface="Wingdings" pitchFamily="2" charset="2"/>
              <a:buChar char="u"/>
            </a:pPr>
            <a:r>
              <a:rPr lang="en-US" sz="1800" b="1" i="0" dirty="0">
                <a:solidFill>
                  <a:srgbClr val="29303B"/>
                </a:solidFill>
                <a:effectLst/>
              </a:rPr>
              <a:t>Another implementation trick that we use with TF-IDF is instead of actually storing actual string words with their term frequencies and inverse document frequencies, to save space and make things more efficient, we actually map every word to a numerical value, a hash value we call it.</a:t>
            </a:r>
          </a:p>
          <a:p>
            <a:pPr marL="342900" indent="-342900" algn="l">
              <a:buClr>
                <a:srgbClr val="0070C0"/>
              </a:buClr>
              <a:buSzPct val="80000"/>
              <a:buFont typeface="Wingdings" pitchFamily="2" charset="2"/>
              <a:buChar char="u"/>
            </a:pPr>
            <a:r>
              <a:rPr lang="en-US" sz="1800" b="1" i="0" dirty="0">
                <a:solidFill>
                  <a:srgbClr val="29303B"/>
                </a:solidFill>
                <a:effectLst/>
              </a:rPr>
              <a:t>So the idea is we have some function that can take any word, look at its letters and assign that in some fairly well-distributed manner to a set of numbers in some range.</a:t>
            </a:r>
          </a:p>
          <a:p>
            <a:pPr marL="342900" indent="-342900" algn="l">
              <a:buClr>
                <a:srgbClr val="0070C0"/>
              </a:buClr>
              <a:buSzPct val="80000"/>
              <a:buFont typeface="Wingdings" pitchFamily="2" charset="2"/>
              <a:buChar char="u"/>
            </a:pPr>
            <a:r>
              <a:rPr lang="en-US" sz="1800" b="1" i="0" dirty="0">
                <a:solidFill>
                  <a:srgbClr val="29303B"/>
                </a:solidFill>
                <a:effectLst/>
              </a:rPr>
              <a:t>So that way instead of using the word represented, that might have a hash value of 10 and we can refer to the word represented as 10 from now 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701708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79.3 TF-IDF Practice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2840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TF-IDF </a:t>
            </a:r>
            <a:r>
              <a:rPr lang="en-US" sz="1800" b="1" dirty="0">
                <a:solidFill>
                  <a:schemeClr val="tx1"/>
                </a:solidFill>
              </a:rPr>
              <a:t>in </a:t>
            </a:r>
            <a:r>
              <a:rPr lang="en-US" sz="1800" b="1" i="0" dirty="0">
                <a:solidFill>
                  <a:schemeClr val="tx1"/>
                </a:solidFill>
                <a:effectLst/>
              </a:rPr>
              <a:t>P</a:t>
            </a:r>
            <a:r>
              <a:rPr lang="en-US" sz="1800" b="1" dirty="0">
                <a:solidFill>
                  <a:schemeClr val="tx1"/>
                </a:solidFill>
              </a:rPr>
              <a:t>ractice (Explanation)</a:t>
            </a:r>
            <a:endParaRPr lang="en-US" sz="1800" b="1" i="0" dirty="0">
              <a:solidFill>
                <a:srgbClr val="29303B"/>
              </a:solidFill>
              <a:effectLst/>
            </a:endParaRPr>
          </a:p>
          <a:p>
            <a:pPr marL="342900" indent="-342900" algn="l">
              <a:buClr>
                <a:srgbClr val="0070C0"/>
              </a:buClr>
              <a:buSzPct val="80000"/>
              <a:buFont typeface="Wingdings" pitchFamily="2" charset="2"/>
              <a:buChar char="u"/>
            </a:pPr>
            <a:r>
              <a:rPr lang="en-US" sz="1800" b="1" i="0" dirty="0">
                <a:solidFill>
                  <a:srgbClr val="29303B"/>
                </a:solidFill>
                <a:effectLst/>
              </a:rPr>
              <a:t>Now, if the space of your hash values isn't large enough, you could end up with different words being represented by the same number, which sounds worse than it is, but you want to make sure that you have a fairly large hash space so that that is unlikely to happen. </a:t>
            </a:r>
          </a:p>
          <a:p>
            <a:pPr marL="342900" indent="-342900" algn="l">
              <a:buClr>
                <a:srgbClr val="0070C0"/>
              </a:buClr>
              <a:buSzPct val="80000"/>
              <a:buFont typeface="Wingdings" pitchFamily="2" charset="2"/>
              <a:buChar char="u"/>
            </a:pPr>
            <a:r>
              <a:rPr lang="en-US" sz="1800" b="1" i="0" dirty="0">
                <a:solidFill>
                  <a:srgbClr val="29303B"/>
                </a:solidFill>
                <a:effectLst/>
              </a:rPr>
              <a:t>Those are called hash collisions and they can cause issues. </a:t>
            </a:r>
          </a:p>
          <a:p>
            <a:pPr marL="342900" indent="-342900" algn="l">
              <a:buClr>
                <a:srgbClr val="0070C0"/>
              </a:buClr>
              <a:buSzPct val="80000"/>
              <a:buFont typeface="Wingdings" pitchFamily="2" charset="2"/>
              <a:buChar char="u"/>
            </a:pPr>
            <a:r>
              <a:rPr lang="en-US" sz="1800" b="1" i="0" dirty="0">
                <a:solidFill>
                  <a:srgbClr val="29303B"/>
                </a:solidFill>
                <a:effectLst/>
              </a:rPr>
              <a:t>In reality, there's only so many words that people use in the English language commonly so you can get away with 100,000 or so and be just fine.</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hen, we have obviously doing at scale is the hard part.</a:t>
            </a:r>
          </a:p>
          <a:p>
            <a:pPr marL="342900" indent="-342900" algn="l">
              <a:buClr>
                <a:srgbClr val="0070C0"/>
              </a:buClr>
              <a:buSzPct val="80000"/>
              <a:buFont typeface="Wingdings" pitchFamily="2" charset="2"/>
              <a:buChar char="u"/>
            </a:pPr>
            <a:r>
              <a:rPr lang="en-US" sz="1800" b="1" i="0" dirty="0">
                <a:solidFill>
                  <a:srgbClr val="29303B"/>
                </a:solidFill>
                <a:effectLst/>
              </a:rPr>
              <a:t>If you want to do this over all of Wikipedia, then you're going to have to run this on a cluster.</a:t>
            </a:r>
          </a:p>
          <a:p>
            <a:pPr marL="342900" indent="-342900" algn="l">
              <a:buClr>
                <a:srgbClr val="0070C0"/>
              </a:buClr>
              <a:buSzPct val="80000"/>
              <a:buFont typeface="Wingdings" pitchFamily="2" charset="2"/>
              <a:buChar char="u"/>
            </a:pPr>
            <a:r>
              <a:rPr lang="en-US" sz="1800" b="1" i="0" dirty="0">
                <a:solidFill>
                  <a:srgbClr val="29303B"/>
                </a:solidFill>
                <a:effectLst/>
              </a:rPr>
              <a:t>For the sake of argument, we're just going to run this on our own desktop for now using a small sample of Wikipedia data.</a:t>
            </a:r>
          </a:p>
          <a:p>
            <a:pPr marL="342900" indent="-342900" algn="l">
              <a:buClr>
                <a:srgbClr val="0070C0"/>
              </a:buClr>
              <a:buSzPct val="80000"/>
              <a:buFont typeface="Wingdings" pitchFamily="2" charset="2"/>
              <a:buChar char="u"/>
            </a:pPr>
            <a:r>
              <a:rPr lang="en-US" sz="1800" b="1" i="0" dirty="0">
                <a:solidFill>
                  <a:srgbClr val="29303B"/>
                </a:solidFill>
                <a:effectLst/>
              </a:rPr>
              <a:t>So how do we turn that into an actual search problem?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3674662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2856"/>
            <a:ext cx="9144000" cy="1470025"/>
          </a:xfrm>
          <a:solidFill>
            <a:srgbClr val="00B0F0"/>
          </a:solidFill>
        </p:spPr>
        <p:txBody>
          <a:bodyPr>
            <a:normAutofit/>
          </a:bodyPr>
          <a:lstStyle/>
          <a:p>
            <a:r>
              <a:rPr lang="en-US" altLang="zh-TW" sz="4000" b="1" dirty="0">
                <a:solidFill>
                  <a:srgbClr val="FFFF00"/>
                </a:solidFill>
              </a:rPr>
              <a:t>79.4 Using TF-IDF</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493352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79.4 Using TF-IDF</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9797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Using TF-IDF </a:t>
            </a:r>
          </a:p>
          <a:p>
            <a:pPr marL="342900" indent="-342900" algn="l">
              <a:buClr>
                <a:srgbClr val="0070C0"/>
              </a:buClr>
              <a:buSzPct val="80000"/>
              <a:buFont typeface="Wingdings" pitchFamily="2" charset="2"/>
              <a:buChar char="u"/>
            </a:pPr>
            <a:r>
              <a:rPr lang="en-US" sz="1800" b="1" dirty="0">
                <a:solidFill>
                  <a:schemeClr val="tx1"/>
                </a:solidFill>
              </a:rPr>
              <a:t>A very simple search algorithm could be:</a:t>
            </a:r>
          </a:p>
          <a:p>
            <a:pPr marL="800100" lvl="1" indent="-342900" algn="l">
              <a:buClr>
                <a:srgbClr val="0070C0"/>
              </a:buClr>
              <a:buSzPct val="80000"/>
              <a:buFont typeface="Wingdings" pitchFamily="2" charset="2"/>
              <a:buChar char="u"/>
            </a:pPr>
            <a:r>
              <a:rPr lang="en-US" sz="1800" b="1" i="0" dirty="0">
                <a:solidFill>
                  <a:schemeClr val="tx1"/>
                </a:solidFill>
                <a:effectLst/>
              </a:rPr>
              <a:t>Comp</a:t>
            </a:r>
            <a:r>
              <a:rPr lang="en-US" sz="1800" b="1" dirty="0">
                <a:solidFill>
                  <a:schemeClr val="tx1"/>
                </a:solidFill>
              </a:rPr>
              <a:t>ute TF-IDF for every word in a corpus</a:t>
            </a:r>
          </a:p>
          <a:p>
            <a:pPr marL="800100" lvl="1" indent="-342900" algn="l">
              <a:buClr>
                <a:srgbClr val="0070C0"/>
              </a:buClr>
              <a:buSzPct val="80000"/>
              <a:buFont typeface="Wingdings" pitchFamily="2" charset="2"/>
              <a:buChar char="u"/>
            </a:pPr>
            <a:r>
              <a:rPr lang="en-US" sz="1800" b="1" i="0" dirty="0">
                <a:solidFill>
                  <a:schemeClr val="tx1"/>
                </a:solidFill>
                <a:effectLst/>
              </a:rPr>
              <a:t>For a given search word, sort the documents by their TF-IDF score for that word</a:t>
            </a:r>
          </a:p>
          <a:p>
            <a:pPr marL="800100" lvl="1" indent="-342900" algn="l">
              <a:buClr>
                <a:srgbClr val="0070C0"/>
              </a:buClr>
              <a:buSzPct val="80000"/>
              <a:buFont typeface="Wingdings" pitchFamily="2" charset="2"/>
              <a:buChar char="u"/>
            </a:pPr>
            <a:r>
              <a:rPr lang="en-US" sz="1800" b="1" dirty="0">
                <a:solidFill>
                  <a:schemeClr val="tx1"/>
                </a:solidFill>
              </a:rPr>
              <a:t>Display the result </a:t>
            </a: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2753845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79.4 Using TF-IDF</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9321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Using TF-IDF (Explanation)</a:t>
            </a:r>
            <a:endParaRPr lang="en-US" sz="1800" b="1" i="0" dirty="0">
              <a:solidFill>
                <a:srgbClr val="29303B"/>
              </a:solidFill>
              <a:effectLst/>
            </a:endParaRPr>
          </a:p>
          <a:p>
            <a:pPr marL="342900" indent="-342900" algn="l">
              <a:buClr>
                <a:srgbClr val="0070C0"/>
              </a:buClr>
              <a:buSzPct val="80000"/>
              <a:buFont typeface="Wingdings" pitchFamily="2" charset="2"/>
              <a:buChar char="u"/>
            </a:pPr>
            <a:r>
              <a:rPr lang="en-US" sz="1800" b="1" dirty="0">
                <a:solidFill>
                  <a:srgbClr val="29303B"/>
                </a:solidFill>
              </a:rPr>
              <a:t>O</a:t>
            </a:r>
            <a:r>
              <a:rPr lang="en-US" sz="1800" b="1" i="0" dirty="0">
                <a:solidFill>
                  <a:srgbClr val="29303B"/>
                </a:solidFill>
                <a:effectLst/>
              </a:rPr>
              <a:t>nce we have TF-IDF, we have this measure of each word's relevancy to each document, what do we do with it?</a:t>
            </a:r>
          </a:p>
          <a:p>
            <a:pPr marL="342900" indent="-342900" algn="l">
              <a:buClr>
                <a:srgbClr val="0070C0"/>
              </a:buClr>
              <a:buSzPct val="80000"/>
              <a:buFont typeface="Wingdings" pitchFamily="2" charset="2"/>
              <a:buChar char="u"/>
            </a:pPr>
            <a:r>
              <a:rPr lang="en-US" sz="1800" b="1" i="0" dirty="0">
                <a:solidFill>
                  <a:srgbClr val="29303B"/>
                </a:solidFill>
                <a:effectLst/>
              </a:rPr>
              <a:t>Well, </a:t>
            </a:r>
            <a:r>
              <a:rPr lang="en-US" sz="1800" b="1" i="0" dirty="0">
                <a:solidFill>
                  <a:srgbClr val="C00000"/>
                </a:solidFill>
                <a:effectLst/>
              </a:rPr>
              <a:t>one thing you could do is compute TF-IDF for every word that we encounter in the entire body of documents that we have</a:t>
            </a:r>
            <a:r>
              <a:rPr lang="en-US" sz="1800" b="1" i="0" dirty="0">
                <a:solidFill>
                  <a:srgbClr val="29303B"/>
                </a:solidFill>
                <a:effectLst/>
              </a:rPr>
              <a:t>.</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hen, if we want to search for a given term, a given word.</a:t>
            </a:r>
          </a:p>
          <a:p>
            <a:pPr marL="342900" indent="-342900" algn="l">
              <a:buClr>
                <a:srgbClr val="0070C0"/>
              </a:buClr>
              <a:buSzPct val="80000"/>
              <a:buFont typeface="Wingdings" pitchFamily="2" charset="2"/>
              <a:buChar char="u"/>
            </a:pPr>
            <a:r>
              <a:rPr lang="en-US" sz="1800" b="1" dirty="0">
                <a:solidFill>
                  <a:srgbClr val="29303B"/>
                </a:solidFill>
              </a:rPr>
              <a:t>For example, if </a:t>
            </a:r>
            <a:r>
              <a:rPr lang="en-US" sz="1800" b="1" i="0" dirty="0">
                <a:solidFill>
                  <a:srgbClr val="29303B"/>
                </a:solidFill>
                <a:effectLst/>
              </a:rPr>
              <a:t>we want to search for </a:t>
            </a:r>
            <a:r>
              <a:rPr lang="en-US" sz="1800" b="1" i="0" dirty="0">
                <a:solidFill>
                  <a:srgbClr val="C00000"/>
                </a:solidFill>
                <a:effectLst/>
              </a:rPr>
              <a:t>“what Wikipedia article in my set of Wikipedia articles is most relevant to Gettysburg?” </a:t>
            </a:r>
          </a:p>
          <a:p>
            <a:pPr marL="342900" indent="-342900" algn="l">
              <a:buClr>
                <a:srgbClr val="0070C0"/>
              </a:buClr>
              <a:buSzPct val="80000"/>
              <a:buFont typeface="Wingdings" pitchFamily="2" charset="2"/>
              <a:buChar char="u"/>
            </a:pPr>
            <a:r>
              <a:rPr lang="en-US" sz="1800" b="1" i="0" dirty="0">
                <a:solidFill>
                  <a:srgbClr val="29303B"/>
                </a:solidFill>
                <a:effectLst/>
              </a:rPr>
              <a:t>I could sort all of the documents by </a:t>
            </a:r>
            <a:r>
              <a:rPr lang="en-US" sz="1800" b="1" i="0" dirty="0">
                <a:solidFill>
                  <a:srgbClr val="C00000"/>
                </a:solidFill>
                <a:effectLst/>
              </a:rPr>
              <a:t>their TF-IDF score for Gettysburg </a:t>
            </a:r>
            <a:r>
              <a:rPr lang="en-US" sz="1800" b="1" i="0" dirty="0">
                <a:solidFill>
                  <a:srgbClr val="29303B"/>
                </a:solidFill>
                <a:effectLst/>
              </a:rPr>
              <a:t>and just take the top results and those are my search results for Gettysburg.</a:t>
            </a:r>
          </a:p>
          <a:p>
            <a:pPr marL="342900" indent="-342900" algn="l">
              <a:buClr>
                <a:srgbClr val="0070C0"/>
              </a:buClr>
              <a:buSzPct val="80000"/>
              <a:buFont typeface="Wingdings" pitchFamily="2" charset="2"/>
              <a:buChar char="u"/>
            </a:pPr>
            <a:r>
              <a:rPr lang="en-US" sz="1800" b="1" i="0" dirty="0">
                <a:solidFill>
                  <a:srgbClr val="29303B"/>
                </a:solidFill>
                <a:effectLst/>
              </a:rPr>
              <a:t>That's it, just take your search word, compute TF-IDF, take the top results, what documents have the highest TF-IDF score, that's it.</a:t>
            </a:r>
          </a:p>
          <a:p>
            <a:pPr marL="342900" indent="-342900" algn="l">
              <a:buClr>
                <a:srgbClr val="0070C0"/>
              </a:buClr>
              <a:buSzPct val="80000"/>
              <a:buFont typeface="Wingdings" pitchFamily="2" charset="2"/>
              <a:buChar char="u"/>
            </a:pPr>
            <a:r>
              <a:rPr lang="en-US" sz="1800" b="1" i="0" dirty="0">
                <a:solidFill>
                  <a:srgbClr val="29303B"/>
                </a:solidFill>
                <a:effectLst/>
              </a:rPr>
              <a:t>Obviously in the real world, there's a lot more to search than that. Google obviously has armies of people working on this problem and it's way more complicated in practice, but this will actually give you a working search engine algorithm that actually produces reasonable results.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86687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79.4 Using TF-IDF</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40882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Let's go ahead and dive in and see how it all works. </a:t>
            </a:r>
          </a:p>
          <a:p>
            <a:pPr marL="342900" indent="-342900" algn="l">
              <a:buClr>
                <a:srgbClr val="0070C0"/>
              </a:buClr>
              <a:buSzPct val="80000"/>
              <a:buFont typeface="Wingdings" pitchFamily="2" charset="2"/>
              <a:buChar char="u"/>
            </a:pPr>
            <a:r>
              <a:rPr lang="en-US" sz="1800" b="1" i="0" dirty="0">
                <a:solidFill>
                  <a:srgbClr val="29303B"/>
                </a:solidFill>
                <a:effectLst/>
              </a:rPr>
              <a:t>So there you have the concepts of TF-IDF, another one of those things that sounds really fancy, but once you understand it, it's actually quite simple. </a:t>
            </a:r>
          </a:p>
          <a:p>
            <a:pPr marL="342900" indent="-342900" algn="l">
              <a:buClr>
                <a:srgbClr val="0070C0"/>
              </a:buClr>
              <a:buSzPct val="80000"/>
              <a:buFont typeface="Wingdings" pitchFamily="2" charset="2"/>
              <a:buChar char="u"/>
            </a:pPr>
            <a:r>
              <a:rPr lang="en-US" sz="1800" b="1" i="0" dirty="0">
                <a:solidFill>
                  <a:srgbClr val="29303B"/>
                </a:solidFill>
                <a:effectLst/>
              </a:rPr>
              <a:t>We will rune example next by Spark TF-IDF for small Wikipedia </a:t>
            </a:r>
            <a:r>
              <a:rPr lang="en-US" sz="1800" b="1" i="0" dirty="0" err="1">
                <a:solidFill>
                  <a:srgbClr val="29303B"/>
                </a:solidFill>
                <a:effectLst/>
              </a:rPr>
              <a:t>exmaple</a:t>
            </a:r>
            <a:r>
              <a:rPr lang="en-US" sz="1800" b="1" i="0" dirty="0">
                <a:solidFill>
                  <a:srgbClr val="29303B"/>
                </a:solidFill>
                <a:effectLst/>
              </a:rPr>
              <a:t>.</a:t>
            </a:r>
          </a:p>
          <a:p>
            <a:pPr marL="342900" indent="-342900" algn="l">
              <a:buClr>
                <a:srgbClr val="0070C0"/>
              </a:buClr>
              <a:buSzPct val="80000"/>
              <a:buFont typeface="Wingdings" pitchFamily="2" charset="2"/>
              <a:buChar char="u"/>
            </a:pP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046A6669-0DC5-45C9-AF42-C548EB039EEA}"/>
              </a:ext>
            </a:extLst>
          </p:cNvPr>
          <p:cNvPicPr>
            <a:picLocks noChangeAspect="1"/>
          </p:cNvPicPr>
          <p:nvPr/>
        </p:nvPicPr>
        <p:blipFill>
          <a:blip r:embed="rId2"/>
          <a:stretch>
            <a:fillRect/>
          </a:stretch>
        </p:blipFill>
        <p:spPr>
          <a:xfrm>
            <a:off x="2381250" y="3143420"/>
            <a:ext cx="4171950" cy="2047875"/>
          </a:xfrm>
          <a:prstGeom prst="rect">
            <a:avLst/>
          </a:prstGeom>
          <a:ln>
            <a:solidFill>
              <a:srgbClr val="C00000"/>
            </a:solidFill>
          </a:ln>
        </p:spPr>
      </p:pic>
    </p:spTree>
    <p:extLst>
      <p:ext uri="{BB962C8B-B14F-4D97-AF65-F5344CB8AC3E}">
        <p14:creationId xmlns:p14="http://schemas.microsoft.com/office/powerpoint/2010/main" val="348697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2856"/>
            <a:ext cx="9144000" cy="1470025"/>
          </a:xfrm>
          <a:solidFill>
            <a:srgbClr val="00B0F0"/>
          </a:solidFill>
        </p:spPr>
        <p:txBody>
          <a:bodyPr>
            <a:normAutofit/>
          </a:bodyPr>
          <a:lstStyle/>
          <a:p>
            <a:r>
              <a:rPr lang="en-US" altLang="zh-TW" sz="4000" b="1" dirty="0">
                <a:solidFill>
                  <a:srgbClr val="FFFF00"/>
                </a:solidFill>
              </a:rPr>
              <a:t>79.5 Summary</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003369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79.5 Summary</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6197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Summary</a:t>
            </a:r>
          </a:p>
          <a:p>
            <a:pPr marL="342900" indent="-342900" algn="l">
              <a:buClr>
                <a:srgbClr val="0070C0"/>
              </a:buClr>
              <a:buSzPct val="80000"/>
              <a:buFont typeface="Wingdings" pitchFamily="2" charset="2"/>
              <a:buChar char="u"/>
            </a:pPr>
            <a:r>
              <a:rPr lang="en-US" sz="1800" b="1" i="0" dirty="0">
                <a:solidFill>
                  <a:srgbClr val="29303B"/>
                </a:solidFill>
                <a:effectLst/>
              </a:rPr>
              <a:t>TF-IDF is the way that Google search engine work.</a:t>
            </a:r>
          </a:p>
          <a:p>
            <a:pPr marL="342900" indent="-342900" algn="l">
              <a:buClr>
                <a:srgbClr val="0070C0"/>
              </a:buClr>
              <a:buSzPct val="80000"/>
              <a:buFont typeface="Wingdings" pitchFamily="2" charset="2"/>
              <a:buChar char="u"/>
            </a:pPr>
            <a:r>
              <a:rPr lang="en-US" sz="1800" b="1" dirty="0">
                <a:solidFill>
                  <a:srgbClr val="29303B"/>
                </a:solidFill>
              </a:rPr>
              <a:t>The user give the search key words, the higher score of TF-IDF means the selected document contains the keywords that you are search for.</a:t>
            </a:r>
          </a:p>
          <a:p>
            <a:pPr marL="342900" indent="-342900" algn="l">
              <a:buClr>
                <a:srgbClr val="0070C0"/>
              </a:buClr>
              <a:buSzPct val="80000"/>
              <a:buFont typeface="Wingdings" pitchFamily="2" charset="2"/>
              <a:buChar char="u"/>
            </a:pPr>
            <a:r>
              <a:rPr lang="en-US" sz="1800" b="1" i="0" dirty="0">
                <a:solidFill>
                  <a:srgbClr val="29303B"/>
                </a:solidFill>
                <a:effectLst/>
              </a:rPr>
              <a:t>Google ranks the document in order by TF-IDF score.</a:t>
            </a:r>
          </a:p>
          <a:p>
            <a:pPr marL="342900" indent="-342900" algn="l">
              <a:buClr>
                <a:srgbClr val="0070C0"/>
              </a:buClr>
              <a:buSzPct val="80000"/>
              <a:buFont typeface="Wingdings" pitchFamily="2" charset="2"/>
              <a:buChar char="u"/>
            </a:pP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extLst>
      <p:ext uri="{BB962C8B-B14F-4D97-AF65-F5344CB8AC3E}">
        <p14:creationId xmlns:p14="http://schemas.microsoft.com/office/powerpoint/2010/main" val="155309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79 TF-IDF</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9878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TF-IDF (Term Frequency/Inverse Document Frequency)</a:t>
            </a:r>
          </a:p>
          <a:p>
            <a:pPr marL="342900" indent="-342900" algn="l">
              <a:buClr>
                <a:srgbClr val="0070C0"/>
              </a:buClr>
              <a:buSzPct val="80000"/>
              <a:buFont typeface="Wingdings" pitchFamily="2" charset="2"/>
              <a:buChar char="u"/>
            </a:pPr>
            <a:r>
              <a:rPr lang="en-US" sz="1800" b="1" dirty="0">
                <a:solidFill>
                  <a:schemeClr val="tx1"/>
                </a:solidFill>
              </a:rPr>
              <a:t>TF-IDF stand for </a:t>
            </a:r>
            <a:r>
              <a:rPr lang="en-US" sz="1800" b="1" dirty="0">
                <a:solidFill>
                  <a:srgbClr val="C00000"/>
                </a:solidFill>
              </a:rPr>
              <a:t>Term Frequency and Inverse Document Frequency</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They are import for </a:t>
            </a:r>
            <a:r>
              <a:rPr lang="en-US" sz="1800" b="1" i="0" dirty="0">
                <a:solidFill>
                  <a:srgbClr val="29303B"/>
                </a:solidFill>
                <a:effectLst/>
              </a:rPr>
              <a:t>search engine. </a:t>
            </a:r>
          </a:p>
          <a:p>
            <a:pPr marL="342900" indent="-342900" algn="l">
              <a:buClr>
                <a:srgbClr val="0070C0"/>
              </a:buClr>
              <a:buSzPct val="80000"/>
              <a:buFont typeface="Wingdings" pitchFamily="2" charset="2"/>
              <a:buChar char="u"/>
            </a:pPr>
            <a:r>
              <a:rPr lang="en-US" sz="1800" b="1" dirty="0">
                <a:solidFill>
                  <a:srgbClr val="29303B"/>
                </a:solidFill>
              </a:rPr>
              <a:t>They</a:t>
            </a:r>
            <a:r>
              <a:rPr lang="en-US" sz="1800" b="1" i="0" dirty="0">
                <a:solidFill>
                  <a:srgbClr val="29303B"/>
                </a:solidFill>
                <a:effectLst/>
              </a:rPr>
              <a:t> </a:t>
            </a:r>
            <a:r>
              <a:rPr lang="en-US" sz="1800" b="1" dirty="0">
                <a:solidFill>
                  <a:srgbClr val="29303B"/>
                </a:solidFill>
              </a:rPr>
              <a:t>f</a:t>
            </a:r>
            <a:r>
              <a:rPr lang="en-US" sz="1800" b="1" i="0" dirty="0">
                <a:solidFill>
                  <a:srgbClr val="29303B"/>
                </a:solidFill>
                <a:effectLst/>
              </a:rPr>
              <a:t>igure out what terms are most relevant for a document.</a:t>
            </a:r>
          </a:p>
          <a:p>
            <a:pPr marL="342900" indent="-342900" algn="l">
              <a:buClr>
                <a:srgbClr val="0070C0"/>
              </a:buClr>
              <a:buSzPct val="80000"/>
              <a:buFont typeface="Wingdings" pitchFamily="2" charset="2"/>
              <a:buChar char="u"/>
            </a:pPr>
            <a:r>
              <a:rPr lang="en-US" sz="1800" b="1" dirty="0">
                <a:solidFill>
                  <a:srgbClr val="29303B"/>
                </a:solidFill>
              </a:rPr>
              <a:t>They </a:t>
            </a:r>
            <a:r>
              <a:rPr lang="en-US" sz="1800" b="1" i="0" dirty="0">
                <a:solidFill>
                  <a:srgbClr val="29303B"/>
                </a:solidFill>
                <a:effectLst/>
              </a:rPr>
              <a:t>create a search engine for Wikipedia using Apache Spark and MLLib.</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They</a:t>
            </a:r>
            <a:r>
              <a:rPr lang="en-US" sz="1800" b="1" i="0" dirty="0">
                <a:solidFill>
                  <a:srgbClr val="29303B"/>
                </a:solidFill>
                <a:effectLst/>
              </a:rPr>
              <a:t> are two metrics that are closely interrelated for doing search.</a:t>
            </a:r>
          </a:p>
          <a:p>
            <a:pPr marL="342900" indent="-342900" algn="l">
              <a:buClr>
                <a:srgbClr val="0070C0"/>
              </a:buClr>
              <a:buSzPct val="80000"/>
              <a:buFont typeface="Wingdings" pitchFamily="2" charset="2"/>
              <a:buChar char="u"/>
            </a:pPr>
            <a:r>
              <a:rPr lang="en-US" sz="1800" b="1" dirty="0">
                <a:solidFill>
                  <a:srgbClr val="29303B"/>
                </a:solidFill>
              </a:rPr>
              <a:t>They </a:t>
            </a:r>
            <a:r>
              <a:rPr lang="en-US" sz="1800" b="1" i="0" dirty="0">
                <a:solidFill>
                  <a:srgbClr val="29303B"/>
                </a:solidFill>
                <a:effectLst/>
              </a:rPr>
              <a:t>find the relation of a given word to a document given a larger body of documents.</a:t>
            </a:r>
          </a:p>
          <a:p>
            <a:pPr marL="342900" indent="-342900" algn="l">
              <a:buClr>
                <a:srgbClr val="0070C0"/>
              </a:buClr>
              <a:buSzPct val="80000"/>
              <a:buFont typeface="Wingdings" pitchFamily="2" charset="2"/>
              <a:buChar char="u"/>
            </a:pPr>
            <a:r>
              <a:rPr lang="en-US" sz="1800" b="1" dirty="0">
                <a:solidFill>
                  <a:srgbClr val="29303B"/>
                </a:solidFill>
              </a:rPr>
              <a:t>O</a:t>
            </a:r>
            <a:r>
              <a:rPr lang="en-US" sz="1800" b="1" i="0" dirty="0">
                <a:solidFill>
                  <a:srgbClr val="29303B"/>
                </a:solidFill>
                <a:effectLst/>
              </a:rPr>
              <a:t>ur final exercise with Apache Spark and MLLib is  in TF-IDF. </a:t>
            </a:r>
            <a:endParaRPr 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F2349E04-D177-44FE-B56F-268095C28ABD}"/>
              </a:ext>
            </a:extLst>
          </p:cNvPr>
          <p:cNvPicPr>
            <a:picLocks noChangeAspect="1"/>
          </p:cNvPicPr>
          <p:nvPr/>
        </p:nvPicPr>
        <p:blipFill>
          <a:blip r:embed="rId2"/>
          <a:stretch>
            <a:fillRect/>
          </a:stretch>
        </p:blipFill>
        <p:spPr>
          <a:xfrm>
            <a:off x="3563888" y="4534404"/>
            <a:ext cx="1695450" cy="1609725"/>
          </a:xfrm>
          <a:prstGeom prst="rect">
            <a:avLst/>
          </a:prstGeom>
          <a:ln>
            <a:solidFill>
              <a:srgbClr val="C00000"/>
            </a:solidFill>
          </a:ln>
        </p:spPr>
      </p:pic>
    </p:spTree>
    <p:extLst>
      <p:ext uri="{BB962C8B-B14F-4D97-AF65-F5344CB8AC3E}">
        <p14:creationId xmlns:p14="http://schemas.microsoft.com/office/powerpoint/2010/main" val="2530418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 of Chapter</a:t>
            </a:r>
            <a:endParaRPr lang="zh-TW" altLang="en-US" sz="6000" b="1">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79.1 TF-IDF Explained</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18628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79.1 TF-IDF Explained</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2840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TF-IDF </a:t>
            </a:r>
            <a:r>
              <a:rPr lang="en-US" sz="1800" b="1" dirty="0">
                <a:solidFill>
                  <a:schemeClr val="tx1"/>
                </a:solidFill>
              </a:rPr>
              <a:t>Explained</a:t>
            </a:r>
          </a:p>
          <a:p>
            <a:pPr marL="342900" indent="-342900" algn="l">
              <a:buClr>
                <a:srgbClr val="0070C0"/>
              </a:buClr>
              <a:buSzPct val="80000"/>
              <a:buFont typeface="Wingdings" pitchFamily="2" charset="2"/>
              <a:buChar char="u"/>
            </a:pPr>
            <a:r>
              <a:rPr lang="en-US" sz="1800" b="1" dirty="0">
                <a:solidFill>
                  <a:srgbClr val="C00000"/>
                </a:solidFill>
              </a:rPr>
              <a:t>Term Frequency </a:t>
            </a:r>
            <a:r>
              <a:rPr lang="en-US" sz="1800" b="1" dirty="0">
                <a:solidFill>
                  <a:srgbClr val="29303B"/>
                </a:solidFill>
              </a:rPr>
              <a:t>measures how often a word occurs </a:t>
            </a:r>
            <a:r>
              <a:rPr lang="en-US" sz="1800" b="1" dirty="0">
                <a:solidFill>
                  <a:srgbClr val="C00000"/>
                </a:solidFill>
              </a:rPr>
              <a:t>in a specified document</a:t>
            </a:r>
          </a:p>
          <a:p>
            <a:pPr marL="800100" lvl="1" indent="-342900" algn="l">
              <a:buClr>
                <a:srgbClr val="0070C0"/>
              </a:buClr>
              <a:buSzPct val="80000"/>
              <a:buFont typeface="Wingdings" pitchFamily="2" charset="2"/>
              <a:buChar char="u"/>
            </a:pPr>
            <a:r>
              <a:rPr lang="en-US" sz="1800" b="1" dirty="0">
                <a:solidFill>
                  <a:srgbClr val="29303B"/>
                </a:solidFill>
              </a:rPr>
              <a:t>A word that occurs frequently is specified document</a:t>
            </a:r>
          </a:p>
          <a:p>
            <a:pPr marL="342900" indent="-342900" algn="l">
              <a:buClr>
                <a:srgbClr val="0070C0"/>
              </a:buClr>
              <a:buSzPct val="80000"/>
              <a:buFont typeface="Wingdings" pitchFamily="2" charset="2"/>
              <a:buChar char="u"/>
            </a:pPr>
            <a:r>
              <a:rPr lang="en-US" sz="1800" b="1" dirty="0">
                <a:solidFill>
                  <a:srgbClr val="C00000"/>
                </a:solidFill>
              </a:rPr>
              <a:t>Document Frequency </a:t>
            </a:r>
            <a:r>
              <a:rPr lang="en-US" sz="1800" b="1" dirty="0">
                <a:solidFill>
                  <a:srgbClr val="29303B"/>
                </a:solidFill>
              </a:rPr>
              <a:t>is how often a word occurs in </a:t>
            </a:r>
            <a:r>
              <a:rPr lang="en-US" sz="1800" b="1" dirty="0">
                <a:solidFill>
                  <a:srgbClr val="C00000"/>
                </a:solidFill>
              </a:rPr>
              <a:t>an entire set (entire collections) of document</a:t>
            </a:r>
            <a:r>
              <a:rPr lang="en-US" sz="1800" b="1" dirty="0">
                <a:solidFill>
                  <a:srgbClr val="29303B"/>
                </a:solidFill>
              </a:rPr>
              <a:t>, i.e., all pages in Wikipedia (every web page of Wikipedia)</a:t>
            </a:r>
          </a:p>
          <a:p>
            <a:pPr marL="800100" lvl="1" indent="-342900" algn="l">
              <a:buClr>
                <a:srgbClr val="0070C0"/>
              </a:buClr>
              <a:buSzPct val="80000"/>
              <a:buFont typeface="Wingdings" pitchFamily="2" charset="2"/>
              <a:buChar char="u"/>
            </a:pPr>
            <a:r>
              <a:rPr lang="en-US" sz="1800" b="1" dirty="0">
                <a:solidFill>
                  <a:srgbClr val="29303B"/>
                </a:solidFill>
              </a:rPr>
              <a:t>This tells us about common words that appear everywhere (entire sets of documents).</a:t>
            </a:r>
          </a:p>
          <a:p>
            <a:pPr marL="342900" indent="-342900" algn="l">
              <a:buClr>
                <a:srgbClr val="0070C0"/>
              </a:buClr>
              <a:buSzPct val="80000"/>
              <a:buFont typeface="Wingdings" pitchFamily="2" charset="2"/>
              <a:buChar char="u"/>
            </a:pPr>
            <a:r>
              <a:rPr lang="en-US" sz="1800" b="1" dirty="0">
                <a:solidFill>
                  <a:srgbClr val="C00000"/>
                </a:solidFill>
              </a:rPr>
              <a:t>Inverse Document Frequency </a:t>
            </a:r>
            <a:r>
              <a:rPr lang="en-US" sz="1800" b="1" dirty="0">
                <a:solidFill>
                  <a:srgbClr val="29303B"/>
                </a:solidFill>
              </a:rPr>
              <a:t>is equal to </a:t>
            </a:r>
            <a:r>
              <a:rPr lang="en-US" sz="1800" b="1" dirty="0">
                <a:solidFill>
                  <a:srgbClr val="C00000"/>
                </a:solidFill>
              </a:rPr>
              <a:t>1/Document Frequency.</a:t>
            </a:r>
            <a:r>
              <a:rPr lang="en-US" sz="1800" b="1" dirty="0">
                <a:solidFill>
                  <a:srgbClr val="29303B"/>
                </a:solidFill>
              </a:rPr>
              <a:t> The word “inverse” means “divide by”. </a:t>
            </a:r>
          </a:p>
          <a:p>
            <a:pPr marL="342900" indent="-342900" algn="l">
              <a:buClr>
                <a:srgbClr val="0070C0"/>
              </a:buClr>
              <a:buSzPct val="80000"/>
              <a:buFont typeface="Wingdings" pitchFamily="2" charset="2"/>
              <a:buChar char="u"/>
            </a:pPr>
            <a:r>
              <a:rPr lang="en-US" sz="1800" b="1" dirty="0">
                <a:solidFill>
                  <a:srgbClr val="C00000"/>
                </a:solidFill>
              </a:rPr>
              <a:t>The higher value of TF-IDF means the selected (specified) document has some key words that we are looking for</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dirty="0">
                <a:solidFill>
                  <a:srgbClr val="29303B"/>
                </a:solidFill>
              </a:rPr>
              <a:t>The lower values of TF-IDF means the selected document has no relation to our key words.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004849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79.1 TF-IDF Explained</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7799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TF-IDF </a:t>
            </a:r>
            <a:r>
              <a:rPr lang="en-US" sz="1800" b="1" dirty="0">
                <a:solidFill>
                  <a:schemeClr val="tx1"/>
                </a:solidFill>
              </a:rPr>
              <a:t>Explained (Explanation)</a:t>
            </a:r>
          </a:p>
          <a:p>
            <a:pPr marL="342900" indent="-342900" algn="l">
              <a:buClr>
                <a:srgbClr val="0070C0"/>
              </a:buClr>
              <a:buSzPct val="80000"/>
              <a:buFont typeface="Wingdings" pitchFamily="2" charset="2"/>
              <a:buChar char="u"/>
            </a:pPr>
            <a:r>
              <a:rPr lang="en-US" sz="1800" b="1" dirty="0">
                <a:solidFill>
                  <a:srgbClr val="29303B"/>
                </a:solidFill>
              </a:rPr>
              <a:t>F</a:t>
            </a:r>
            <a:r>
              <a:rPr lang="en-US" sz="1800" b="1" i="0" dirty="0">
                <a:solidFill>
                  <a:srgbClr val="29303B"/>
                </a:solidFill>
                <a:effectLst/>
              </a:rPr>
              <a:t>or example, every article (document) in Wikipedia have a </a:t>
            </a:r>
            <a:r>
              <a:rPr lang="en-US" sz="1800" b="1" i="0" dirty="0">
                <a:solidFill>
                  <a:srgbClr val="C00000"/>
                </a:solidFill>
                <a:effectLst/>
              </a:rPr>
              <a:t>Term </a:t>
            </a:r>
            <a:r>
              <a:rPr lang="en-US" sz="1800" b="1" dirty="0">
                <a:solidFill>
                  <a:srgbClr val="C00000"/>
                </a:solidFill>
              </a:rPr>
              <a:t>F</a:t>
            </a:r>
            <a:r>
              <a:rPr lang="en-US" sz="1800" b="1" i="0" dirty="0">
                <a:solidFill>
                  <a:srgbClr val="C00000"/>
                </a:solidFill>
                <a:effectLst/>
              </a:rPr>
              <a:t>requency </a:t>
            </a:r>
            <a:r>
              <a:rPr lang="en-US" sz="1800" b="1" i="0" dirty="0">
                <a:solidFill>
                  <a:srgbClr val="29303B"/>
                </a:solidFill>
                <a:effectLst/>
              </a:rPr>
              <a:t>associated with it.</a:t>
            </a:r>
          </a:p>
          <a:p>
            <a:pPr marL="342900" indent="-342900" algn="l">
              <a:buClr>
                <a:srgbClr val="0070C0"/>
              </a:buClr>
              <a:buSzPct val="80000"/>
              <a:buFont typeface="Wingdings" pitchFamily="2" charset="2"/>
              <a:buChar char="u"/>
            </a:pPr>
            <a:r>
              <a:rPr lang="en-US" sz="1800" b="1" i="0" dirty="0">
                <a:solidFill>
                  <a:srgbClr val="29303B"/>
                </a:solidFill>
                <a:effectLst/>
              </a:rPr>
              <a:t>Every page on the internet could have a term frequency associated with it for every word that appears in that document.</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The</a:t>
            </a:r>
            <a:r>
              <a:rPr lang="en-US" sz="1800" b="1" i="0" dirty="0">
                <a:solidFill>
                  <a:srgbClr val="29303B"/>
                </a:solidFill>
                <a:effectLst/>
              </a:rPr>
              <a:t> </a:t>
            </a:r>
            <a:r>
              <a:rPr lang="en-US" sz="1800" b="1" dirty="0">
                <a:solidFill>
                  <a:srgbClr val="C00000"/>
                </a:solidFill>
              </a:rPr>
              <a:t>T</a:t>
            </a:r>
            <a:r>
              <a:rPr lang="en-US" sz="1800" b="1" i="0" dirty="0">
                <a:solidFill>
                  <a:srgbClr val="C00000"/>
                </a:solidFill>
                <a:effectLst/>
              </a:rPr>
              <a:t>erm </a:t>
            </a:r>
            <a:r>
              <a:rPr lang="en-US" sz="1800" b="1" dirty="0">
                <a:solidFill>
                  <a:srgbClr val="C00000"/>
                </a:solidFill>
              </a:rPr>
              <a:t>F</a:t>
            </a:r>
            <a:r>
              <a:rPr lang="en-US" sz="1800" b="1" i="0" dirty="0">
                <a:solidFill>
                  <a:srgbClr val="C00000"/>
                </a:solidFill>
                <a:effectLst/>
              </a:rPr>
              <a:t>requency </a:t>
            </a:r>
            <a:r>
              <a:rPr lang="en-US" sz="1800" b="1" i="0" dirty="0">
                <a:solidFill>
                  <a:srgbClr val="29303B"/>
                </a:solidFill>
                <a:effectLst/>
              </a:rPr>
              <a:t>means is how often a given word occurs </a:t>
            </a:r>
            <a:r>
              <a:rPr lang="en-US" sz="1800" b="1" i="0" dirty="0">
                <a:solidFill>
                  <a:srgbClr val="C00000"/>
                </a:solidFill>
                <a:effectLst/>
              </a:rPr>
              <a:t>in a given document</a:t>
            </a:r>
            <a:r>
              <a:rPr lang="en-US" sz="1800" b="1" i="0" dirty="0">
                <a:solidFill>
                  <a:srgbClr val="29303B"/>
                </a:solidFill>
                <a:effectLst/>
              </a:rPr>
              <a:t>.</a:t>
            </a:r>
          </a:p>
          <a:p>
            <a:pPr marL="342900" indent="-342900" algn="l">
              <a:buClr>
                <a:srgbClr val="0070C0"/>
              </a:buClr>
              <a:buSzPct val="80000"/>
              <a:buFont typeface="Wingdings" pitchFamily="2" charset="2"/>
              <a:buChar char="u"/>
            </a:pPr>
            <a:r>
              <a:rPr lang="en-US" sz="1800" b="1" dirty="0">
                <a:solidFill>
                  <a:srgbClr val="29303B"/>
                </a:solidFill>
              </a:rPr>
              <a:t>W</a:t>
            </a:r>
            <a:r>
              <a:rPr lang="en-US" sz="1800" b="1" i="0" dirty="0">
                <a:solidFill>
                  <a:srgbClr val="29303B"/>
                </a:solidFill>
                <a:effectLst/>
              </a:rPr>
              <a:t>ithin one webpage, within one Wikipedia article, and etc., how common is a given word within that document?</a:t>
            </a:r>
          </a:p>
          <a:p>
            <a:pPr marL="342900" indent="-342900" algn="l">
              <a:buClr>
                <a:srgbClr val="0070C0"/>
              </a:buClr>
              <a:buSzPct val="80000"/>
              <a:buFont typeface="Wingdings" pitchFamily="2" charset="2"/>
              <a:buChar char="u"/>
            </a:pPr>
            <a:r>
              <a:rPr lang="en-US" sz="1800" b="1" i="0" dirty="0">
                <a:solidFill>
                  <a:srgbClr val="29303B"/>
                </a:solidFill>
                <a:effectLst/>
              </a:rPr>
              <a:t>What is the ratio of that word's occurrence rate throughout all the words in that document?</a:t>
            </a:r>
          </a:p>
          <a:p>
            <a:pPr marL="342900" indent="-342900" algn="l">
              <a:buClr>
                <a:srgbClr val="0070C0"/>
              </a:buClr>
              <a:buSzPct val="80000"/>
              <a:buFont typeface="Wingdings" pitchFamily="2" charset="2"/>
              <a:buChar char="u"/>
            </a:pPr>
            <a:r>
              <a:rPr lang="en-US" sz="1800" b="1" i="0" dirty="0">
                <a:solidFill>
                  <a:srgbClr val="29303B"/>
                </a:solidFill>
                <a:effectLst/>
              </a:rPr>
              <a:t>That is the term frequency is. It is the frequency of a word in </a:t>
            </a:r>
            <a:r>
              <a:rPr lang="en-US" sz="1800" b="1" i="0" dirty="0">
                <a:solidFill>
                  <a:srgbClr val="C00000"/>
                </a:solidFill>
                <a:effectLst/>
              </a:rPr>
              <a:t>one specified document</a:t>
            </a:r>
            <a:r>
              <a:rPr lang="en-US" sz="1800" b="1" i="0" dirty="0">
                <a:solidFill>
                  <a:srgbClr val="29303B"/>
                </a:solidFill>
                <a:effectLst/>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508519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2856"/>
            <a:ext cx="9144000" cy="1470025"/>
          </a:xfrm>
          <a:solidFill>
            <a:srgbClr val="00B0F0"/>
          </a:solidFill>
        </p:spPr>
        <p:txBody>
          <a:bodyPr>
            <a:normAutofit/>
          </a:bodyPr>
          <a:lstStyle/>
          <a:p>
            <a:r>
              <a:rPr lang="en-US" altLang="zh-TW" sz="4000" b="1" dirty="0">
                <a:solidFill>
                  <a:srgbClr val="FFFF00"/>
                </a:solidFill>
              </a:rPr>
              <a:t>79.2 TF-IDF Measure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183093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79.2 TF-IDF Measure</a:t>
            </a:r>
            <a:endParaRPr lang="zh-TW" altLang="en-US" b="1" dirty="0">
              <a:solidFill>
                <a:srgbClr val="FFFF00"/>
              </a:solidFill>
            </a:endParaRPr>
          </a:p>
        </p:txBody>
      </p:sp>
      <mc:AlternateContent xmlns:mc="http://schemas.openxmlformats.org/markup-compatibility/2006">
        <mc:Choice xmlns:a14="http://schemas.microsoft.com/office/drawing/2010/main" Requires="a14">
          <p:sp>
            <p:nvSpPr>
              <p:cNvPr id="3" name="副標題 2"/>
              <p:cNvSpPr>
                <a:spLocks noGrp="1"/>
              </p:cNvSpPr>
              <p:nvPr>
                <p:ph type="subTitle" idx="1"/>
              </p:nvPr>
            </p:nvSpPr>
            <p:spPr>
              <a:xfrm>
                <a:off x="457200" y="1305201"/>
                <a:ext cx="8291263" cy="24118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29303B"/>
                    </a:solidFill>
                  </a:rPr>
                  <a:t>TF-IDF Measure</a:t>
                </a:r>
              </a:p>
              <a:p>
                <a:pPr marL="342900" indent="-342900" algn="l">
                  <a:buClr>
                    <a:srgbClr val="0070C0"/>
                  </a:buClr>
                  <a:buSzPct val="80000"/>
                  <a:buFont typeface="Wingdings" pitchFamily="2" charset="2"/>
                  <a:buChar char="u"/>
                </a:pPr>
                <a:r>
                  <a:rPr lang="en-US" sz="1800" b="1" i="0" dirty="0">
                    <a:solidFill>
                      <a:srgbClr val="29303B"/>
                    </a:solidFill>
                    <a:effectLst/>
                  </a:rPr>
                  <a:t>A </a:t>
                </a:r>
                <a:r>
                  <a:rPr lang="en-US" sz="1800" b="1" dirty="0">
                    <a:solidFill>
                      <a:srgbClr val="29303B"/>
                    </a:solidFill>
                  </a:rPr>
                  <a:t>measure of the relevancy of a word to a document may be:</a:t>
                </a:r>
              </a:p>
              <a:p>
                <a:pPr marL="342900" indent="-342900" algn="l">
                  <a:buClr>
                    <a:srgbClr val="0070C0"/>
                  </a:buClr>
                  <a:buSzPct val="80000"/>
                  <a:buFont typeface="Wingdings" pitchFamily="2" charset="2"/>
                  <a:buChar char="u"/>
                </a:pPr>
                <a14:m>
                  <m:oMath xmlns:m="http://schemas.openxmlformats.org/officeDocument/2006/math">
                    <m:f>
                      <m:fPr>
                        <m:ctrlPr>
                          <a:rPr lang="en-US" sz="1800" b="1" i="1" smtClean="0">
                            <a:solidFill>
                              <a:srgbClr val="29303B"/>
                            </a:solidFill>
                            <a:effectLst/>
                            <a:latin typeface="Cambria Math" panose="02040503050406030204" pitchFamily="18" charset="0"/>
                          </a:rPr>
                        </m:ctrlPr>
                      </m:fPr>
                      <m:num>
                        <m:r>
                          <a:rPr lang="en-US" sz="1800" b="1" i="1" smtClean="0">
                            <a:solidFill>
                              <a:srgbClr val="29303B"/>
                            </a:solidFill>
                            <a:effectLst/>
                            <a:latin typeface="Cambria Math" panose="02040503050406030204" pitchFamily="18" charset="0"/>
                          </a:rPr>
                          <m:t>𝑻𝒆𝒓𝒎</m:t>
                        </m:r>
                        <m:r>
                          <a:rPr lang="en-US" sz="1800" b="1" i="1" smtClean="0">
                            <a:solidFill>
                              <a:srgbClr val="29303B"/>
                            </a:solidFill>
                            <a:effectLst/>
                            <a:latin typeface="Cambria Math" panose="02040503050406030204" pitchFamily="18" charset="0"/>
                          </a:rPr>
                          <m:t> </m:t>
                        </m:r>
                        <m:r>
                          <a:rPr lang="en-US" sz="1800" b="1" i="1" smtClean="0">
                            <a:solidFill>
                              <a:srgbClr val="29303B"/>
                            </a:solidFill>
                            <a:effectLst/>
                            <a:latin typeface="Cambria Math" panose="02040503050406030204" pitchFamily="18" charset="0"/>
                          </a:rPr>
                          <m:t>𝑭𝒓𝒆𝒒𝒖𝒆𝒏𝒄𝒚</m:t>
                        </m:r>
                      </m:num>
                      <m:den>
                        <m:r>
                          <a:rPr lang="en-US" sz="1800" b="1" i="1" smtClean="0">
                            <a:solidFill>
                              <a:srgbClr val="29303B"/>
                            </a:solidFill>
                            <a:effectLst/>
                            <a:latin typeface="Cambria Math" panose="02040503050406030204" pitchFamily="18" charset="0"/>
                          </a:rPr>
                          <m:t>𝑫𝒐𝒄𝒖𝒎𝒆𝒏𝒕</m:t>
                        </m:r>
                        <m:r>
                          <a:rPr lang="en-US" sz="1800" b="1" i="1" smtClean="0">
                            <a:solidFill>
                              <a:srgbClr val="29303B"/>
                            </a:solidFill>
                            <a:effectLst/>
                            <a:latin typeface="Cambria Math" panose="02040503050406030204" pitchFamily="18" charset="0"/>
                          </a:rPr>
                          <m:t> </m:t>
                        </m:r>
                        <m:r>
                          <a:rPr lang="en-US" sz="1800" b="1" i="1" smtClean="0">
                            <a:solidFill>
                              <a:srgbClr val="29303B"/>
                            </a:solidFill>
                            <a:effectLst/>
                            <a:latin typeface="Cambria Math" panose="02040503050406030204" pitchFamily="18" charset="0"/>
                          </a:rPr>
                          <m:t>𝑭𝒓𝒆𝒒𝒖𝒆𝒏𝒄𝒚</m:t>
                        </m:r>
                      </m:den>
                    </m:f>
                  </m:oMath>
                </a14:m>
                <a:endParaRPr lang="en-US" sz="1800" b="1" i="0" dirty="0">
                  <a:solidFill>
                    <a:srgbClr val="29303B"/>
                  </a:solidFill>
                  <a:effectLst/>
                </a:endParaRPr>
              </a:p>
              <a:p>
                <a:pPr marL="342900" indent="-342900" algn="l">
                  <a:buClr>
                    <a:srgbClr val="0070C0"/>
                  </a:buClr>
                  <a:buSzPct val="80000"/>
                  <a:buFont typeface="Wingdings" pitchFamily="2" charset="2"/>
                  <a:buChar char="u"/>
                </a:pPr>
                <a:r>
                  <a:rPr lang="en-US" sz="1800" b="1" dirty="0">
                    <a:solidFill>
                      <a:srgbClr val="29303B"/>
                    </a:solidFill>
                  </a:rPr>
                  <a:t>Or: Term Frequency * Inverse Document Frequency</a:t>
                </a:r>
              </a:p>
              <a:p>
                <a:pPr marL="342900" indent="-342900" algn="l">
                  <a:buClr>
                    <a:srgbClr val="0070C0"/>
                  </a:buClr>
                  <a:buSzPct val="80000"/>
                  <a:buFont typeface="Wingdings" pitchFamily="2" charset="2"/>
                  <a:buChar char="u"/>
                </a:pPr>
                <a:r>
                  <a:rPr lang="en-US" sz="1800" b="1" dirty="0">
                    <a:solidFill>
                      <a:srgbClr val="29303B"/>
                    </a:solidFill>
                  </a:rPr>
                  <a:t>i.e., take how often the word appears in a document, divided by the word appears everywhere (all sets of documents). That give you a measure of how important and unique of this word is for this document. </a:t>
                </a:r>
                <a:endParaRPr lang="en-US" sz="1800" b="1" i="0" dirty="0">
                  <a:solidFill>
                    <a:srgbClr val="29303B"/>
                  </a:solidFill>
                  <a:effectLst/>
                </a:endParaRPr>
              </a:p>
            </p:txBody>
          </p:sp>
        </mc:Choice>
        <mc:Fallback>
          <p:sp>
            <p:nvSpPr>
              <p:cNvPr id="3" name="副標題 2"/>
              <p:cNvSpPr>
                <a:spLocks noGrp="1" noRot="1" noChangeAspect="1" noMove="1" noResize="1" noEditPoints="1" noAdjustHandles="1" noChangeArrowheads="1" noChangeShapeType="1" noTextEdit="1"/>
              </p:cNvSpPr>
              <p:nvPr>
                <p:ph type="subTitle" idx="1"/>
              </p:nvPr>
            </p:nvSpPr>
            <p:spPr>
              <a:xfrm>
                <a:off x="457200" y="1305201"/>
                <a:ext cx="8291263" cy="2411831"/>
              </a:xfrm>
              <a:blipFill>
                <a:blip r:embed="rId2"/>
                <a:stretch>
                  <a:fillRect l="-73" t="-1005" b="-4020"/>
                </a:stretch>
              </a:blipFill>
              <a:ln>
                <a:solidFill>
                  <a:srgbClr val="C00000"/>
                </a:solidFill>
              </a:ln>
            </p:spPr>
            <p:txBody>
              <a:bodyPr/>
              <a:lstStyle/>
              <a:p>
                <a:r>
                  <a:rPr lang="en-US">
                    <a:noFill/>
                  </a:rPr>
                  <a:t> </a:t>
                </a:r>
              </a:p>
            </p:txBody>
          </p:sp>
        </mc:Fallback>
      </mc:AlternateContent>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309489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79.2 TF-IDF Measure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3479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TF-IDF </a:t>
            </a:r>
            <a:r>
              <a:rPr lang="en-US" sz="1800" b="1" dirty="0">
                <a:solidFill>
                  <a:schemeClr val="tx1"/>
                </a:solidFill>
              </a:rPr>
              <a:t>Measure (Explanation)</a:t>
            </a:r>
            <a:endParaRPr lang="en-US" sz="1800" b="1" i="0" dirty="0">
              <a:solidFill>
                <a:srgbClr val="29303B"/>
              </a:solidFill>
              <a:effectLst/>
            </a:endParaRPr>
          </a:p>
          <a:p>
            <a:pPr marL="342900" indent="-342900" algn="l">
              <a:buClr>
                <a:srgbClr val="0070C0"/>
              </a:buClr>
              <a:buSzPct val="80000"/>
              <a:buFont typeface="Wingdings" pitchFamily="2" charset="2"/>
              <a:buChar char="u"/>
            </a:pPr>
            <a:r>
              <a:rPr lang="en-US" sz="1800" b="1" i="0" dirty="0">
                <a:solidFill>
                  <a:srgbClr val="29303B"/>
                </a:solidFill>
                <a:effectLst/>
              </a:rPr>
              <a:t>It just stands for term frequency times inverse document frequency which </a:t>
            </a:r>
            <a:r>
              <a:rPr lang="en-US" sz="1800" b="1" dirty="0">
                <a:solidFill>
                  <a:srgbClr val="29303B"/>
                </a:solidFill>
              </a:rPr>
              <a:t>means</a:t>
            </a:r>
            <a:r>
              <a:rPr lang="en-US" sz="1800" b="1" i="0" dirty="0">
                <a:solidFill>
                  <a:srgbClr val="29303B"/>
                </a:solidFill>
                <a:effectLst/>
              </a:rPr>
              <a:t>  term frequency over document frequency.</a:t>
            </a:r>
          </a:p>
          <a:p>
            <a:pPr marL="342900" indent="-342900" algn="l">
              <a:buClr>
                <a:srgbClr val="0070C0"/>
              </a:buClr>
              <a:buSzPct val="80000"/>
              <a:buFont typeface="Wingdings" pitchFamily="2" charset="2"/>
              <a:buChar char="u"/>
            </a:pPr>
            <a:r>
              <a:rPr lang="en-US" sz="1800" b="1" dirty="0">
                <a:solidFill>
                  <a:schemeClr val="tx1"/>
                </a:solidFill>
              </a:rPr>
              <a:t>If some word has high IF (in some specific document) but very low in IDF (in entire sets of documents). That mean the word is only has special meaning for that specific document but not for the entire sets of documents (or entire world of document).</a:t>
            </a:r>
          </a:p>
          <a:p>
            <a:pPr marL="342900" indent="-342900" algn="l">
              <a:buClr>
                <a:srgbClr val="0070C0"/>
              </a:buClr>
              <a:buSzPct val="80000"/>
              <a:buFont typeface="Wingdings" pitchFamily="2" charset="2"/>
              <a:buChar char="u"/>
            </a:pPr>
            <a:r>
              <a:rPr lang="en-US" sz="1800" b="1" i="0" dirty="0">
                <a:solidFill>
                  <a:srgbClr val="C00000"/>
                </a:solidFill>
                <a:effectLst/>
              </a:rPr>
              <a:t>T</a:t>
            </a:r>
            <a:r>
              <a:rPr lang="en-US" sz="1800" b="1" dirty="0">
                <a:solidFill>
                  <a:srgbClr val="C00000"/>
                </a:solidFill>
              </a:rPr>
              <a:t>F-IDF means</a:t>
            </a:r>
            <a:r>
              <a:rPr lang="en-US" sz="1800" b="1" i="0" dirty="0">
                <a:solidFill>
                  <a:srgbClr val="C00000"/>
                </a:solidFill>
                <a:effectLst/>
              </a:rPr>
              <a:t> this word occur in this document compared to how often it occurs in the entire sets (collections) of documents</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i="0" dirty="0">
                <a:solidFill>
                  <a:srgbClr val="29303B"/>
                </a:solidFill>
                <a:effectLst/>
              </a:rPr>
              <a:t>That is TF-IDF means. </a:t>
            </a:r>
            <a:r>
              <a:rPr lang="en-US" sz="1800" b="1" i="0" dirty="0">
                <a:solidFill>
                  <a:srgbClr val="C00000"/>
                </a:solidFill>
                <a:effectLst/>
              </a:rPr>
              <a:t>It stands for Term Frequency times Inverse Document Frequency</a:t>
            </a:r>
            <a:r>
              <a:rPr lang="en-US" sz="1800" b="1" i="0" dirty="0">
                <a:solidFill>
                  <a:srgbClr val="29303B"/>
                </a:solidFill>
                <a:effectLst/>
              </a:rPr>
              <a:t>.</a:t>
            </a:r>
          </a:p>
          <a:p>
            <a:pPr algn="l">
              <a:buClr>
                <a:srgbClr val="0070C0"/>
              </a:buClr>
              <a:buSzPct val="80000"/>
            </a:pP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4052081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2856"/>
            <a:ext cx="9144000" cy="1470025"/>
          </a:xfrm>
          <a:solidFill>
            <a:srgbClr val="00B0F0"/>
          </a:solidFill>
        </p:spPr>
        <p:txBody>
          <a:bodyPr>
            <a:normAutofit/>
          </a:bodyPr>
          <a:lstStyle/>
          <a:p>
            <a:r>
              <a:rPr lang="en-US" altLang="zh-TW" sz="4000" b="1" dirty="0">
                <a:solidFill>
                  <a:srgbClr val="FFFF00"/>
                </a:solidFill>
              </a:rPr>
              <a:t>79.3 TF-IDF Practice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83968691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10089</TotalTime>
  <Words>1824</Words>
  <Application>Microsoft Office PowerPoint</Application>
  <PresentationFormat>On-screen Show (4:3)</PresentationFormat>
  <Paragraphs>157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Cambria Math</vt:lpstr>
      <vt:lpstr>Wingdings</vt:lpstr>
      <vt:lpstr>Office 佈景主題</vt:lpstr>
      <vt:lpstr>79 TF-IDF</vt:lpstr>
      <vt:lpstr>79 TF-IDF</vt:lpstr>
      <vt:lpstr>79.1 TF-IDF Explained</vt:lpstr>
      <vt:lpstr>79.1 TF-IDF Explained</vt:lpstr>
      <vt:lpstr>79.1 TF-IDF Explained</vt:lpstr>
      <vt:lpstr>79.2 TF-IDF Measure</vt:lpstr>
      <vt:lpstr>79.2 TF-IDF Measure</vt:lpstr>
      <vt:lpstr>79.2 TF-IDF Measure</vt:lpstr>
      <vt:lpstr>79.3 TF-IDF Practice</vt:lpstr>
      <vt:lpstr>79.3 TF-IDF Practice</vt:lpstr>
      <vt:lpstr>79.3 TF-IDF Practice</vt:lpstr>
      <vt:lpstr>79.3 TF-IDF Practice</vt:lpstr>
      <vt:lpstr>79.3 TF-IDF Practice</vt:lpstr>
      <vt:lpstr>79.4 Using TF-IDF</vt:lpstr>
      <vt:lpstr>79.4 Using TF-IDF</vt:lpstr>
      <vt:lpstr>79.4 Using TF-IDF</vt:lpstr>
      <vt:lpstr>79.4 Using TF-IDF</vt:lpstr>
      <vt:lpstr>79.5 Summary</vt:lpstr>
      <vt:lpstr>79.5 Summary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5611</cp:revision>
  <dcterms:created xsi:type="dcterms:W3CDTF">2018-09-28T16:40:41Z</dcterms:created>
  <dcterms:modified xsi:type="dcterms:W3CDTF">2020-09-11T19:44:33Z</dcterms:modified>
</cp:coreProperties>
</file>