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7" r:id="rId3"/>
    <p:sldId id="323" r:id="rId4"/>
    <p:sldId id="324" r:id="rId5"/>
    <p:sldId id="318" r:id="rId6"/>
    <p:sldId id="319" r:id="rId7"/>
    <p:sldId id="320" r:id="rId8"/>
    <p:sldId id="321" r:id="rId9"/>
    <p:sldId id="326" r:id="rId10"/>
    <p:sldId id="315" r:id="rId11"/>
    <p:sldId id="322" r:id="rId12"/>
    <p:sldId id="325" r:id="rId13"/>
    <p:sldId id="327" r:id="rId14"/>
    <p:sldId id="328" r:id="rId15"/>
    <p:sldId id="330" r:id="rId16"/>
    <p:sldId id="329" r:id="rId17"/>
    <p:sldId id="331" r:id="rId18"/>
    <p:sldId id="332" r:id="rId19"/>
    <p:sldId id="333" r:id="rId20"/>
    <p:sldId id="335" r:id="rId21"/>
    <p:sldId id="336" r:id="rId22"/>
    <p:sldId id="337" r:id="rId23"/>
    <p:sldId id="338"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p:scale>
          <a:sx n="95" d="100"/>
          <a:sy n="95" d="100"/>
        </p:scale>
        <p:origin x="372" y="3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67 Impute Missing Data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67.2 Input Missing Data: Dropping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0971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67.2 Input Missing Data: Dropping</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651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Dropping</a:t>
            </a:r>
          </a:p>
          <a:p>
            <a:pPr marL="342900" indent="-342900" algn="l">
              <a:buClr>
                <a:srgbClr val="0070C0"/>
              </a:buClr>
              <a:buSzPct val="80000"/>
              <a:buFont typeface="Wingdings" pitchFamily="2" charset="2"/>
              <a:buChar char="u"/>
            </a:pPr>
            <a:r>
              <a:rPr lang="en-US" sz="1800" b="1" dirty="0">
                <a:solidFill>
                  <a:schemeClr val="tx1"/>
                </a:solidFill>
              </a:rPr>
              <a:t>If not many row contains missing data…</a:t>
            </a:r>
          </a:p>
          <a:p>
            <a:pPr marL="800100" lvl="1" indent="-342900" algn="l">
              <a:buClr>
                <a:srgbClr val="0070C0"/>
              </a:buClr>
              <a:buSzPct val="80000"/>
              <a:buFont typeface="Wingdings" pitchFamily="2" charset="2"/>
              <a:buChar char="u"/>
            </a:pPr>
            <a:r>
              <a:rPr lang="en-US" sz="1800" b="1" dirty="0">
                <a:solidFill>
                  <a:schemeClr val="tx1"/>
                </a:solidFill>
              </a:rPr>
              <a:t>… and dropping those rows does not bias your data</a:t>
            </a:r>
          </a:p>
          <a:p>
            <a:pPr marL="800100" lvl="1" indent="-342900" algn="l">
              <a:buClr>
                <a:srgbClr val="0070C0"/>
              </a:buClr>
              <a:buSzPct val="80000"/>
              <a:buFont typeface="Wingdings" pitchFamily="2" charset="2"/>
              <a:buChar char="u"/>
            </a:pPr>
            <a:r>
              <a:rPr lang="en-US" sz="1800" b="1" dirty="0">
                <a:solidFill>
                  <a:schemeClr val="tx1"/>
                </a:solidFill>
              </a:rPr>
              <a:t>… and you do not have a lot of time …</a:t>
            </a:r>
          </a:p>
          <a:p>
            <a:pPr marL="800100" lvl="1" indent="-342900" algn="l">
              <a:buClr>
                <a:srgbClr val="0070C0"/>
              </a:buClr>
              <a:buSzPct val="80000"/>
              <a:buFont typeface="Wingdings" pitchFamily="2" charset="2"/>
              <a:buChar char="u"/>
            </a:pPr>
            <a:r>
              <a:rPr lang="en-US" sz="1800" b="1" dirty="0">
                <a:solidFill>
                  <a:schemeClr val="tx1"/>
                </a:solidFill>
              </a:rPr>
              <a:t>… maybe it is a reasonable thing to do</a:t>
            </a:r>
          </a:p>
          <a:p>
            <a:pPr marL="342900" indent="-342900" algn="l">
              <a:buClr>
                <a:srgbClr val="0070C0"/>
              </a:buClr>
              <a:buSzPct val="80000"/>
              <a:buFont typeface="Wingdings" pitchFamily="2" charset="2"/>
              <a:buChar char="u"/>
            </a:pPr>
            <a:r>
              <a:rPr lang="en-US" sz="1800" b="1" dirty="0">
                <a:solidFill>
                  <a:schemeClr val="tx1"/>
                </a:solidFill>
              </a:rPr>
              <a:t>But, it has never going to be the right answer for the “best” approach.</a:t>
            </a:r>
          </a:p>
          <a:p>
            <a:pPr marL="342900" indent="-342900" algn="l">
              <a:buClr>
                <a:srgbClr val="0070C0"/>
              </a:buClr>
              <a:buSzPct val="80000"/>
              <a:buFont typeface="Wingdings" pitchFamily="2" charset="2"/>
              <a:buChar char="u"/>
            </a:pPr>
            <a:r>
              <a:rPr lang="en-US" sz="1800" b="1" dirty="0">
                <a:solidFill>
                  <a:schemeClr val="tx1"/>
                </a:solidFill>
              </a:rPr>
              <a:t>Almost anything is better. Can you substitute another similar field perhaps? i.e., review summary vs. full text.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dirty="0"/>
          </a:p>
        </p:txBody>
      </p:sp>
      <p:pic>
        <p:nvPicPr>
          <p:cNvPr id="8" name="Picture 7">
            <a:extLst>
              <a:ext uri="{FF2B5EF4-FFF2-40B4-BE49-F238E27FC236}">
                <a16:creationId xmlns:a16="http://schemas.microsoft.com/office/drawing/2014/main" id="{5E3542FC-F7EB-48D4-852B-71160B8A4765}"/>
              </a:ext>
            </a:extLst>
          </p:cNvPr>
          <p:cNvPicPr>
            <a:picLocks noChangeAspect="1"/>
          </p:cNvPicPr>
          <p:nvPr/>
        </p:nvPicPr>
        <p:blipFill>
          <a:blip r:embed="rId2"/>
          <a:stretch>
            <a:fillRect/>
          </a:stretch>
        </p:blipFill>
        <p:spPr>
          <a:xfrm>
            <a:off x="6732240" y="4316457"/>
            <a:ext cx="2133600" cy="2209800"/>
          </a:xfrm>
          <a:prstGeom prst="rect">
            <a:avLst/>
          </a:prstGeom>
          <a:ln>
            <a:solidFill>
              <a:srgbClr val="C00000"/>
            </a:solidFill>
          </a:ln>
        </p:spPr>
      </p:pic>
    </p:spTree>
    <p:extLst>
      <p:ext uri="{BB962C8B-B14F-4D97-AF65-F5344CB8AC3E}">
        <p14:creationId xmlns:p14="http://schemas.microsoft.com/office/powerpoint/2010/main" val="37655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67.2 Input Missing Data: Dropping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457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Dropping Explanation</a:t>
            </a:r>
          </a:p>
          <a:p>
            <a:pPr marL="342900" indent="-342900" algn="l">
              <a:buClr>
                <a:srgbClr val="0070C0"/>
              </a:buClr>
              <a:buSzPct val="80000"/>
              <a:buFont typeface="Wingdings" pitchFamily="2" charset="2"/>
              <a:buChar char="u"/>
            </a:pPr>
            <a:r>
              <a:rPr lang="en-US" sz="1800" b="1" dirty="0">
                <a:solidFill>
                  <a:srgbClr val="29303B"/>
                </a:solidFill>
              </a:rPr>
              <a:t>The other thing too is that you want to make sure that dropping the rows that have missing data doesn’t bias your data set in some way.</a:t>
            </a:r>
          </a:p>
          <a:p>
            <a:pPr marL="342900" indent="-342900" algn="l">
              <a:buClr>
                <a:srgbClr val="0070C0"/>
              </a:buClr>
              <a:buSzPct val="80000"/>
              <a:buFont typeface="Wingdings" pitchFamily="2" charset="2"/>
              <a:buChar char="u"/>
            </a:pPr>
            <a:r>
              <a:rPr lang="en-US" sz="1800" b="1" dirty="0">
                <a:solidFill>
                  <a:srgbClr val="29303B"/>
                </a:solidFill>
              </a:rPr>
              <a:t>For example let's say that we're looking at income again.</a:t>
            </a:r>
          </a:p>
          <a:p>
            <a:pPr marL="342900" indent="-342900" algn="l">
              <a:buClr>
                <a:srgbClr val="0070C0"/>
              </a:buClr>
              <a:buSzPct val="80000"/>
              <a:buFont typeface="Wingdings" pitchFamily="2" charset="2"/>
              <a:buChar char="u"/>
            </a:pPr>
            <a:r>
              <a:rPr lang="en-US" sz="1800" b="1" dirty="0">
                <a:solidFill>
                  <a:srgbClr val="29303B"/>
                </a:solidFill>
              </a:rPr>
              <a:t>There might be a situation where people that have very high or very low incomes are more likely to not report it.</a:t>
            </a:r>
          </a:p>
          <a:p>
            <a:pPr marL="342900" indent="-342900" algn="l">
              <a:buClr>
                <a:srgbClr val="0070C0"/>
              </a:buClr>
              <a:buSzPct val="80000"/>
              <a:buFont typeface="Wingdings" pitchFamily="2" charset="2"/>
              <a:buChar char="u"/>
            </a:pPr>
            <a:r>
              <a:rPr lang="en-US" sz="1800" b="1" dirty="0">
                <a:solidFill>
                  <a:srgbClr val="29303B"/>
                </a:solidFill>
              </a:rPr>
              <a:t>So by removing or dropping all of those observations you're actually removing a lot of people that have very high or low incomes from your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pic>
        <p:nvPicPr>
          <p:cNvPr id="7" name="Picture 6">
            <a:extLst>
              <a:ext uri="{FF2B5EF4-FFF2-40B4-BE49-F238E27FC236}">
                <a16:creationId xmlns:a16="http://schemas.microsoft.com/office/drawing/2014/main" id="{F8F9FE92-2461-4EB7-9B2A-DC35649F40DE}"/>
              </a:ext>
            </a:extLst>
          </p:cNvPr>
          <p:cNvPicPr>
            <a:picLocks noChangeAspect="1"/>
          </p:cNvPicPr>
          <p:nvPr/>
        </p:nvPicPr>
        <p:blipFill>
          <a:blip r:embed="rId2"/>
          <a:stretch>
            <a:fillRect/>
          </a:stretch>
        </p:blipFill>
        <p:spPr>
          <a:xfrm>
            <a:off x="6424363" y="4264228"/>
            <a:ext cx="2324100" cy="2257425"/>
          </a:xfrm>
          <a:prstGeom prst="rect">
            <a:avLst/>
          </a:prstGeom>
          <a:ln>
            <a:solidFill>
              <a:srgbClr val="C00000"/>
            </a:solidFill>
          </a:ln>
        </p:spPr>
      </p:pic>
      <p:sp>
        <p:nvSpPr>
          <p:cNvPr id="8" name="副標題 2">
            <a:extLst>
              <a:ext uri="{FF2B5EF4-FFF2-40B4-BE49-F238E27FC236}">
                <a16:creationId xmlns:a16="http://schemas.microsoft.com/office/drawing/2014/main" id="{2A71E96C-DD7F-4E07-98B3-5829E723842B}"/>
              </a:ext>
            </a:extLst>
          </p:cNvPr>
          <p:cNvSpPr txBox="1">
            <a:spLocks/>
          </p:cNvSpPr>
          <p:nvPr/>
        </p:nvSpPr>
        <p:spPr>
          <a:xfrm>
            <a:off x="457201" y="3913427"/>
            <a:ext cx="5842992" cy="217987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And that might have a very bad effect on the accuracy of the model you end up with.</a:t>
            </a:r>
          </a:p>
          <a:p>
            <a:pPr marL="342900" indent="-342900" algn="l">
              <a:buClr>
                <a:srgbClr val="0070C0"/>
              </a:buClr>
              <a:buSzPct val="80000"/>
              <a:buFont typeface="Wingdings" pitchFamily="2" charset="2"/>
              <a:buChar char="u"/>
            </a:pPr>
            <a:r>
              <a:rPr lang="en-US" sz="1800" b="1" dirty="0">
                <a:solidFill>
                  <a:srgbClr val="29303B"/>
                </a:solidFill>
              </a:rPr>
              <a:t>So you want to make sure that if you are going to drop data that it's not going to bias the data set in some way as a byproduct. </a:t>
            </a:r>
          </a:p>
          <a:p>
            <a:pPr marL="342900" indent="-342900" algn="l">
              <a:buClr>
                <a:srgbClr val="0070C0"/>
              </a:buClr>
              <a:buSzPct val="80000"/>
              <a:buFont typeface="Wingdings" pitchFamily="2" charset="2"/>
              <a:buChar char="u"/>
            </a:pPr>
            <a:r>
              <a:rPr lang="en-US" sz="1800" b="1" dirty="0">
                <a:solidFill>
                  <a:srgbClr val="29303B"/>
                </a:solidFill>
              </a:rPr>
              <a:t>So it's a very quick and easy thing to do.</a:t>
            </a:r>
          </a:p>
          <a:p>
            <a:pPr marL="342900" indent="-342900" algn="l">
              <a:buClr>
                <a:srgbClr val="0070C0"/>
              </a:buClr>
              <a:buSzPct val="80000"/>
              <a:buFont typeface="Wingdings" pitchFamily="2" charset="2"/>
              <a:buChar char="u"/>
            </a:pPr>
            <a:r>
              <a:rPr lang="en-US" sz="1800" b="1" dirty="0">
                <a:solidFill>
                  <a:srgbClr val="29303B"/>
                </a:solidFill>
              </a:rPr>
              <a:t>Probably the quickest and easiest thing to do.</a:t>
            </a:r>
          </a:p>
        </p:txBody>
      </p:sp>
    </p:spTree>
    <p:extLst>
      <p:ext uri="{BB962C8B-B14F-4D97-AF65-F5344CB8AC3E}">
        <p14:creationId xmlns:p14="http://schemas.microsoft.com/office/powerpoint/2010/main" val="318336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67.2 Input Missing Data: Dropping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5989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Dropping Explanation</a:t>
            </a:r>
          </a:p>
          <a:p>
            <a:pPr marL="342900" indent="-342900" algn="l">
              <a:buClr>
                <a:srgbClr val="0070C0"/>
              </a:buClr>
              <a:buSzPct val="80000"/>
              <a:buFont typeface="Wingdings" pitchFamily="2" charset="2"/>
              <a:buChar char="u"/>
            </a:pPr>
            <a:r>
              <a:rPr lang="en-US" sz="1800" b="1" dirty="0">
                <a:solidFill>
                  <a:srgbClr val="29303B"/>
                </a:solidFill>
              </a:rPr>
              <a:t>You can literally do this in one line of code in Python, but it's probably never going to be the best approach.</a:t>
            </a:r>
          </a:p>
          <a:p>
            <a:pPr marL="342900" indent="-342900" algn="l">
              <a:buClr>
                <a:srgbClr val="0070C0"/>
              </a:buClr>
              <a:buSzPct val="80000"/>
              <a:buFont typeface="Wingdings" pitchFamily="2" charset="2"/>
              <a:buChar char="u"/>
            </a:pPr>
            <a:r>
              <a:rPr lang="en-US" sz="1800" b="1" dirty="0">
                <a:solidFill>
                  <a:srgbClr val="29303B"/>
                </a:solidFill>
              </a:rPr>
              <a:t>So again, if an exam is asking you what's the best way to impute missing data, dropping data probably is not the right answer.</a:t>
            </a:r>
          </a:p>
          <a:p>
            <a:pPr marL="342900" indent="-342900" algn="l">
              <a:buClr>
                <a:srgbClr val="0070C0"/>
              </a:buClr>
              <a:buSzPct val="80000"/>
              <a:buFont typeface="Wingdings" pitchFamily="2" charset="2"/>
              <a:buChar char="u"/>
            </a:pPr>
            <a:r>
              <a:rPr lang="en-US" sz="1800" b="1" dirty="0">
                <a:solidFill>
                  <a:srgbClr val="29303B"/>
                </a:solidFill>
              </a:rPr>
              <a:t>Almost anything is going to be better. </a:t>
            </a:r>
          </a:p>
          <a:p>
            <a:pPr marL="342900" indent="-342900" algn="l">
              <a:buClr>
                <a:srgbClr val="0070C0"/>
              </a:buClr>
              <a:buSzPct val="80000"/>
              <a:buFont typeface="Wingdings" pitchFamily="2" charset="2"/>
              <a:buChar char="u"/>
            </a:pPr>
            <a:r>
              <a:rPr lang="en-US" sz="1800" b="1" dirty="0">
                <a:solidFill>
                  <a:srgbClr val="29303B"/>
                </a:solidFill>
              </a:rPr>
              <a:t>Maybe you could just substitute a similar field.</a:t>
            </a:r>
          </a:p>
          <a:p>
            <a:pPr marL="342900" indent="-342900" algn="l">
              <a:buClr>
                <a:srgbClr val="0070C0"/>
              </a:buClr>
              <a:buSzPct val="80000"/>
              <a:buFont typeface="Wingdings" pitchFamily="2" charset="2"/>
              <a:buChar char="u"/>
            </a:pPr>
            <a:r>
              <a:rPr lang="en-US" sz="1800" b="1" dirty="0">
                <a:solidFill>
                  <a:srgbClr val="29303B"/>
                </a:solidFill>
              </a:rPr>
              <a:t>I mean that would also be a simple way of doing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pic>
        <p:nvPicPr>
          <p:cNvPr id="7" name="Picture 6">
            <a:extLst>
              <a:ext uri="{FF2B5EF4-FFF2-40B4-BE49-F238E27FC236}">
                <a16:creationId xmlns:a16="http://schemas.microsoft.com/office/drawing/2014/main" id="{F8F9FE92-2461-4EB7-9B2A-DC35649F40DE}"/>
              </a:ext>
            </a:extLst>
          </p:cNvPr>
          <p:cNvPicPr>
            <a:picLocks noChangeAspect="1"/>
          </p:cNvPicPr>
          <p:nvPr/>
        </p:nvPicPr>
        <p:blipFill>
          <a:blip r:embed="rId2"/>
          <a:stretch>
            <a:fillRect/>
          </a:stretch>
        </p:blipFill>
        <p:spPr>
          <a:xfrm>
            <a:off x="6424363" y="4264228"/>
            <a:ext cx="2324100" cy="2257425"/>
          </a:xfrm>
          <a:prstGeom prst="rect">
            <a:avLst/>
          </a:prstGeom>
          <a:ln>
            <a:solidFill>
              <a:srgbClr val="C00000"/>
            </a:solidFill>
          </a:ln>
        </p:spPr>
      </p:pic>
      <p:sp>
        <p:nvSpPr>
          <p:cNvPr id="9" name="副標題 2">
            <a:extLst>
              <a:ext uri="{FF2B5EF4-FFF2-40B4-BE49-F238E27FC236}">
                <a16:creationId xmlns:a16="http://schemas.microsoft.com/office/drawing/2014/main" id="{42801455-924E-4400-AB77-364FC6E49196}"/>
              </a:ext>
            </a:extLst>
          </p:cNvPr>
          <p:cNvSpPr txBox="1">
            <a:spLocks/>
          </p:cNvSpPr>
          <p:nvPr/>
        </p:nvSpPr>
        <p:spPr>
          <a:xfrm>
            <a:off x="457200" y="4064407"/>
            <a:ext cx="5842993" cy="181286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For example, I might have a data set of customer reviews on movies right.</a:t>
            </a:r>
          </a:p>
          <a:p>
            <a:pPr marL="342900" indent="-342900" algn="l">
              <a:buClr>
                <a:srgbClr val="0070C0"/>
              </a:buClr>
              <a:buSzPct val="80000"/>
              <a:buFont typeface="Wingdings" pitchFamily="2" charset="2"/>
              <a:buChar char="u"/>
            </a:pPr>
            <a:r>
              <a:rPr lang="en-US" sz="1800" b="1" dirty="0">
                <a:solidFill>
                  <a:srgbClr val="29303B"/>
                </a:solidFill>
              </a:rPr>
              <a:t>Maybe if I have a review summary and a full text review as well, it would make more sense to just take the review summary, and copy that into the full text for people who left the full text blank as an example.</a:t>
            </a:r>
          </a:p>
        </p:txBody>
      </p:sp>
    </p:spTree>
    <p:extLst>
      <p:ext uri="{BB962C8B-B14F-4D97-AF65-F5344CB8AC3E}">
        <p14:creationId xmlns:p14="http://schemas.microsoft.com/office/powerpoint/2010/main" val="406539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67.2 Input Missing Data: Dropping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5989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Dropping Explanation</a:t>
            </a:r>
          </a:p>
          <a:p>
            <a:pPr marL="342900" indent="-342900" algn="l">
              <a:buClr>
                <a:srgbClr val="0070C0"/>
              </a:buClr>
              <a:buSzPct val="80000"/>
              <a:buFont typeface="Wingdings" pitchFamily="2" charset="2"/>
              <a:buChar char="u"/>
            </a:pPr>
            <a:r>
              <a:rPr lang="en-US" sz="1800" b="1" dirty="0">
                <a:solidFill>
                  <a:srgbClr val="29303B"/>
                </a:solidFill>
              </a:rPr>
              <a:t>So almost anything is better than just dropping data.</a:t>
            </a:r>
          </a:p>
          <a:p>
            <a:pPr marL="342900" indent="-342900" algn="l">
              <a:buClr>
                <a:srgbClr val="0070C0"/>
              </a:buClr>
              <a:buSzPct val="80000"/>
              <a:buFont typeface="Wingdings" pitchFamily="2" charset="2"/>
              <a:buChar char="u"/>
            </a:pPr>
            <a:r>
              <a:rPr lang="en-US" sz="1800" b="1" dirty="0">
                <a:solidFill>
                  <a:srgbClr val="29303B"/>
                </a:solidFill>
              </a:rPr>
              <a:t>But you know in the real world, if you're just trying to do something quick and dirty, and sort of like start experimenting with some data, just to start playing with it can be a reasonable thing to do.</a:t>
            </a:r>
          </a:p>
          <a:p>
            <a:pPr marL="342900" indent="-342900" algn="l">
              <a:buClr>
                <a:srgbClr val="0070C0"/>
              </a:buClr>
              <a:buSzPct val="80000"/>
              <a:buFont typeface="Wingdings" pitchFamily="2" charset="2"/>
              <a:buChar char="u"/>
            </a:pPr>
            <a:r>
              <a:rPr lang="en-US" sz="1800" b="1" dirty="0">
                <a:solidFill>
                  <a:srgbClr val="29303B"/>
                </a:solidFill>
              </a:rPr>
              <a:t>I just wouldn't leave that in place for production necessarily. The thing you probably really want to do in production is by using machine learning itself to impute your missing data into your machine learning training.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dirty="0"/>
          </a:p>
        </p:txBody>
      </p:sp>
      <p:pic>
        <p:nvPicPr>
          <p:cNvPr id="7" name="Picture 6">
            <a:extLst>
              <a:ext uri="{FF2B5EF4-FFF2-40B4-BE49-F238E27FC236}">
                <a16:creationId xmlns:a16="http://schemas.microsoft.com/office/drawing/2014/main" id="{F8F9FE92-2461-4EB7-9B2A-DC35649F40DE}"/>
              </a:ext>
            </a:extLst>
          </p:cNvPr>
          <p:cNvPicPr>
            <a:picLocks noChangeAspect="1"/>
          </p:cNvPicPr>
          <p:nvPr/>
        </p:nvPicPr>
        <p:blipFill>
          <a:blip r:embed="rId2"/>
          <a:stretch>
            <a:fillRect/>
          </a:stretch>
        </p:blipFill>
        <p:spPr>
          <a:xfrm>
            <a:off x="6424363" y="4264228"/>
            <a:ext cx="2324100" cy="2257425"/>
          </a:xfrm>
          <a:prstGeom prst="rect">
            <a:avLst/>
          </a:prstGeom>
          <a:ln>
            <a:solidFill>
              <a:srgbClr val="C00000"/>
            </a:solidFill>
          </a:ln>
        </p:spPr>
      </p:pic>
      <p:sp>
        <p:nvSpPr>
          <p:cNvPr id="10" name="副標題 2">
            <a:extLst>
              <a:ext uri="{FF2B5EF4-FFF2-40B4-BE49-F238E27FC236}">
                <a16:creationId xmlns:a16="http://schemas.microsoft.com/office/drawing/2014/main" id="{446E651B-3AF4-4D2B-A08F-CA46A901A275}"/>
              </a:ext>
            </a:extLst>
          </p:cNvPr>
          <p:cNvSpPr txBox="1">
            <a:spLocks/>
          </p:cNvSpPr>
          <p:nvPr/>
        </p:nvSpPr>
        <p:spPr>
          <a:xfrm>
            <a:off x="457201" y="4141275"/>
            <a:ext cx="5770984" cy="195202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So it's a kind of a meta thing. </a:t>
            </a:r>
          </a:p>
          <a:p>
            <a:pPr marL="342900" indent="-342900" algn="l">
              <a:buClr>
                <a:srgbClr val="0070C0"/>
              </a:buClr>
              <a:buSzPct val="80000"/>
              <a:buFont typeface="Wingdings" pitchFamily="2" charset="2"/>
              <a:buChar char="u"/>
            </a:pPr>
            <a:r>
              <a:rPr lang="en-US" sz="1800" b="1" dirty="0">
                <a:solidFill>
                  <a:srgbClr val="29303B"/>
                </a:solidFill>
              </a:rPr>
              <a:t>There are different ways of doing this.</a:t>
            </a:r>
          </a:p>
          <a:p>
            <a:pPr marL="342900" indent="-342900" algn="l">
              <a:buClr>
                <a:srgbClr val="0070C0"/>
              </a:buClr>
              <a:buSzPct val="80000"/>
              <a:buFont typeface="Wingdings" pitchFamily="2" charset="2"/>
              <a:buChar char="u"/>
            </a:pPr>
            <a:r>
              <a:rPr lang="en-US" sz="1800" b="1" dirty="0">
                <a:solidFill>
                  <a:srgbClr val="29303B"/>
                </a:solidFill>
              </a:rPr>
              <a:t>One is called "KNN", and that stands for K Nearest Neighbors.</a:t>
            </a:r>
          </a:p>
          <a:p>
            <a:pPr marL="342900" indent="-342900" algn="l">
              <a:buClr>
                <a:srgbClr val="0070C0"/>
              </a:buClr>
              <a:buSzPct val="80000"/>
              <a:buFont typeface="Wingdings" pitchFamily="2" charset="2"/>
              <a:buChar char="u"/>
            </a:pPr>
            <a:r>
              <a:rPr lang="en-US" sz="1800" b="1" dirty="0">
                <a:solidFill>
                  <a:srgbClr val="29303B"/>
                </a:solidFill>
              </a:rPr>
              <a:t>And if you have any experience with machine learning you probably know what that is already.</a:t>
            </a:r>
          </a:p>
        </p:txBody>
      </p:sp>
    </p:spTree>
    <p:extLst>
      <p:ext uri="{BB962C8B-B14F-4D97-AF65-F5344CB8AC3E}">
        <p14:creationId xmlns:p14="http://schemas.microsoft.com/office/powerpoint/2010/main" val="557842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67.3 Input Missing Data: Machine Learning</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9045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67.3 Input Missing Data: Machine Learning</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42120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Machine Learning</a:t>
            </a:r>
          </a:p>
          <a:p>
            <a:pPr marL="342900" indent="-342900" algn="l">
              <a:buClr>
                <a:srgbClr val="0070C0"/>
              </a:buClr>
              <a:buSzPct val="80000"/>
              <a:buFont typeface="Wingdings" pitchFamily="2" charset="2"/>
              <a:buChar char="u"/>
            </a:pPr>
            <a:r>
              <a:rPr lang="en-US" sz="1800" b="1" dirty="0">
                <a:solidFill>
                  <a:srgbClr val="29303B"/>
                </a:solidFill>
              </a:rPr>
              <a:t>KNN: Find K “nearest” (most popular) rows and average their values </a:t>
            </a:r>
          </a:p>
          <a:p>
            <a:pPr marL="800100" lvl="1" indent="-342900" algn="l">
              <a:buClr>
                <a:srgbClr val="0070C0"/>
              </a:buClr>
              <a:buSzPct val="80000"/>
              <a:buFont typeface="Wingdings" pitchFamily="2" charset="2"/>
              <a:buChar char="u"/>
            </a:pPr>
            <a:r>
              <a:rPr lang="en-US" sz="1800" b="1" dirty="0">
                <a:solidFill>
                  <a:srgbClr val="29303B"/>
                </a:solidFill>
              </a:rPr>
              <a:t>Assume numerical data, not categorical </a:t>
            </a:r>
          </a:p>
          <a:p>
            <a:pPr marL="800100" lvl="1" indent="-342900" algn="l">
              <a:buClr>
                <a:srgbClr val="0070C0"/>
              </a:buClr>
              <a:buSzPct val="80000"/>
              <a:buFont typeface="Wingdings" pitchFamily="2" charset="2"/>
              <a:buChar char="u"/>
            </a:pPr>
            <a:r>
              <a:rPr lang="en-US" sz="1800" b="1" dirty="0">
                <a:solidFill>
                  <a:srgbClr val="29303B"/>
                </a:solidFill>
              </a:rPr>
              <a:t>There are ways to handle categorical data (Hamming distance), but categorical data is probably better severed by …</a:t>
            </a:r>
          </a:p>
          <a:p>
            <a:pPr marL="342900" indent="-342900" algn="l">
              <a:buClr>
                <a:srgbClr val="0070C0"/>
              </a:buClr>
              <a:buSzPct val="80000"/>
              <a:buFont typeface="Wingdings" pitchFamily="2" charset="2"/>
              <a:buChar char="u"/>
            </a:pPr>
            <a:r>
              <a:rPr lang="en-US" sz="1800" b="1" dirty="0">
                <a:solidFill>
                  <a:srgbClr val="29303B"/>
                </a:solidFill>
              </a:rPr>
              <a:t>Deep Learning</a:t>
            </a:r>
          </a:p>
          <a:p>
            <a:pPr marL="800100" lvl="1" indent="-342900" algn="l">
              <a:buClr>
                <a:srgbClr val="0070C0"/>
              </a:buClr>
              <a:buSzPct val="80000"/>
              <a:buFont typeface="Wingdings" pitchFamily="2" charset="2"/>
              <a:buChar char="u"/>
            </a:pPr>
            <a:r>
              <a:rPr lang="en-US" sz="1800" b="1" dirty="0">
                <a:solidFill>
                  <a:srgbClr val="29303B"/>
                </a:solidFill>
              </a:rPr>
              <a:t>Build a machine learning model to impute data for your machine learning model!</a:t>
            </a:r>
          </a:p>
          <a:p>
            <a:pPr marL="800100" lvl="1" indent="-342900" algn="l">
              <a:buClr>
                <a:srgbClr val="0070C0"/>
              </a:buClr>
              <a:buSzPct val="80000"/>
              <a:buFont typeface="Wingdings" pitchFamily="2" charset="2"/>
              <a:buChar char="u"/>
            </a:pPr>
            <a:r>
              <a:rPr lang="en-US" sz="1800" b="1" dirty="0">
                <a:solidFill>
                  <a:srgbClr val="29303B"/>
                </a:solidFill>
              </a:rPr>
              <a:t>Work well for categorical data. Really well, but it is complicated. </a:t>
            </a:r>
          </a:p>
          <a:p>
            <a:pPr marL="342900" indent="-342900" algn="l">
              <a:buClr>
                <a:srgbClr val="0070C0"/>
              </a:buClr>
              <a:buSzPct val="80000"/>
              <a:buFont typeface="Wingdings" pitchFamily="2" charset="2"/>
              <a:buChar char="u"/>
            </a:pPr>
            <a:r>
              <a:rPr lang="en-US" sz="1800" b="1" dirty="0">
                <a:solidFill>
                  <a:srgbClr val="29303B"/>
                </a:solidFill>
              </a:rPr>
              <a:t>Regression</a:t>
            </a:r>
          </a:p>
          <a:p>
            <a:pPr marL="800100" lvl="1" indent="-342900" algn="l">
              <a:buClr>
                <a:srgbClr val="0070C0"/>
              </a:buClr>
              <a:buSzPct val="80000"/>
              <a:buFont typeface="Wingdings" pitchFamily="2" charset="2"/>
              <a:buChar char="u"/>
            </a:pPr>
            <a:r>
              <a:rPr lang="en-US" sz="1800" b="1" dirty="0">
                <a:solidFill>
                  <a:srgbClr val="29303B"/>
                </a:solidFill>
              </a:rPr>
              <a:t>Find linear or non-linear relationships between the missing feature and other features</a:t>
            </a:r>
          </a:p>
          <a:p>
            <a:pPr marL="800100" lvl="1" indent="-342900" algn="l">
              <a:buClr>
                <a:srgbClr val="0070C0"/>
              </a:buClr>
              <a:buSzPct val="80000"/>
              <a:buFont typeface="Wingdings" pitchFamily="2" charset="2"/>
              <a:buChar char="u"/>
            </a:pPr>
            <a:r>
              <a:rPr lang="en-US" sz="1800" b="1" dirty="0">
                <a:solidFill>
                  <a:srgbClr val="29303B"/>
                </a:solidFill>
              </a:rPr>
              <a:t>Most advanced technique. MICE (Multiple Imputation by Chained Equations)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dirty="0"/>
          </a:p>
        </p:txBody>
      </p:sp>
    </p:spTree>
    <p:extLst>
      <p:ext uri="{BB962C8B-B14F-4D97-AF65-F5344CB8AC3E}">
        <p14:creationId xmlns:p14="http://schemas.microsoft.com/office/powerpoint/2010/main" val="232461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67.3 Input Missing Data: Machine Learning</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44280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Machine Learning Explanation</a:t>
            </a:r>
          </a:p>
          <a:p>
            <a:pPr marL="342900" indent="-342900" algn="l">
              <a:buClr>
                <a:srgbClr val="0070C0"/>
              </a:buClr>
              <a:buSzPct val="80000"/>
              <a:buFont typeface="Wingdings" pitchFamily="2" charset="2"/>
              <a:buChar char="u"/>
            </a:pPr>
            <a:r>
              <a:rPr lang="en-US" sz="1800" b="1" dirty="0">
                <a:solidFill>
                  <a:srgbClr val="29303B"/>
                </a:solidFill>
              </a:rPr>
              <a:t>The general idea is to find the K, where K is some number, of the most similar rows to the ones that you’re looking at that has missing data. </a:t>
            </a:r>
          </a:p>
          <a:p>
            <a:pPr marL="342900" indent="-342900" algn="l">
              <a:buClr>
                <a:srgbClr val="0070C0"/>
              </a:buClr>
              <a:buSzPct val="80000"/>
              <a:buFont typeface="Wingdings" pitchFamily="2" charset="2"/>
              <a:buChar char="u"/>
            </a:pPr>
            <a:r>
              <a:rPr lang="en-US" sz="1800" b="1" dirty="0">
                <a:solidFill>
                  <a:srgbClr val="29303B"/>
                </a:solidFill>
              </a:rPr>
              <a:t>And just average together the values from those most similar rows. </a:t>
            </a:r>
          </a:p>
          <a:p>
            <a:pPr marL="342900" indent="-342900" algn="l">
              <a:buClr>
                <a:srgbClr val="0070C0"/>
              </a:buClr>
              <a:buSzPct val="80000"/>
              <a:buFont typeface="Wingdings" pitchFamily="2" charset="2"/>
              <a:buChar char="u"/>
            </a:pPr>
            <a:r>
              <a:rPr lang="en-US" sz="1800" b="1" dirty="0">
                <a:solidFill>
                  <a:srgbClr val="29303B"/>
                </a:solidFill>
              </a:rPr>
              <a:t>So you can imagine having some sort of a distance metric between each row.</a:t>
            </a:r>
          </a:p>
          <a:p>
            <a:pPr marL="342900" indent="-342900" algn="l">
              <a:buClr>
                <a:srgbClr val="0070C0"/>
              </a:buClr>
              <a:buSzPct val="80000"/>
              <a:buFont typeface="Wingdings" pitchFamily="2" charset="2"/>
              <a:buChar char="u"/>
            </a:pPr>
            <a:r>
              <a:rPr lang="en-US" sz="1800" b="1" dirty="0">
                <a:solidFill>
                  <a:srgbClr val="29303B"/>
                </a:solidFill>
              </a:rPr>
              <a:t>Maybe it's just the Euclidean distance between the normalized features within each row or something like that.</a:t>
            </a:r>
          </a:p>
          <a:p>
            <a:pPr marL="342900" indent="-342900" algn="l">
              <a:buClr>
                <a:srgbClr val="0070C0"/>
              </a:buClr>
              <a:buSzPct val="80000"/>
              <a:buFont typeface="Wingdings" pitchFamily="2" charset="2"/>
              <a:buChar char="u"/>
            </a:pPr>
            <a:r>
              <a:rPr lang="en-US" sz="1800" b="1" dirty="0">
                <a:solidFill>
                  <a:srgbClr val="29303B"/>
                </a:solidFill>
              </a:rPr>
              <a:t>And if you find the, say, 10 nearest rows that are most similar to the one that's missing data, you can just take the average of that feature from those 10 most similar rows and impute the value from that.</a:t>
            </a:r>
          </a:p>
          <a:p>
            <a:pPr marL="342900" indent="-342900" algn="l">
              <a:buClr>
                <a:srgbClr val="0070C0"/>
              </a:buClr>
              <a:buSzPct val="80000"/>
              <a:buFont typeface="Wingdings" pitchFamily="2" charset="2"/>
              <a:buChar char="u"/>
            </a:pPr>
            <a:r>
              <a:rPr lang="en-US" sz="1800" b="1" dirty="0">
                <a:solidFill>
                  <a:srgbClr val="29303B"/>
                </a:solidFill>
              </a:rPr>
              <a:t>So that takes advantage of relationships between the other features of your dataset which is a good thing.</a:t>
            </a:r>
          </a:p>
          <a:p>
            <a:pPr marL="342900" indent="-342900" algn="l">
              <a:buClr>
                <a:srgbClr val="0070C0"/>
              </a:buClr>
              <a:buSzPct val="80000"/>
              <a:buFont typeface="Wingdings" pitchFamily="2" charset="2"/>
              <a:buChar char="u"/>
            </a:pPr>
            <a:r>
              <a:rPr lang="en-US" sz="1800" b="1" dirty="0">
                <a:solidFill>
                  <a:srgbClr val="29303B"/>
                </a:solidFill>
              </a:rPr>
              <a:t>One problem with it though is that idea assumes that you have numerical data that you're trying to impute and not categorical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dirty="0"/>
          </a:p>
        </p:txBody>
      </p:sp>
    </p:spTree>
    <p:extLst>
      <p:ext uri="{BB962C8B-B14F-4D97-AF65-F5344CB8AC3E}">
        <p14:creationId xmlns:p14="http://schemas.microsoft.com/office/powerpoint/2010/main" val="290509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67.3 Input Missing Data: Machine Learning</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4788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Machine Learning Explanation</a:t>
            </a:r>
          </a:p>
          <a:p>
            <a:pPr marL="342900" indent="-342900" algn="l">
              <a:buClr>
                <a:srgbClr val="0070C0"/>
              </a:buClr>
              <a:buSzPct val="80000"/>
              <a:buFont typeface="Wingdings" pitchFamily="2" charset="2"/>
              <a:buChar char="u"/>
            </a:pPr>
            <a:r>
              <a:rPr lang="en-US" sz="1800" b="1" dirty="0">
                <a:solidFill>
                  <a:srgbClr val="29303B"/>
                </a:solidFill>
              </a:rPr>
              <a:t>It's tough to take the average of a category, but there are ways of doing that with techniques like hamming distance, but KNN is generally a better fit for numerical data and not categorical.</a:t>
            </a:r>
          </a:p>
          <a:p>
            <a:pPr marL="342900" indent="-342900" algn="l">
              <a:buClr>
                <a:srgbClr val="0070C0"/>
              </a:buClr>
              <a:buSzPct val="80000"/>
              <a:buFont typeface="Wingdings" pitchFamily="2" charset="2"/>
              <a:buChar char="u"/>
            </a:pPr>
            <a:r>
              <a:rPr lang="en-US" sz="1800" b="1" dirty="0">
                <a:solidFill>
                  <a:srgbClr val="29303B"/>
                </a:solidFill>
              </a:rPr>
              <a:t>If you have categorical data you're probably better served by actually developing a deep learning model.</a:t>
            </a:r>
          </a:p>
          <a:p>
            <a:pPr marL="342900" indent="-342900" algn="l">
              <a:buClr>
                <a:srgbClr val="0070C0"/>
              </a:buClr>
              <a:buSzPct val="80000"/>
              <a:buFont typeface="Wingdings" pitchFamily="2" charset="2"/>
              <a:buChar char="u"/>
            </a:pPr>
            <a:r>
              <a:rPr lang="en-US" sz="1800" b="1" dirty="0">
                <a:solidFill>
                  <a:srgbClr val="29303B"/>
                </a:solidFill>
              </a:rPr>
              <a:t>Neural networks are great at doing categorization problems.</a:t>
            </a:r>
          </a:p>
          <a:p>
            <a:pPr marL="342900" indent="-342900" algn="l">
              <a:buClr>
                <a:srgbClr val="0070C0"/>
              </a:buClr>
              <a:buSzPct val="80000"/>
              <a:buFont typeface="Wingdings" pitchFamily="2" charset="2"/>
              <a:buChar char="u"/>
            </a:pPr>
            <a:r>
              <a:rPr lang="en-US" sz="1800" b="1" dirty="0">
                <a:solidFill>
                  <a:srgbClr val="29303B"/>
                </a:solidFill>
              </a:rPr>
              <a:t>So the idea is to be to actually build a machine learning model to impute the data for your machine learning model.</a:t>
            </a:r>
          </a:p>
          <a:p>
            <a:pPr marL="342900" indent="-342900" algn="l">
              <a:buClr>
                <a:srgbClr val="0070C0"/>
              </a:buClr>
              <a:buSzPct val="80000"/>
              <a:buFont typeface="Wingdings" pitchFamily="2" charset="2"/>
              <a:buChar char="u"/>
            </a:pPr>
            <a:r>
              <a:rPr lang="en-US" sz="1800" b="1" dirty="0">
                <a:solidFill>
                  <a:srgbClr val="29303B"/>
                </a:solidFill>
              </a:rPr>
              <a:t>All right, it's a kind of a cycle there, and that works really well for categorical data. Really well.</a:t>
            </a:r>
          </a:p>
          <a:p>
            <a:pPr marL="342900" indent="-342900" algn="l">
              <a:buClr>
                <a:srgbClr val="0070C0"/>
              </a:buClr>
              <a:buSzPct val="80000"/>
              <a:buFont typeface="Wingdings" pitchFamily="2" charset="2"/>
              <a:buChar char="u"/>
            </a:pPr>
            <a:r>
              <a:rPr lang="en-US" sz="1800" b="1" dirty="0">
                <a:solidFill>
                  <a:srgbClr val="29303B"/>
                </a:solidFill>
              </a:rPr>
              <a:t>It's tough to beat deep learning these days, however of course it is complicated.</a:t>
            </a:r>
          </a:p>
          <a:p>
            <a:pPr marL="342900" indent="-342900" algn="l">
              <a:buClr>
                <a:srgbClr val="0070C0"/>
              </a:buClr>
              <a:buSzPct val="80000"/>
              <a:buFont typeface="Wingdings" pitchFamily="2" charset="2"/>
              <a:buChar char="u"/>
            </a:pPr>
            <a:r>
              <a:rPr lang="en-US" sz="1800" b="1" dirty="0">
                <a:solidFill>
                  <a:srgbClr val="29303B"/>
                </a:solidFill>
              </a:rPr>
              <a:t>There's a lot of code involved, and a lot of tuning as well, but it's hard to beat the results if you actually have a deep learning model that tries to predict what a missing feature is based on other features in your dataset, that's going to work out.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dirty="0"/>
          </a:p>
        </p:txBody>
      </p:sp>
    </p:spTree>
    <p:extLst>
      <p:ext uri="{BB962C8B-B14F-4D97-AF65-F5344CB8AC3E}">
        <p14:creationId xmlns:p14="http://schemas.microsoft.com/office/powerpoint/2010/main" val="221731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67.3 Input Missing Data: Machine Learning</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35639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Machine Learning Explanation</a:t>
            </a:r>
          </a:p>
          <a:p>
            <a:pPr marL="342900" indent="-342900" algn="l">
              <a:buClr>
                <a:srgbClr val="0070C0"/>
              </a:buClr>
              <a:buSzPct val="80000"/>
              <a:buFont typeface="Wingdings" pitchFamily="2" charset="2"/>
              <a:buChar char="u"/>
            </a:pPr>
            <a:r>
              <a:rPr lang="en-US" sz="1800" b="1" dirty="0">
                <a:solidFill>
                  <a:srgbClr val="29303B"/>
                </a:solidFill>
              </a:rPr>
              <a:t>A lot of work, a lot of computational effort, but it's going to give you the best results.</a:t>
            </a:r>
          </a:p>
          <a:p>
            <a:pPr marL="342900" indent="-342900" algn="l">
              <a:buClr>
                <a:srgbClr val="0070C0"/>
              </a:buClr>
              <a:buSzPct val="80000"/>
              <a:buFont typeface="Wingdings" pitchFamily="2" charset="2"/>
              <a:buChar char="u"/>
            </a:pPr>
            <a:r>
              <a:rPr lang="en-US" sz="1800" b="1" dirty="0">
                <a:solidFill>
                  <a:srgbClr val="29303B"/>
                </a:solidFill>
              </a:rPr>
              <a:t>You can also just do a multiple regression on the other features that are in your dataset.</a:t>
            </a:r>
          </a:p>
          <a:p>
            <a:pPr marL="342900" indent="-342900" algn="l">
              <a:buClr>
                <a:srgbClr val="0070C0"/>
              </a:buClr>
              <a:buSzPct val="80000"/>
              <a:buFont typeface="Wingdings" pitchFamily="2" charset="2"/>
              <a:buChar char="u"/>
            </a:pPr>
            <a:r>
              <a:rPr lang="en-US" sz="1800" b="1" dirty="0">
                <a:solidFill>
                  <a:srgbClr val="29303B"/>
                </a:solidFill>
              </a:rPr>
              <a:t>That's also a totally reasonable thing to do.</a:t>
            </a:r>
          </a:p>
          <a:p>
            <a:pPr marL="342900" indent="-342900" algn="l">
              <a:buClr>
                <a:srgbClr val="0070C0"/>
              </a:buClr>
              <a:buSzPct val="80000"/>
              <a:buFont typeface="Wingdings" pitchFamily="2" charset="2"/>
              <a:buChar char="u"/>
            </a:pPr>
            <a:r>
              <a:rPr lang="en-US" sz="1800" b="1" dirty="0">
                <a:solidFill>
                  <a:srgbClr val="29303B"/>
                </a:solidFill>
              </a:rPr>
              <a:t>And through regressions, you can find linear or nonlinear relationships between your missing feature and the other features that are in your dataset. </a:t>
            </a:r>
          </a:p>
          <a:p>
            <a:pPr marL="342900" indent="-342900" algn="l">
              <a:buClr>
                <a:srgbClr val="0070C0"/>
              </a:buClr>
              <a:buSzPct val="80000"/>
              <a:buFont typeface="Wingdings" pitchFamily="2" charset="2"/>
              <a:buChar char="u"/>
            </a:pPr>
            <a:r>
              <a:rPr lang="en-US" sz="1800" b="1" dirty="0">
                <a:solidFill>
                  <a:srgbClr val="29303B"/>
                </a:solidFill>
              </a:rPr>
              <a:t>And there is a very advanced technique along these lines called "MICE", which stands for a multiple imputation by chained equations.</a:t>
            </a:r>
          </a:p>
          <a:p>
            <a:pPr marL="342900" indent="-342900" algn="l">
              <a:buClr>
                <a:srgbClr val="0070C0"/>
              </a:buClr>
              <a:buSzPct val="80000"/>
              <a:buFont typeface="Wingdings" pitchFamily="2" charset="2"/>
              <a:buChar char="u"/>
            </a:pPr>
            <a:r>
              <a:rPr lang="en-US" sz="1800" b="1" dirty="0">
                <a:solidFill>
                  <a:srgbClr val="29303B"/>
                </a:solidFill>
              </a:rPr>
              <a:t>It's kind of the state of the art in this space right now for imputing missing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dirty="0"/>
          </a:p>
        </p:txBody>
      </p:sp>
    </p:spTree>
    <p:extLst>
      <p:ext uri="{BB962C8B-B14F-4D97-AF65-F5344CB8AC3E}">
        <p14:creationId xmlns:p14="http://schemas.microsoft.com/office/powerpoint/2010/main" val="195474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67 Impute Missing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6998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a:t>
            </a:r>
          </a:p>
          <a:p>
            <a:pPr marL="342900" indent="-342900" algn="l">
              <a:buClr>
                <a:srgbClr val="0070C0"/>
              </a:buClr>
              <a:buSzPct val="80000"/>
              <a:buFont typeface="Wingdings" pitchFamily="2" charset="2"/>
              <a:buChar char="u"/>
            </a:pPr>
            <a:r>
              <a:rPr lang="en-US" sz="1800" b="1" i="0" dirty="0">
                <a:solidFill>
                  <a:schemeClr val="tx1"/>
                </a:solidFill>
                <a:effectLst/>
              </a:rPr>
              <a:t>We discuss the Imputing the Missing Data.</a:t>
            </a:r>
          </a:p>
          <a:p>
            <a:pPr marL="342900" indent="-342900" algn="l">
              <a:buClr>
                <a:srgbClr val="0070C0"/>
              </a:buClr>
              <a:buSzPct val="80000"/>
              <a:buFont typeface="Wingdings" pitchFamily="2" charset="2"/>
              <a:buChar char="u"/>
            </a:pPr>
            <a:r>
              <a:rPr lang="en-US" sz="1800" b="1" dirty="0">
                <a:solidFill>
                  <a:schemeClr val="tx1"/>
                </a:solidFill>
              </a:rPr>
              <a:t>1. Mean Replacement</a:t>
            </a:r>
          </a:p>
          <a:p>
            <a:pPr marL="342900" indent="-342900" algn="l">
              <a:buClr>
                <a:srgbClr val="0070C0"/>
              </a:buClr>
              <a:buSzPct val="80000"/>
              <a:buFont typeface="Wingdings" pitchFamily="2" charset="2"/>
              <a:buChar char="u"/>
            </a:pPr>
            <a:r>
              <a:rPr lang="en-US" sz="1800" b="1" i="0" dirty="0">
                <a:solidFill>
                  <a:schemeClr val="tx1"/>
                </a:solidFill>
                <a:effectLst/>
              </a:rPr>
              <a:t>2. Dropping </a:t>
            </a:r>
          </a:p>
          <a:p>
            <a:pPr marL="342900" indent="-342900" algn="l">
              <a:buClr>
                <a:srgbClr val="0070C0"/>
              </a:buClr>
              <a:buSzPct val="80000"/>
              <a:buFont typeface="Wingdings" pitchFamily="2" charset="2"/>
              <a:buChar char="u"/>
            </a:pPr>
            <a:r>
              <a:rPr lang="en-US" sz="1800" b="1" dirty="0">
                <a:solidFill>
                  <a:schemeClr val="tx1"/>
                </a:solidFill>
              </a:rPr>
              <a:t>3. Machine Learning</a:t>
            </a:r>
          </a:p>
          <a:p>
            <a:pPr marL="342900" indent="-342900" algn="l">
              <a:buClr>
                <a:srgbClr val="0070C0"/>
              </a:buClr>
              <a:buSzPct val="80000"/>
              <a:buFont typeface="Wingdings" pitchFamily="2" charset="2"/>
              <a:buChar char="u"/>
            </a:pPr>
            <a:r>
              <a:rPr lang="en-US" sz="1800" b="1" dirty="0">
                <a:solidFill>
                  <a:schemeClr val="tx1"/>
                </a:solidFill>
              </a:rPr>
              <a:t>4. Just Get More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67.4 Input Missing Data: Just Get More Data</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01882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67.4 Input Missing Data: Just Get More Data</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4788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Just get More Data</a:t>
            </a:r>
          </a:p>
          <a:p>
            <a:pPr marL="342900" indent="-342900" algn="l">
              <a:buClr>
                <a:srgbClr val="0070C0"/>
              </a:buClr>
              <a:buSzPct val="80000"/>
              <a:buFont typeface="Wingdings" pitchFamily="2" charset="2"/>
              <a:buChar char="u"/>
            </a:pPr>
            <a:r>
              <a:rPr lang="en-US" sz="1800" b="1" dirty="0">
                <a:solidFill>
                  <a:srgbClr val="29303B"/>
                </a:solidFill>
              </a:rPr>
              <a:t>And finally, probably the best way to deal with missing data is to just get more data.</a:t>
            </a:r>
          </a:p>
          <a:p>
            <a:pPr marL="342900" indent="-342900" algn="l">
              <a:buClr>
                <a:srgbClr val="0070C0"/>
              </a:buClr>
              <a:buSzPct val="80000"/>
              <a:buFont typeface="Wingdings" pitchFamily="2" charset="2"/>
              <a:buChar char="u"/>
            </a:pPr>
            <a:r>
              <a:rPr lang="en-US" sz="1800" b="1" dirty="0">
                <a:solidFill>
                  <a:srgbClr val="29303B"/>
                </a:solidFill>
              </a:rPr>
              <a:t>So if you have a bunch of rows that have missing data, maybe you just have to try harder to get more complete data from people.</a:t>
            </a:r>
          </a:p>
          <a:p>
            <a:pPr marL="342900" indent="-342900" algn="l">
              <a:buClr>
                <a:srgbClr val="0070C0"/>
              </a:buClr>
              <a:buSzPct val="80000"/>
              <a:buFont typeface="Wingdings" pitchFamily="2" charset="2"/>
              <a:buChar char="u"/>
            </a:pPr>
            <a:r>
              <a:rPr lang="en-US" sz="1800" b="1" dirty="0">
                <a:solidFill>
                  <a:srgbClr val="29303B"/>
                </a:solidFill>
              </a:rPr>
              <a:t>And it's hard to beat just getting more real data so that you can just not have to worry about all the rows that have missing data. </a:t>
            </a:r>
          </a:p>
          <a:p>
            <a:pPr marL="342900" indent="-342900" algn="l">
              <a:buClr>
                <a:srgbClr val="0070C0"/>
              </a:buClr>
              <a:buSzPct val="80000"/>
              <a:buFont typeface="Wingdings" pitchFamily="2" charset="2"/>
              <a:buChar char="u"/>
            </a:pPr>
            <a:r>
              <a:rPr lang="en-US" sz="1800" b="1" dirty="0">
                <a:solidFill>
                  <a:srgbClr val="29303B"/>
                </a:solidFill>
              </a:rPr>
              <a:t>Again you want to be careful that if you are dropping data that you're not biasing your data set in some way. But really the best way to deal with not having enough data is to just get more of it. </a:t>
            </a:r>
          </a:p>
          <a:p>
            <a:pPr marL="342900" indent="-342900" algn="l">
              <a:buClr>
                <a:srgbClr val="0070C0"/>
              </a:buClr>
              <a:buSzPct val="80000"/>
              <a:buFont typeface="Wingdings" pitchFamily="2" charset="2"/>
              <a:buChar char="u"/>
            </a:pPr>
            <a:r>
              <a:rPr lang="en-US" sz="1800" b="1" dirty="0">
                <a:solidFill>
                  <a:srgbClr val="29303B"/>
                </a:solidFill>
              </a:rPr>
              <a:t>Sometimes you just have to go back and figure out where that data came from and collect more better quality data. So the better the quality data you have going into your system, the better the results you will get.</a:t>
            </a:r>
          </a:p>
          <a:p>
            <a:pPr marL="342900" indent="-342900" algn="l">
              <a:buClr>
                <a:srgbClr val="0070C0"/>
              </a:buClr>
              <a:buSzPct val="80000"/>
              <a:buFont typeface="Wingdings" pitchFamily="2" charset="2"/>
              <a:buChar char="u"/>
            </a:pPr>
            <a:r>
              <a:rPr lang="en-US" sz="1800" b="1" dirty="0">
                <a:solidFill>
                  <a:srgbClr val="29303B"/>
                </a:solidFill>
              </a:rPr>
              <a:t>And while imputation techniques are a way to cover up issues where you just don't have enough data and you can't get more of it, it's always a good idea to just get more and better data if you can.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dirty="0"/>
          </a:p>
        </p:txBody>
      </p:sp>
    </p:spTree>
    <p:extLst>
      <p:ext uri="{BB962C8B-B14F-4D97-AF65-F5344CB8AC3E}">
        <p14:creationId xmlns:p14="http://schemas.microsoft.com/office/powerpoint/2010/main" val="58571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67.5 Summary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39137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67.5 Summary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123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b="1" i="0" dirty="0">
                <a:solidFill>
                  <a:schemeClr val="tx1"/>
                </a:solidFill>
                <a:effectLst/>
              </a:rPr>
              <a:t>The Imputing of the Missing Data.</a:t>
            </a:r>
          </a:p>
          <a:p>
            <a:pPr marL="342900" indent="-342900" algn="l">
              <a:buClr>
                <a:srgbClr val="0070C0"/>
              </a:buClr>
              <a:buSzPct val="80000"/>
              <a:buFont typeface="Wingdings" pitchFamily="2" charset="2"/>
              <a:buChar char="u"/>
            </a:pPr>
            <a:r>
              <a:rPr lang="en-US" sz="1800" b="1" dirty="0">
                <a:solidFill>
                  <a:schemeClr val="tx1"/>
                </a:solidFill>
              </a:rPr>
              <a:t>1. Mean Replacement</a:t>
            </a:r>
          </a:p>
          <a:p>
            <a:pPr marL="342900" indent="-342900" algn="l">
              <a:buClr>
                <a:srgbClr val="0070C0"/>
              </a:buClr>
              <a:buSzPct val="80000"/>
              <a:buFont typeface="Wingdings" pitchFamily="2" charset="2"/>
              <a:buChar char="u"/>
            </a:pPr>
            <a:r>
              <a:rPr lang="en-US" sz="1800" b="1" i="0" dirty="0">
                <a:solidFill>
                  <a:schemeClr val="tx1"/>
                </a:solidFill>
                <a:effectLst/>
              </a:rPr>
              <a:t>2. Dropping </a:t>
            </a:r>
          </a:p>
          <a:p>
            <a:pPr marL="342900" indent="-342900" algn="l">
              <a:buClr>
                <a:srgbClr val="0070C0"/>
              </a:buClr>
              <a:buSzPct val="80000"/>
              <a:buFont typeface="Wingdings" pitchFamily="2" charset="2"/>
              <a:buChar char="u"/>
            </a:pPr>
            <a:r>
              <a:rPr lang="en-US" sz="1800" b="1" dirty="0">
                <a:solidFill>
                  <a:schemeClr val="tx1"/>
                </a:solidFill>
              </a:rPr>
              <a:t>3. Machine Learning</a:t>
            </a:r>
          </a:p>
          <a:p>
            <a:pPr marL="342900" indent="-342900" algn="l">
              <a:buClr>
                <a:srgbClr val="0070C0"/>
              </a:buClr>
              <a:buSzPct val="80000"/>
              <a:buFont typeface="Wingdings" pitchFamily="2" charset="2"/>
              <a:buChar char="u"/>
            </a:pPr>
            <a:r>
              <a:rPr lang="en-US" sz="1800" b="1" dirty="0">
                <a:solidFill>
                  <a:schemeClr val="tx1"/>
                </a:solidFill>
              </a:rPr>
              <a:t>4. Just Get More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dirty="0"/>
          </a:p>
        </p:txBody>
      </p:sp>
    </p:spTree>
    <p:extLst>
      <p:ext uri="{BB962C8B-B14F-4D97-AF65-F5344CB8AC3E}">
        <p14:creationId xmlns:p14="http://schemas.microsoft.com/office/powerpoint/2010/main" val="190797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67.1 Impute Missing Data: Mean Replacement</a:t>
            </a:r>
            <a:endParaRPr lang="zh-TW" altLang="en-US" sz="36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77754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67.1 Impute Missing Data: Mean Replacement</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34199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Mean Replacement</a:t>
            </a:r>
          </a:p>
          <a:p>
            <a:pPr marL="342900" indent="-342900" algn="l">
              <a:buClr>
                <a:srgbClr val="0070C0"/>
              </a:buClr>
              <a:buSzPct val="80000"/>
              <a:buFont typeface="Wingdings" pitchFamily="2" charset="2"/>
              <a:buChar char="u"/>
            </a:pPr>
            <a:r>
              <a:rPr lang="en-US" sz="1800" b="1" i="0" dirty="0">
                <a:solidFill>
                  <a:schemeClr val="tx1"/>
                </a:solidFill>
                <a:effectLst/>
              </a:rPr>
              <a:t>Replace missing values with the mean value from the rest of the columns (columns, not rows! A column represents a single feature; it only make sense to takt the mean from other samples of the same features.)</a:t>
            </a:r>
          </a:p>
          <a:p>
            <a:pPr marL="342900" indent="-342900" algn="l">
              <a:buClr>
                <a:srgbClr val="0070C0"/>
              </a:buClr>
              <a:buSzPct val="80000"/>
              <a:buFont typeface="Wingdings" pitchFamily="2" charset="2"/>
              <a:buChar char="u"/>
            </a:pPr>
            <a:r>
              <a:rPr lang="en-US" sz="1800" b="1" dirty="0">
                <a:solidFill>
                  <a:schemeClr val="tx1"/>
                </a:solidFill>
              </a:rPr>
              <a:t>Fast and Easy, will not affect mean or sample size of overall dataset.</a:t>
            </a:r>
          </a:p>
          <a:p>
            <a:pPr marL="342900" indent="-342900" algn="l">
              <a:buClr>
                <a:srgbClr val="0070C0"/>
              </a:buClr>
              <a:buSzPct val="80000"/>
              <a:buFont typeface="Wingdings" pitchFamily="2" charset="2"/>
              <a:buChar char="u"/>
            </a:pPr>
            <a:r>
              <a:rPr lang="en-US" sz="1800" b="1" i="0" dirty="0">
                <a:solidFill>
                  <a:schemeClr val="tx1"/>
                </a:solidFill>
                <a:effectLst/>
              </a:rPr>
              <a:t>Median may be a better choice than mean when outliers are present</a:t>
            </a:r>
          </a:p>
          <a:p>
            <a:pPr marL="342900" indent="-342900" algn="l">
              <a:buClr>
                <a:srgbClr val="0070C0"/>
              </a:buClr>
              <a:buSzPct val="80000"/>
              <a:buFont typeface="Wingdings" pitchFamily="2" charset="2"/>
              <a:buChar char="u"/>
            </a:pPr>
            <a:r>
              <a:rPr lang="en-US" sz="1800" b="1" dirty="0">
                <a:solidFill>
                  <a:schemeClr val="tx1"/>
                </a:solidFill>
              </a:rPr>
              <a:t>But it is generally pretty terrible</a:t>
            </a:r>
          </a:p>
          <a:p>
            <a:pPr marL="800100" lvl="1" indent="-342900" algn="l">
              <a:buClr>
                <a:srgbClr val="0070C0"/>
              </a:buClr>
              <a:buSzPct val="80000"/>
              <a:buFont typeface="Wingdings" pitchFamily="2" charset="2"/>
              <a:buChar char="u"/>
            </a:pPr>
            <a:r>
              <a:rPr lang="en-US" sz="1800" b="1" i="0" dirty="0">
                <a:solidFill>
                  <a:schemeClr val="tx1"/>
                </a:solidFill>
                <a:effectLst/>
              </a:rPr>
              <a:t>On</a:t>
            </a:r>
            <a:r>
              <a:rPr lang="en-US" sz="1800" b="1" dirty="0">
                <a:solidFill>
                  <a:schemeClr val="tx1"/>
                </a:solidFill>
              </a:rPr>
              <a:t>ly works on column level, misses corrections between features</a:t>
            </a:r>
          </a:p>
          <a:p>
            <a:pPr marL="800100" lvl="1" indent="-342900" algn="l">
              <a:buClr>
                <a:srgbClr val="0070C0"/>
              </a:buClr>
              <a:buSzPct val="80000"/>
              <a:buFont typeface="Wingdings" pitchFamily="2" charset="2"/>
              <a:buChar char="u"/>
            </a:pPr>
            <a:r>
              <a:rPr lang="en-US" sz="1800" b="1" i="0" dirty="0">
                <a:solidFill>
                  <a:schemeClr val="tx1"/>
                </a:solidFill>
                <a:effectLst/>
              </a:rPr>
              <a:t>Cannot use on categorical features (imputing with most frequent value can work in this case, though)</a:t>
            </a:r>
          </a:p>
          <a:p>
            <a:pPr marL="800100" lvl="1" indent="-342900" algn="l">
              <a:buClr>
                <a:srgbClr val="0070C0"/>
              </a:buClr>
              <a:buSzPct val="80000"/>
              <a:buFont typeface="Wingdings" pitchFamily="2" charset="2"/>
              <a:buChar char="u"/>
            </a:pPr>
            <a:r>
              <a:rPr lang="en-US" sz="1800" b="1" dirty="0">
                <a:solidFill>
                  <a:schemeClr val="tx1"/>
                </a:solidFill>
              </a:rPr>
              <a:t>Not very accurate</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pic>
        <p:nvPicPr>
          <p:cNvPr id="7" name="Picture 6">
            <a:extLst>
              <a:ext uri="{FF2B5EF4-FFF2-40B4-BE49-F238E27FC236}">
                <a16:creationId xmlns:a16="http://schemas.microsoft.com/office/drawing/2014/main" id="{F8F9FE92-2461-4EB7-9B2A-DC35649F40DE}"/>
              </a:ext>
            </a:extLst>
          </p:cNvPr>
          <p:cNvPicPr>
            <a:picLocks noChangeAspect="1"/>
          </p:cNvPicPr>
          <p:nvPr/>
        </p:nvPicPr>
        <p:blipFill>
          <a:blip r:embed="rId2"/>
          <a:stretch>
            <a:fillRect/>
          </a:stretch>
        </p:blipFill>
        <p:spPr>
          <a:xfrm>
            <a:off x="6424363" y="4264228"/>
            <a:ext cx="2324100" cy="2257425"/>
          </a:xfrm>
          <a:prstGeom prst="rect">
            <a:avLst/>
          </a:prstGeom>
          <a:ln>
            <a:solidFill>
              <a:srgbClr val="C00000"/>
            </a:solidFill>
          </a:ln>
        </p:spPr>
      </p:pic>
    </p:spTree>
    <p:extLst>
      <p:ext uri="{BB962C8B-B14F-4D97-AF65-F5344CB8AC3E}">
        <p14:creationId xmlns:p14="http://schemas.microsoft.com/office/powerpoint/2010/main" val="324109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67.1 Impute Missing Data: Mean Replacement</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29158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Mean Replacement Explanation</a:t>
            </a:r>
          </a:p>
          <a:p>
            <a:pPr marL="342900" indent="-342900" algn="l">
              <a:buClr>
                <a:srgbClr val="0070C0"/>
              </a:buClr>
              <a:buSzPct val="80000"/>
              <a:buFont typeface="Wingdings" pitchFamily="2" charset="2"/>
              <a:buChar char="u"/>
            </a:pPr>
            <a:r>
              <a:rPr lang="en-US" sz="1800" b="1" i="0" dirty="0">
                <a:solidFill>
                  <a:srgbClr val="29303B"/>
                </a:solidFill>
                <a:effectLst/>
              </a:rPr>
              <a:t>So a big part of future engineering is imputation of missing data.</a:t>
            </a:r>
          </a:p>
          <a:p>
            <a:pPr marL="342900" indent="-342900" algn="l">
              <a:buClr>
                <a:srgbClr val="0070C0"/>
              </a:buClr>
              <a:buSzPct val="80000"/>
              <a:buFont typeface="Wingdings" pitchFamily="2" charset="2"/>
              <a:buChar char="u"/>
            </a:pPr>
            <a:r>
              <a:rPr lang="en-US" sz="1800" b="1" i="0" dirty="0">
                <a:solidFill>
                  <a:srgbClr val="29303B"/>
                </a:solidFill>
                <a:effectLst/>
              </a:rPr>
              <a:t>What do you do when your data has missing data elements in it?</a:t>
            </a:r>
          </a:p>
          <a:p>
            <a:pPr marL="342900" indent="-342900" algn="l">
              <a:buClr>
                <a:srgbClr val="0070C0"/>
              </a:buClr>
              <a:buSzPct val="80000"/>
              <a:buFont typeface="Wingdings" pitchFamily="2" charset="2"/>
              <a:buChar char="u"/>
            </a:pPr>
            <a:r>
              <a:rPr lang="en-US" sz="1800" b="1" i="0" dirty="0">
                <a:solidFill>
                  <a:srgbClr val="29303B"/>
                </a:solidFill>
                <a:effectLst/>
              </a:rPr>
              <a:t>This is what happens in the real world.</a:t>
            </a:r>
          </a:p>
          <a:p>
            <a:pPr marL="342900" indent="-342900" algn="l">
              <a:buClr>
                <a:srgbClr val="0070C0"/>
              </a:buClr>
              <a:buSzPct val="80000"/>
              <a:buFont typeface="Wingdings" pitchFamily="2" charset="2"/>
              <a:buChar char="u"/>
            </a:pPr>
            <a:r>
              <a:rPr lang="en-US" sz="1800" b="1" i="0" dirty="0">
                <a:solidFill>
                  <a:srgbClr val="29303B"/>
                </a:solidFill>
                <a:effectLst/>
              </a:rPr>
              <a:t>For every observation you have, there's going to be some missing data points more than likely.</a:t>
            </a:r>
          </a:p>
          <a:p>
            <a:pPr marL="342900" indent="-342900" algn="l">
              <a:buClr>
                <a:srgbClr val="0070C0"/>
              </a:buClr>
              <a:buSzPct val="80000"/>
              <a:buFont typeface="Wingdings" pitchFamily="2" charset="2"/>
              <a:buChar char="u"/>
            </a:pPr>
            <a:r>
              <a:rPr lang="en-US" sz="1800" b="1" i="0" dirty="0">
                <a:solidFill>
                  <a:srgbClr val="29303B"/>
                </a:solidFill>
                <a:effectLst/>
              </a:rPr>
              <a:t>Well a simple solution is just called mean replacement.</a:t>
            </a:r>
          </a:p>
          <a:p>
            <a:pPr marL="342900" indent="-342900" algn="l">
              <a:buClr>
                <a:srgbClr val="0070C0"/>
              </a:buClr>
              <a:buSzPct val="80000"/>
              <a:buFont typeface="Wingdings" pitchFamily="2" charset="2"/>
              <a:buChar char="u"/>
            </a:pPr>
            <a:r>
              <a:rPr lang="en-US" sz="1800" b="1" i="0" dirty="0">
                <a:solidFill>
                  <a:srgbClr val="29303B"/>
                </a:solidFill>
                <a:effectLst/>
              </a:rPr>
              <a:t>The idea is that if you have a missing attribute or feature within one of the rows of your data, just replace it with the mean from the entire column.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pic>
        <p:nvPicPr>
          <p:cNvPr id="7" name="Picture 6">
            <a:extLst>
              <a:ext uri="{FF2B5EF4-FFF2-40B4-BE49-F238E27FC236}">
                <a16:creationId xmlns:a16="http://schemas.microsoft.com/office/drawing/2014/main" id="{F8F9FE92-2461-4EB7-9B2A-DC35649F40DE}"/>
              </a:ext>
            </a:extLst>
          </p:cNvPr>
          <p:cNvPicPr>
            <a:picLocks noChangeAspect="1"/>
          </p:cNvPicPr>
          <p:nvPr/>
        </p:nvPicPr>
        <p:blipFill>
          <a:blip r:embed="rId2"/>
          <a:stretch>
            <a:fillRect/>
          </a:stretch>
        </p:blipFill>
        <p:spPr>
          <a:xfrm>
            <a:off x="6424363" y="4264228"/>
            <a:ext cx="2324100" cy="2257425"/>
          </a:xfrm>
          <a:prstGeom prst="rect">
            <a:avLst/>
          </a:prstGeom>
          <a:ln>
            <a:solidFill>
              <a:srgbClr val="C00000"/>
            </a:solidFill>
          </a:ln>
        </p:spPr>
      </p:pic>
      <p:sp>
        <p:nvSpPr>
          <p:cNvPr id="8" name="副標題 2">
            <a:extLst>
              <a:ext uri="{FF2B5EF4-FFF2-40B4-BE49-F238E27FC236}">
                <a16:creationId xmlns:a16="http://schemas.microsoft.com/office/drawing/2014/main" id="{BCA0F225-273F-4F8F-895A-582E51E8CA08}"/>
              </a:ext>
            </a:extLst>
          </p:cNvPr>
          <p:cNvSpPr txBox="1">
            <a:spLocks/>
          </p:cNvSpPr>
          <p:nvPr/>
        </p:nvSpPr>
        <p:spPr>
          <a:xfrm>
            <a:off x="457201" y="4599350"/>
            <a:ext cx="5905500" cy="163796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And remember we're talking about columns, not rows here, you want to take the mean of all the other observations of that same feature.</a:t>
            </a:r>
          </a:p>
          <a:p>
            <a:pPr marL="342900" indent="-342900" algn="l">
              <a:buClr>
                <a:srgbClr val="0070C0"/>
              </a:buClr>
              <a:buSzPct val="80000"/>
              <a:buFont typeface="Wingdings" pitchFamily="2" charset="2"/>
              <a:buChar char="u"/>
            </a:pPr>
            <a:r>
              <a:rPr lang="en-US" sz="1800" b="1" dirty="0">
                <a:solidFill>
                  <a:srgbClr val="29303B"/>
                </a:solidFill>
              </a:rPr>
              <a:t>Doesn't really make sense to take the mean of all the other features for that row.</a:t>
            </a:r>
          </a:p>
        </p:txBody>
      </p:sp>
    </p:spTree>
    <p:extLst>
      <p:ext uri="{BB962C8B-B14F-4D97-AF65-F5344CB8AC3E}">
        <p14:creationId xmlns:p14="http://schemas.microsoft.com/office/powerpoint/2010/main" val="398224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67.1 Impute Missing Data: Mean Replacement</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25989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Mean Replacement Explanation</a:t>
            </a:r>
          </a:p>
          <a:p>
            <a:pPr marL="342900" indent="-342900" algn="l">
              <a:buClr>
                <a:srgbClr val="0070C0"/>
              </a:buClr>
              <a:buSzPct val="80000"/>
              <a:buFont typeface="Wingdings" pitchFamily="2" charset="2"/>
              <a:buChar char="u"/>
            </a:pPr>
            <a:r>
              <a:rPr lang="en-US" sz="1800" b="1" dirty="0">
                <a:solidFill>
                  <a:srgbClr val="29303B"/>
                </a:solidFill>
              </a:rPr>
              <a:t>So mean replacement is all about taking the mean of that column and replacing all the empty values with that mean.</a:t>
            </a:r>
          </a:p>
          <a:p>
            <a:pPr marL="342900" indent="-342900" algn="l">
              <a:buClr>
                <a:srgbClr val="0070C0"/>
              </a:buClr>
              <a:buSzPct val="80000"/>
              <a:buFont typeface="Wingdings" pitchFamily="2" charset="2"/>
              <a:buChar char="u"/>
            </a:pPr>
            <a:r>
              <a:rPr lang="en-US" sz="1800" b="1" dirty="0">
                <a:solidFill>
                  <a:srgbClr val="29303B"/>
                </a:solidFill>
              </a:rPr>
              <a:t>So it's fast and it's easy.</a:t>
            </a:r>
          </a:p>
          <a:p>
            <a:pPr marL="342900" indent="-342900" algn="l">
              <a:buClr>
                <a:srgbClr val="0070C0"/>
              </a:buClr>
              <a:buSzPct val="80000"/>
              <a:buFont typeface="Wingdings" pitchFamily="2" charset="2"/>
              <a:buChar char="u"/>
            </a:pPr>
            <a:r>
              <a:rPr lang="en-US" sz="1800" b="1" dirty="0">
                <a:solidFill>
                  <a:srgbClr val="29303B"/>
                </a:solidFill>
              </a:rPr>
              <a:t>Those are some of the positives of this approach.</a:t>
            </a:r>
          </a:p>
          <a:p>
            <a:pPr marL="342900" indent="-342900" algn="l">
              <a:buClr>
                <a:srgbClr val="0070C0"/>
              </a:buClr>
              <a:buSzPct val="80000"/>
              <a:buFont typeface="Wingdings" pitchFamily="2" charset="2"/>
              <a:buChar char="u"/>
            </a:pPr>
            <a:r>
              <a:rPr lang="en-US" sz="1800" b="1" dirty="0">
                <a:solidFill>
                  <a:srgbClr val="29303B"/>
                </a:solidFill>
              </a:rPr>
              <a:t>It also doesn't affect the mean or the sample size of your overall dataset because you're just replacing missing dates with the mean.</a:t>
            </a:r>
          </a:p>
          <a:p>
            <a:pPr marL="342900" indent="-342900" algn="l">
              <a:buClr>
                <a:srgbClr val="0070C0"/>
              </a:buClr>
              <a:buSzPct val="80000"/>
              <a:buFont typeface="Wingdings" pitchFamily="2" charset="2"/>
              <a:buChar char="u"/>
            </a:pPr>
            <a:r>
              <a:rPr lang="en-US" sz="1800" b="1" dirty="0">
                <a:solidFill>
                  <a:srgbClr val="29303B"/>
                </a:solidFill>
              </a:rPr>
              <a:t>It won't affect the overall mean of the entire dataset, which can be nice.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pic>
        <p:nvPicPr>
          <p:cNvPr id="7" name="Picture 6">
            <a:extLst>
              <a:ext uri="{FF2B5EF4-FFF2-40B4-BE49-F238E27FC236}">
                <a16:creationId xmlns:a16="http://schemas.microsoft.com/office/drawing/2014/main" id="{F8F9FE92-2461-4EB7-9B2A-DC35649F40DE}"/>
              </a:ext>
            </a:extLst>
          </p:cNvPr>
          <p:cNvPicPr>
            <a:picLocks noChangeAspect="1"/>
          </p:cNvPicPr>
          <p:nvPr/>
        </p:nvPicPr>
        <p:blipFill>
          <a:blip r:embed="rId2"/>
          <a:stretch>
            <a:fillRect/>
          </a:stretch>
        </p:blipFill>
        <p:spPr>
          <a:xfrm>
            <a:off x="6424363" y="4264228"/>
            <a:ext cx="2324100" cy="2257425"/>
          </a:xfrm>
          <a:prstGeom prst="rect">
            <a:avLst/>
          </a:prstGeom>
          <a:ln>
            <a:solidFill>
              <a:srgbClr val="C00000"/>
            </a:solidFill>
          </a:ln>
        </p:spPr>
      </p:pic>
      <p:sp>
        <p:nvSpPr>
          <p:cNvPr id="9" name="副標題 2">
            <a:extLst>
              <a:ext uri="{FF2B5EF4-FFF2-40B4-BE49-F238E27FC236}">
                <a16:creationId xmlns:a16="http://schemas.microsoft.com/office/drawing/2014/main" id="{33F85679-945A-4482-B71B-7EF1F38B7B43}"/>
              </a:ext>
            </a:extLst>
          </p:cNvPr>
          <p:cNvSpPr txBox="1">
            <a:spLocks/>
          </p:cNvSpPr>
          <p:nvPr/>
        </p:nvSpPr>
        <p:spPr>
          <a:xfrm>
            <a:off x="457201" y="4084645"/>
            <a:ext cx="5770984" cy="128857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Now one nuance is that if you have a lot of outliers in your dataset, which is also something you have to deal with when preparing your data, you might find that median is actually a better choice than the mean.</a:t>
            </a:r>
          </a:p>
        </p:txBody>
      </p:sp>
    </p:spTree>
    <p:extLst>
      <p:ext uri="{BB962C8B-B14F-4D97-AF65-F5344CB8AC3E}">
        <p14:creationId xmlns:p14="http://schemas.microsoft.com/office/powerpoint/2010/main" val="330186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67.1 Impute Missing Data: Mean Replacement</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29590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Mean Replacement Explanation</a:t>
            </a:r>
          </a:p>
          <a:p>
            <a:pPr marL="342900" indent="-342900" algn="l">
              <a:buClr>
                <a:srgbClr val="0070C0"/>
              </a:buClr>
              <a:buSzPct val="80000"/>
              <a:buFont typeface="Wingdings" pitchFamily="2" charset="2"/>
              <a:buChar char="u"/>
            </a:pPr>
            <a:r>
              <a:rPr lang="en-US" sz="1800" b="1" dirty="0">
                <a:solidFill>
                  <a:srgbClr val="29303B"/>
                </a:solidFill>
              </a:rPr>
              <a:t>So if you have a dataset of a bunch of people, and maybe one of those columns is income, and some people don't report their income because they think it's sensitive you know, you might have your means skewed by a bunch of millionaires or billionaires in your dataset.</a:t>
            </a:r>
          </a:p>
          <a:p>
            <a:pPr marL="342900" indent="-342900" algn="l">
              <a:buClr>
                <a:srgbClr val="0070C0"/>
              </a:buClr>
              <a:buSzPct val="80000"/>
              <a:buFont typeface="Wingdings" pitchFamily="2" charset="2"/>
              <a:buChar char="u"/>
            </a:pPr>
            <a:r>
              <a:rPr lang="en-US" sz="1800" b="1" dirty="0">
                <a:solidFill>
                  <a:srgbClr val="29303B"/>
                </a:solidFill>
              </a:rPr>
              <a:t>So if you do mean imputation, and that sort of a situation where you have outliers, you might end up with an overly high or overly low value that you're using for replacement.</a:t>
            </a:r>
          </a:p>
          <a:p>
            <a:pPr marL="342900" indent="-342900" algn="l">
              <a:buClr>
                <a:srgbClr val="0070C0"/>
              </a:buClr>
              <a:buSzPct val="80000"/>
              <a:buFont typeface="Wingdings" pitchFamily="2" charset="2"/>
              <a:buChar char="u"/>
            </a:pPr>
            <a:r>
              <a:rPr lang="en-US" sz="1800" b="1" dirty="0">
                <a:solidFill>
                  <a:srgbClr val="29303B"/>
                </a:solidFill>
              </a:rPr>
              <a:t>So if you do have outliers that are skewing your mean you might want to think about using median instead.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pic>
        <p:nvPicPr>
          <p:cNvPr id="7" name="Picture 6">
            <a:extLst>
              <a:ext uri="{FF2B5EF4-FFF2-40B4-BE49-F238E27FC236}">
                <a16:creationId xmlns:a16="http://schemas.microsoft.com/office/drawing/2014/main" id="{F8F9FE92-2461-4EB7-9B2A-DC35649F40DE}"/>
              </a:ext>
            </a:extLst>
          </p:cNvPr>
          <p:cNvPicPr>
            <a:picLocks noChangeAspect="1"/>
          </p:cNvPicPr>
          <p:nvPr/>
        </p:nvPicPr>
        <p:blipFill>
          <a:blip r:embed="rId2"/>
          <a:stretch>
            <a:fillRect/>
          </a:stretch>
        </p:blipFill>
        <p:spPr>
          <a:xfrm>
            <a:off x="6424363" y="4264228"/>
            <a:ext cx="2324100" cy="2257425"/>
          </a:xfrm>
          <a:prstGeom prst="rect">
            <a:avLst/>
          </a:prstGeom>
          <a:ln>
            <a:solidFill>
              <a:srgbClr val="C00000"/>
            </a:solidFill>
          </a:ln>
        </p:spPr>
      </p:pic>
      <p:sp>
        <p:nvSpPr>
          <p:cNvPr id="10" name="副標題 2">
            <a:extLst>
              <a:ext uri="{FF2B5EF4-FFF2-40B4-BE49-F238E27FC236}">
                <a16:creationId xmlns:a16="http://schemas.microsoft.com/office/drawing/2014/main" id="{1730F1A5-A7B3-4B21-BD2C-50A7717B4C05}"/>
              </a:ext>
            </a:extLst>
          </p:cNvPr>
          <p:cNvSpPr txBox="1">
            <a:spLocks/>
          </p:cNvSpPr>
          <p:nvPr/>
        </p:nvSpPr>
        <p:spPr>
          <a:xfrm>
            <a:off x="435731" y="4365105"/>
            <a:ext cx="5792454" cy="187220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That will be less sensitive to those outliers, but generally speaking it's not the best choice for imputation.</a:t>
            </a:r>
          </a:p>
          <a:p>
            <a:pPr marL="342900" indent="-342900" algn="l">
              <a:buClr>
                <a:srgbClr val="0070C0"/>
              </a:buClr>
              <a:buSzPct val="80000"/>
              <a:buFont typeface="Wingdings" pitchFamily="2" charset="2"/>
              <a:buChar char="u"/>
            </a:pPr>
            <a:r>
              <a:rPr lang="en-US" sz="1800" b="1" dirty="0">
                <a:solidFill>
                  <a:srgbClr val="29303B"/>
                </a:solidFill>
              </a:rPr>
              <a:t>First of all it only works on the column level.</a:t>
            </a:r>
          </a:p>
          <a:p>
            <a:pPr marL="342900" indent="-342900" algn="l">
              <a:buClr>
                <a:srgbClr val="0070C0"/>
              </a:buClr>
              <a:buSzPct val="80000"/>
              <a:buFont typeface="Wingdings" pitchFamily="2" charset="2"/>
              <a:buChar char="u"/>
            </a:pPr>
            <a:r>
              <a:rPr lang="en-US" sz="1800" b="1" dirty="0">
                <a:solidFill>
                  <a:srgbClr val="29303B"/>
                </a:solidFill>
              </a:rPr>
              <a:t>So if there are correlations between other features in your dataset it's not going to pick up on those.</a:t>
            </a:r>
          </a:p>
        </p:txBody>
      </p:sp>
    </p:spTree>
    <p:extLst>
      <p:ext uri="{BB962C8B-B14F-4D97-AF65-F5344CB8AC3E}">
        <p14:creationId xmlns:p14="http://schemas.microsoft.com/office/powerpoint/2010/main" val="40593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67.1 Impute Missing Data: Mean Replacement</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29590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Mean Replacement Explanation</a:t>
            </a:r>
          </a:p>
          <a:p>
            <a:pPr marL="342900" indent="-342900" algn="l">
              <a:buClr>
                <a:srgbClr val="0070C0"/>
              </a:buClr>
              <a:buSzPct val="80000"/>
              <a:buFont typeface="Wingdings" pitchFamily="2" charset="2"/>
              <a:buChar char="u"/>
            </a:pPr>
            <a:r>
              <a:rPr lang="en-US" sz="1800" b="1" dirty="0">
                <a:solidFill>
                  <a:srgbClr val="29303B"/>
                </a:solidFill>
              </a:rPr>
              <a:t>So you know if there is a relationship between, say, age and income, that relationship is going to be totally missed.</a:t>
            </a:r>
          </a:p>
          <a:p>
            <a:pPr marL="342900" indent="-342900" algn="l">
              <a:buClr>
                <a:srgbClr val="0070C0"/>
              </a:buClr>
              <a:buSzPct val="80000"/>
              <a:buFont typeface="Wingdings" pitchFamily="2" charset="2"/>
              <a:buChar char="u"/>
            </a:pPr>
            <a:r>
              <a:rPr lang="en-US" sz="1800" b="1" dirty="0">
                <a:solidFill>
                  <a:srgbClr val="29303B"/>
                </a:solidFill>
              </a:rPr>
              <a:t>So you could end up saying that a 10 year old is making you know fifty thousand dollars a year, because that's the mean of your dataset.</a:t>
            </a:r>
          </a:p>
          <a:p>
            <a:pPr marL="342900" indent="-342900" algn="l">
              <a:buClr>
                <a:srgbClr val="0070C0"/>
              </a:buClr>
              <a:buSzPct val="80000"/>
              <a:buFont typeface="Wingdings" pitchFamily="2" charset="2"/>
              <a:buChar char="u"/>
            </a:pPr>
            <a:r>
              <a:rPr lang="en-US" sz="1800" b="1" dirty="0">
                <a:solidFill>
                  <a:srgbClr val="29303B"/>
                </a:solidFill>
              </a:rPr>
              <a:t>But it really doesn't make sense right. </a:t>
            </a:r>
          </a:p>
          <a:p>
            <a:pPr marL="342900" indent="-342900" algn="l">
              <a:buClr>
                <a:srgbClr val="0070C0"/>
              </a:buClr>
              <a:buSzPct val="80000"/>
              <a:buFont typeface="Wingdings" pitchFamily="2" charset="2"/>
              <a:buChar char="u"/>
            </a:pPr>
            <a:r>
              <a:rPr lang="en-US" sz="1800" b="1" dirty="0">
                <a:solidFill>
                  <a:srgbClr val="29303B"/>
                </a:solidFill>
              </a:rPr>
              <a:t>I mean a 15 year old wouldn't be making that much money yet.</a:t>
            </a:r>
          </a:p>
          <a:p>
            <a:pPr marL="342900" indent="-342900" algn="l">
              <a:buClr>
                <a:srgbClr val="0070C0"/>
              </a:buClr>
              <a:buSzPct val="80000"/>
              <a:buFont typeface="Wingdings" pitchFamily="2" charset="2"/>
              <a:buChar char="u"/>
            </a:pPr>
            <a:r>
              <a:rPr lang="en-US" sz="1800" b="1" dirty="0">
                <a:solidFill>
                  <a:srgbClr val="29303B"/>
                </a:solidFill>
              </a:rPr>
              <a:t>So it's a very naive approach from that standpoint.</a:t>
            </a:r>
          </a:p>
          <a:p>
            <a:pPr marL="342900" indent="-342900" algn="l">
              <a:buClr>
                <a:srgbClr val="0070C0"/>
              </a:buClr>
              <a:buSzPct val="80000"/>
              <a:buFont typeface="Wingdings" pitchFamily="2" charset="2"/>
              <a:buChar char="u"/>
            </a:pPr>
            <a:r>
              <a:rPr lang="en-US" sz="1800" b="1" dirty="0">
                <a:solidFill>
                  <a:srgbClr val="C00000"/>
                </a:solidFill>
              </a:rPr>
              <a:t>The other issue is that you can't really use it on categorical features</a:t>
            </a:r>
            <a:r>
              <a:rPr lang="en-US" sz="1800" b="1" dirty="0">
                <a:solidFill>
                  <a:srgbClr val="29303B"/>
                </a:solidFill>
              </a:rPr>
              <a:t>.</a:t>
            </a:r>
            <a:endParaRPr lang="en-US" sz="1800" b="1" u="sng" dirty="0">
              <a:solidFill>
                <a:srgbClr val="00779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pic>
        <p:nvPicPr>
          <p:cNvPr id="7" name="Picture 6">
            <a:extLst>
              <a:ext uri="{FF2B5EF4-FFF2-40B4-BE49-F238E27FC236}">
                <a16:creationId xmlns:a16="http://schemas.microsoft.com/office/drawing/2014/main" id="{F8F9FE92-2461-4EB7-9B2A-DC35649F40DE}"/>
              </a:ext>
            </a:extLst>
          </p:cNvPr>
          <p:cNvPicPr>
            <a:picLocks noChangeAspect="1"/>
          </p:cNvPicPr>
          <p:nvPr/>
        </p:nvPicPr>
        <p:blipFill>
          <a:blip r:embed="rId2"/>
          <a:stretch>
            <a:fillRect/>
          </a:stretch>
        </p:blipFill>
        <p:spPr>
          <a:xfrm>
            <a:off x="6424363" y="4264228"/>
            <a:ext cx="2324100" cy="2257425"/>
          </a:xfrm>
          <a:prstGeom prst="rect">
            <a:avLst/>
          </a:prstGeom>
          <a:ln>
            <a:solidFill>
              <a:srgbClr val="C00000"/>
            </a:solidFill>
          </a:ln>
        </p:spPr>
      </p:pic>
      <p:sp>
        <p:nvSpPr>
          <p:cNvPr id="9" name="副標題 2">
            <a:extLst>
              <a:ext uri="{FF2B5EF4-FFF2-40B4-BE49-F238E27FC236}">
                <a16:creationId xmlns:a16="http://schemas.microsoft.com/office/drawing/2014/main" id="{ED1F3481-3E17-4CEA-AB08-0BE38935ADCA}"/>
              </a:ext>
            </a:extLst>
          </p:cNvPr>
          <p:cNvSpPr txBox="1">
            <a:spLocks/>
          </p:cNvSpPr>
          <p:nvPr/>
        </p:nvSpPr>
        <p:spPr>
          <a:xfrm>
            <a:off x="426369" y="4427225"/>
            <a:ext cx="5873824" cy="72996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You know, how do you take the mean of a categorical piece of data, that just doesn't make sense right.</a:t>
            </a:r>
          </a:p>
        </p:txBody>
      </p:sp>
    </p:spTree>
    <p:extLst>
      <p:ext uri="{BB962C8B-B14F-4D97-AF65-F5344CB8AC3E}">
        <p14:creationId xmlns:p14="http://schemas.microsoft.com/office/powerpoint/2010/main" val="245170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67.1 Impute Missing Data: Mean Replacement</a:t>
            </a:r>
            <a:endParaRPr lang="zh-TW" altLang="en-US" sz="3600" b="1" dirty="0">
              <a:solidFill>
                <a:srgbClr val="FFFF00"/>
              </a:solidFill>
            </a:endParaRPr>
          </a:p>
        </p:txBody>
      </p:sp>
      <p:sp>
        <p:nvSpPr>
          <p:cNvPr id="3" name="副標題 2"/>
          <p:cNvSpPr>
            <a:spLocks noGrp="1"/>
          </p:cNvSpPr>
          <p:nvPr>
            <p:ph type="subTitle" idx="1"/>
          </p:nvPr>
        </p:nvSpPr>
        <p:spPr>
          <a:xfrm>
            <a:off x="457200" y="1305201"/>
            <a:ext cx="8291263" cy="27592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Impute Missing Data: Mean Replacement Explanation</a:t>
            </a:r>
          </a:p>
          <a:p>
            <a:pPr marL="342900" indent="-342900" algn="l">
              <a:buClr>
                <a:srgbClr val="0070C0"/>
              </a:buClr>
              <a:buSzPct val="80000"/>
              <a:buFont typeface="Wingdings" pitchFamily="2" charset="2"/>
              <a:buChar char="u"/>
            </a:pPr>
            <a:r>
              <a:rPr lang="en-US" sz="1800" b="1" dirty="0">
                <a:solidFill>
                  <a:srgbClr val="29303B"/>
                </a:solidFill>
              </a:rPr>
              <a:t>Although, you could use the most frequent value that appears, you know, the most commonly seen category would be a reasonable thing to do in that case. It's sort of in the same spirit as mean replacement but not really the same thing.</a:t>
            </a:r>
          </a:p>
          <a:p>
            <a:pPr marL="342900" indent="-342900" algn="l">
              <a:buClr>
                <a:srgbClr val="0070C0"/>
              </a:buClr>
              <a:buSzPct val="80000"/>
              <a:buFont typeface="Wingdings" pitchFamily="2" charset="2"/>
              <a:buChar char="u"/>
            </a:pPr>
            <a:r>
              <a:rPr lang="en-US" sz="1800" b="1" dirty="0">
                <a:solidFill>
                  <a:srgbClr val="29303B"/>
                </a:solidFill>
              </a:rPr>
              <a:t>Overall though it's not going to be a very accurate method.</a:t>
            </a:r>
          </a:p>
          <a:p>
            <a:pPr marL="342900" indent="-342900" algn="l">
              <a:buClr>
                <a:srgbClr val="0070C0"/>
              </a:buClr>
              <a:buSzPct val="80000"/>
              <a:buFont typeface="Wingdings" pitchFamily="2" charset="2"/>
              <a:buChar char="u"/>
            </a:pPr>
            <a:r>
              <a:rPr lang="en-US" sz="1800" b="1" dirty="0">
                <a:solidFill>
                  <a:srgbClr val="29303B"/>
                </a:solidFill>
              </a:rPr>
              <a:t>It's very ham handed attempt at doing imputations.</a:t>
            </a:r>
          </a:p>
          <a:p>
            <a:pPr marL="342900" indent="-342900" algn="l">
              <a:buClr>
                <a:srgbClr val="0070C0"/>
              </a:buClr>
              <a:buSzPct val="80000"/>
              <a:buFont typeface="Wingdings" pitchFamily="2" charset="2"/>
              <a:buChar char="u"/>
            </a:pPr>
            <a:r>
              <a:rPr lang="en-US" sz="1800" b="1" dirty="0">
                <a:solidFill>
                  <a:srgbClr val="29303B"/>
                </a:solidFill>
              </a:rPr>
              <a:t>So although it's quick and easy and has some advantages, in practice, if someone's asking you say on a certification exam what's the best way to do data imputation, mean replacement probably isn't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pic>
        <p:nvPicPr>
          <p:cNvPr id="7" name="Picture 6">
            <a:extLst>
              <a:ext uri="{FF2B5EF4-FFF2-40B4-BE49-F238E27FC236}">
                <a16:creationId xmlns:a16="http://schemas.microsoft.com/office/drawing/2014/main" id="{F8F9FE92-2461-4EB7-9B2A-DC35649F40DE}"/>
              </a:ext>
            </a:extLst>
          </p:cNvPr>
          <p:cNvPicPr>
            <a:picLocks noChangeAspect="1"/>
          </p:cNvPicPr>
          <p:nvPr/>
        </p:nvPicPr>
        <p:blipFill>
          <a:blip r:embed="rId2"/>
          <a:stretch>
            <a:fillRect/>
          </a:stretch>
        </p:blipFill>
        <p:spPr>
          <a:xfrm>
            <a:off x="6424363" y="4264228"/>
            <a:ext cx="2324100" cy="2257425"/>
          </a:xfrm>
          <a:prstGeom prst="rect">
            <a:avLst/>
          </a:prstGeom>
          <a:ln>
            <a:solidFill>
              <a:srgbClr val="C00000"/>
            </a:solidFill>
          </a:ln>
        </p:spPr>
      </p:pic>
    </p:spTree>
    <p:extLst>
      <p:ext uri="{BB962C8B-B14F-4D97-AF65-F5344CB8AC3E}">
        <p14:creationId xmlns:p14="http://schemas.microsoft.com/office/powerpoint/2010/main" val="246266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8328</TotalTime>
  <Words>2716</Words>
  <Application>Microsoft Office PowerPoint</Application>
  <PresentationFormat>On-screen Show (4:3)</PresentationFormat>
  <Paragraphs>219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佈景主題</vt:lpstr>
      <vt:lpstr>67 Impute Missing Data</vt:lpstr>
      <vt:lpstr>67 Impute Missing Data</vt:lpstr>
      <vt:lpstr>67.1 Impute Missing Data: Mean Replacement</vt:lpstr>
      <vt:lpstr>67.1 Impute Missing Data: Mean Replacement</vt:lpstr>
      <vt:lpstr>67.1 Impute Missing Data: Mean Replacement</vt:lpstr>
      <vt:lpstr>67.1 Impute Missing Data: Mean Replacement</vt:lpstr>
      <vt:lpstr>67.1 Impute Missing Data: Mean Replacement</vt:lpstr>
      <vt:lpstr>67.1 Impute Missing Data: Mean Replacement</vt:lpstr>
      <vt:lpstr>67.1 Impute Missing Data: Mean Replacement</vt:lpstr>
      <vt:lpstr>67.2 Input Missing Data: Dropping</vt:lpstr>
      <vt:lpstr>67.2 Input Missing Data: Dropping</vt:lpstr>
      <vt:lpstr>67.2 Input Missing Data: Dropping</vt:lpstr>
      <vt:lpstr>67.2 Input Missing Data: Dropping</vt:lpstr>
      <vt:lpstr>67.2 Input Missing Data: Dropping</vt:lpstr>
      <vt:lpstr>67.3 Input Missing Data: Machine Learning</vt:lpstr>
      <vt:lpstr>67.3 Input Missing Data: Machine Learning</vt:lpstr>
      <vt:lpstr>67.3 Input Missing Data: Machine Learning</vt:lpstr>
      <vt:lpstr>67.3 Input Missing Data: Machine Learning</vt:lpstr>
      <vt:lpstr>67.3 Input Missing Data: Machine Learning</vt:lpstr>
      <vt:lpstr>67.4 Input Missing Data: Just Get More Data</vt:lpstr>
      <vt:lpstr>67.4 Input Missing Data: Just Get More Data</vt:lpstr>
      <vt:lpstr>67.5 Summary</vt:lpstr>
      <vt:lpstr>67.5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4258</cp:revision>
  <dcterms:created xsi:type="dcterms:W3CDTF">2018-09-28T16:40:41Z</dcterms:created>
  <dcterms:modified xsi:type="dcterms:W3CDTF">2020-09-08T08:06:11Z</dcterms:modified>
</cp:coreProperties>
</file>