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7" r:id="rId3"/>
    <p:sldId id="321" r:id="rId4"/>
    <p:sldId id="320" r:id="rId5"/>
    <p:sldId id="322" r:id="rId6"/>
    <p:sldId id="323" r:id="rId7"/>
    <p:sldId id="324" r:id="rId8"/>
    <p:sldId id="325" r:id="rId9"/>
    <p:sldId id="326" r:id="rId10"/>
    <p:sldId id="327" r:id="rId11"/>
    <p:sldId id="329" r:id="rId12"/>
    <p:sldId id="328" r:id="rId13"/>
    <p:sldId id="330" r:id="rId14"/>
    <p:sldId id="331" r:id="rId15"/>
    <p:sldId id="333" r:id="rId16"/>
    <p:sldId id="334" r:id="rId17"/>
    <p:sldId id="332" r:id="rId18"/>
    <p:sldId id="335" r:id="rId19"/>
    <p:sldId id="336" r:id="rId20"/>
    <p:sldId id="338" r:id="rId21"/>
    <p:sldId id="339" r:id="rId22"/>
    <p:sldId id="340" r:id="rId23"/>
    <p:sldId id="341"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97" d="100"/>
          <a:sy n="97" d="100"/>
        </p:scale>
        <p:origin x="37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84 T-Test and P-Value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84.2 T-Statistics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6784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T-Statistics</a:t>
            </a:r>
            <a:r>
              <a:rPr lang="en-US" sz="1800" b="1" u="sng" dirty="0">
                <a:solidFill>
                  <a:srgbClr val="007791"/>
                </a:solidFill>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How large is large? </a:t>
            </a:r>
          </a:p>
          <a:p>
            <a:pPr marL="342900" indent="-342900" algn="l">
              <a:buClr>
                <a:srgbClr val="0070C0"/>
              </a:buClr>
              <a:buSzPct val="80000"/>
              <a:buFont typeface="Wingdings" pitchFamily="2" charset="2"/>
              <a:buChar char="u"/>
            </a:pPr>
            <a:r>
              <a:rPr lang="en-US" sz="1800" b="1" i="0" dirty="0">
                <a:solidFill>
                  <a:srgbClr val="29303B"/>
                </a:solidFill>
                <a:effectLst/>
              </a:rPr>
              <a:t>Well, that's debatable, but we'll look at some examples shortly.</a:t>
            </a:r>
          </a:p>
          <a:p>
            <a:pPr marL="342900" indent="-342900" algn="l">
              <a:buClr>
                <a:srgbClr val="0070C0"/>
              </a:buClr>
              <a:buSzPct val="80000"/>
              <a:buFont typeface="Wingdings" pitchFamily="2" charset="2"/>
              <a:buChar char="u"/>
            </a:pPr>
            <a:r>
              <a:rPr lang="en-US" sz="1800" b="1" i="0" dirty="0">
                <a:solidFill>
                  <a:srgbClr val="29303B"/>
                </a:solidFill>
                <a:effectLst/>
              </a:rPr>
              <a:t>Now this does assume that you have a normal distribution of behavior and when we're talking about things like that amount people spend on a website, that's usually a decent assumption. </a:t>
            </a:r>
          </a:p>
          <a:p>
            <a:pPr marL="342900" indent="-342900" algn="l">
              <a:buClr>
                <a:srgbClr val="0070C0"/>
              </a:buClr>
              <a:buSzPct val="80000"/>
              <a:buFont typeface="Wingdings" pitchFamily="2" charset="2"/>
              <a:buChar char="u"/>
            </a:pPr>
            <a:r>
              <a:rPr lang="en-US" sz="1800" b="1" i="0" dirty="0">
                <a:solidFill>
                  <a:srgbClr val="29303B"/>
                </a:solidFill>
                <a:effectLst/>
              </a:rPr>
              <a:t>There does tend to me a normal distribution of how much people spend.</a:t>
            </a:r>
          </a:p>
          <a:p>
            <a:pPr marL="342900" indent="-342900" algn="l">
              <a:buClr>
                <a:srgbClr val="0070C0"/>
              </a:buClr>
              <a:buSzPct val="80000"/>
              <a:buFont typeface="Wingdings" pitchFamily="2" charset="2"/>
              <a:buChar char="u"/>
            </a:pPr>
            <a:r>
              <a:rPr lang="en-US" sz="1800" b="1" i="0" dirty="0">
                <a:solidFill>
                  <a:srgbClr val="29303B"/>
                </a:solidFill>
                <a:effectLst/>
              </a:rPr>
              <a:t>However, there are more refined versions of T-Statistic that you might want to look at for other specific situations. </a:t>
            </a:r>
          </a:p>
          <a:p>
            <a:pPr marL="342900" indent="-342900" algn="l">
              <a:buClr>
                <a:srgbClr val="0070C0"/>
              </a:buClr>
              <a:buSzPct val="80000"/>
              <a:buFont typeface="Wingdings" pitchFamily="2" charset="2"/>
              <a:buChar char="u"/>
            </a:pPr>
            <a:r>
              <a:rPr lang="en-US" sz="1800" b="1" i="0" dirty="0">
                <a:solidFill>
                  <a:srgbClr val="29303B"/>
                </a:solidFill>
                <a:effectLst/>
              </a:rPr>
              <a:t>For example, there's something called Fisher's exact test when you're talking about clickthrough rates, the E-test, when you're talking about transactions per user, like how many web pages do they see, and the chi-squared test, which is often relevant for when you're looking at order quantities. </a:t>
            </a:r>
          </a:p>
          <a:p>
            <a:pPr marL="342900" indent="-342900" algn="l">
              <a:buClr>
                <a:srgbClr val="0070C0"/>
              </a:buClr>
              <a:buSzPct val="80000"/>
              <a:buFont typeface="Wingdings" pitchFamily="2" charset="2"/>
              <a:buChar char="u"/>
            </a:pPr>
            <a:r>
              <a:rPr lang="en-US" sz="1800" b="1" i="0" dirty="0">
                <a:solidFill>
                  <a:srgbClr val="29303B"/>
                </a:solidFill>
                <a:effectLst/>
              </a:rPr>
              <a:t>Sometimes you'll want to look at all of these statistics for a given experiment and choose the one that actually fits what you're trying to do the best.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02517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84.3 P-Value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3587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84.3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P-Value</a:t>
            </a:r>
          </a:p>
          <a:p>
            <a:pPr marL="342900" indent="-342900" algn="l">
              <a:buClr>
                <a:srgbClr val="0070C0"/>
              </a:buClr>
              <a:buSzPct val="80000"/>
              <a:buFont typeface="Wingdings" pitchFamily="2" charset="2"/>
              <a:buChar char="u"/>
            </a:pPr>
            <a:r>
              <a:rPr lang="en-US" sz="1800" b="1" dirty="0">
                <a:solidFill>
                  <a:schemeClr val="tx1"/>
                </a:solidFill>
              </a:rPr>
              <a:t>Think of it as the probability of A and B satisfying the “null hypothesis”</a:t>
            </a:r>
          </a:p>
          <a:p>
            <a:pPr marL="342900" indent="-342900" algn="l">
              <a:buClr>
                <a:srgbClr val="0070C0"/>
              </a:buClr>
              <a:buSzPct val="80000"/>
              <a:buFont typeface="Wingdings" pitchFamily="2" charset="2"/>
              <a:buChar char="u"/>
            </a:pPr>
            <a:r>
              <a:rPr lang="en-US" sz="1800" b="1" dirty="0">
                <a:solidFill>
                  <a:schemeClr val="tx1"/>
                </a:solidFill>
                <a:effectLst/>
              </a:rPr>
              <a:t>So, a low</a:t>
            </a:r>
            <a:r>
              <a:rPr lang="en-US" sz="1800" b="1" dirty="0">
                <a:solidFill>
                  <a:schemeClr val="tx1"/>
                </a:solidFill>
              </a:rPr>
              <a:t> P-value implies significance.</a:t>
            </a:r>
          </a:p>
          <a:p>
            <a:pPr marL="342900" indent="-342900" algn="l">
              <a:buClr>
                <a:srgbClr val="0070C0"/>
              </a:buClr>
              <a:buSzPct val="80000"/>
              <a:buFont typeface="Wingdings" pitchFamily="2" charset="2"/>
              <a:buChar char="u"/>
            </a:pPr>
            <a:r>
              <a:rPr lang="en-US" sz="1800" b="1" dirty="0">
                <a:solidFill>
                  <a:schemeClr val="tx1"/>
                </a:solidFill>
                <a:effectLst/>
              </a:rPr>
              <a:t>It is the probability of an observation lying at an extreme T-value assuming the null hypothesis.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65212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84.3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120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P-Value</a:t>
            </a:r>
            <a:r>
              <a:rPr lang="en-US" sz="1800" b="1" dirty="0">
                <a:solidFill>
                  <a:srgbClr val="007791"/>
                </a:solidFill>
                <a:effectLst/>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Now, it's a lot easier to talk about P-Values than T-Statistics because you don't have to think about how many standard deviations are we talking about and what does the actual value mean.</a:t>
            </a:r>
          </a:p>
          <a:p>
            <a:pPr marL="342900" indent="-342900" algn="l">
              <a:buClr>
                <a:srgbClr val="0070C0"/>
              </a:buClr>
              <a:buSzPct val="80000"/>
              <a:buFont typeface="Wingdings" pitchFamily="2" charset="2"/>
              <a:buChar char="u"/>
            </a:pPr>
            <a:r>
              <a:rPr lang="en-US" sz="1800" b="1" i="0" dirty="0">
                <a:solidFill>
                  <a:srgbClr val="29303B"/>
                </a:solidFill>
                <a:effectLst/>
              </a:rPr>
              <a:t>The P-Value is a little bit more easy for people to understand, which makes it a better tool for you to communicate the results of an experiment to the stakeholders in your business.</a:t>
            </a:r>
          </a:p>
          <a:p>
            <a:pPr marL="342900" indent="-342900" algn="l">
              <a:buClr>
                <a:srgbClr val="0070C0"/>
              </a:buClr>
              <a:buSzPct val="80000"/>
              <a:buFont typeface="Wingdings" pitchFamily="2" charset="2"/>
              <a:buChar char="u"/>
            </a:pPr>
            <a:r>
              <a:rPr lang="en-US" sz="1800" b="1" i="0" dirty="0">
                <a:solidFill>
                  <a:srgbClr val="29303B"/>
                </a:solidFill>
                <a:effectLst/>
              </a:rPr>
              <a:t>The P-Value is the probability that this experiment satisfies the null hypothesis, that is the probability that there is no real difference between the control and treatment's behavior.</a:t>
            </a:r>
          </a:p>
          <a:p>
            <a:pPr marL="342900" indent="-342900" algn="l">
              <a:buClr>
                <a:srgbClr val="0070C0"/>
              </a:buClr>
              <a:buSzPct val="80000"/>
              <a:buFont typeface="Wingdings" pitchFamily="2" charset="2"/>
              <a:buChar char="u"/>
            </a:pPr>
            <a:r>
              <a:rPr lang="en-US" sz="1800" b="1" i="0" dirty="0">
                <a:solidFill>
                  <a:srgbClr val="29303B"/>
                </a:solidFill>
                <a:effectLst/>
              </a:rPr>
              <a:t>A low P-Value means there's a low probability of it having no effect, kind of a double negative going on there, so it's a little bit counter-intuitive.</a:t>
            </a:r>
          </a:p>
          <a:p>
            <a:pPr marL="342900" indent="-342900" algn="l">
              <a:buClr>
                <a:srgbClr val="0070C0"/>
              </a:buClr>
              <a:buSzPct val="80000"/>
              <a:buFont typeface="Wingdings" pitchFamily="2" charset="2"/>
              <a:buChar char="u"/>
            </a:pPr>
            <a:r>
              <a:rPr lang="en-US" sz="1800" b="1" i="0" dirty="0">
                <a:solidFill>
                  <a:srgbClr val="29303B"/>
                </a:solidFill>
                <a:effectLst/>
              </a:rPr>
              <a:t>At the end of the day, you just have to understand that a </a:t>
            </a:r>
            <a:r>
              <a:rPr lang="en-US" sz="1800" b="1" i="0" dirty="0">
                <a:solidFill>
                  <a:srgbClr val="C00000"/>
                </a:solidFill>
                <a:effectLst/>
              </a:rPr>
              <a:t>low P-Value means that there's a high probability that your change had a real effect</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158829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84.3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8996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P-Value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What you wan to see are a </a:t>
            </a:r>
            <a:r>
              <a:rPr lang="en-US" sz="1800" b="1" i="0" dirty="0">
                <a:solidFill>
                  <a:srgbClr val="C00000"/>
                </a:solidFill>
                <a:effectLst/>
              </a:rPr>
              <a:t>high T-Statistic and a low P-Value and that will imply a significant result</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17270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84.4 Use P-Values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2782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87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Use P-Values</a:t>
            </a:r>
          </a:p>
          <a:p>
            <a:pPr marL="342900" indent="-342900" algn="l">
              <a:buClr>
                <a:srgbClr val="0070C0"/>
              </a:buClr>
              <a:buSzPct val="80000"/>
              <a:buFont typeface="Wingdings" pitchFamily="2" charset="2"/>
              <a:buChar char="u"/>
            </a:pPr>
            <a:r>
              <a:rPr lang="en-US" sz="1800" b="1" dirty="0">
                <a:solidFill>
                  <a:schemeClr val="tx1"/>
                </a:solidFill>
              </a:rPr>
              <a:t>Choose some threshold for “Significance” before your experiment </a:t>
            </a:r>
          </a:p>
          <a:p>
            <a:pPr marL="800100" lvl="1" indent="-342900" algn="l">
              <a:buClr>
                <a:srgbClr val="0070C0"/>
              </a:buClr>
              <a:buSzPct val="80000"/>
              <a:buFont typeface="Wingdings" pitchFamily="2" charset="2"/>
              <a:buChar char="u"/>
            </a:pPr>
            <a:r>
              <a:rPr lang="en-US" sz="1800" b="1" i="0" dirty="0">
                <a:solidFill>
                  <a:schemeClr val="tx1"/>
                </a:solidFill>
                <a:effectLst/>
              </a:rPr>
              <a:t>1% </a:t>
            </a:r>
            <a:r>
              <a:rPr lang="en-US" sz="1800" b="1" dirty="0">
                <a:solidFill>
                  <a:schemeClr val="tx1"/>
                </a:solidFill>
              </a:rPr>
              <a:t>? 5%?</a:t>
            </a:r>
          </a:p>
          <a:p>
            <a:pPr marL="342900" indent="-342900" algn="l">
              <a:buClr>
                <a:srgbClr val="0070C0"/>
              </a:buClr>
              <a:buSzPct val="80000"/>
              <a:buFont typeface="Wingdings" pitchFamily="2" charset="2"/>
              <a:buChar char="u"/>
            </a:pPr>
            <a:r>
              <a:rPr lang="en-US" sz="1800" b="1" dirty="0">
                <a:solidFill>
                  <a:schemeClr val="tx1"/>
                </a:solidFill>
              </a:rPr>
              <a:t>When your experiment is over:</a:t>
            </a:r>
          </a:p>
          <a:p>
            <a:pPr marL="800100" lvl="1" indent="-342900" algn="l">
              <a:buClr>
                <a:srgbClr val="0070C0"/>
              </a:buClr>
              <a:buSzPct val="80000"/>
              <a:buFont typeface="Wingdings" pitchFamily="2" charset="2"/>
              <a:buChar char="u"/>
            </a:pPr>
            <a:r>
              <a:rPr lang="en-US" sz="1800" b="1" dirty="0">
                <a:solidFill>
                  <a:schemeClr val="tx1"/>
                </a:solidFill>
              </a:rPr>
              <a:t>Measure your P-Value</a:t>
            </a:r>
          </a:p>
          <a:p>
            <a:pPr marL="800100" lvl="1" indent="-342900" algn="l">
              <a:buClr>
                <a:srgbClr val="0070C0"/>
              </a:buClr>
              <a:buSzPct val="80000"/>
              <a:buFont typeface="Wingdings" pitchFamily="2" charset="2"/>
              <a:buChar char="u"/>
            </a:pPr>
            <a:r>
              <a:rPr lang="en-US" sz="1800" b="1" dirty="0">
                <a:solidFill>
                  <a:schemeClr val="tx1"/>
                </a:solidFill>
              </a:rPr>
              <a:t>If it is less then your significance threshold, then you can reject the null hypothesis</a:t>
            </a:r>
          </a:p>
          <a:p>
            <a:pPr marL="1257300" lvl="2" indent="-342900" algn="l">
              <a:buClr>
                <a:srgbClr val="0070C0"/>
              </a:buClr>
              <a:buSzPct val="80000"/>
              <a:buFont typeface="Wingdings" pitchFamily="2" charset="2"/>
              <a:buChar char="u"/>
            </a:pPr>
            <a:r>
              <a:rPr lang="en-US" sz="1800" b="1" dirty="0">
                <a:solidFill>
                  <a:schemeClr val="tx1"/>
                </a:solidFill>
              </a:rPr>
              <a:t>If it is a positive change, roll it out</a:t>
            </a:r>
          </a:p>
          <a:p>
            <a:pPr marL="1257300" lvl="2" indent="-342900" algn="l">
              <a:buClr>
                <a:srgbClr val="0070C0"/>
              </a:buClr>
              <a:buSzPct val="80000"/>
              <a:buFont typeface="Wingdings" pitchFamily="2" charset="2"/>
              <a:buChar char="u"/>
            </a:pPr>
            <a:r>
              <a:rPr lang="en-US" sz="1800" b="1" dirty="0">
                <a:solidFill>
                  <a:schemeClr val="tx1"/>
                </a:solidFill>
              </a:rPr>
              <a:t>If it is a negative change, discard it before you lose more money</a:t>
            </a:r>
          </a:p>
          <a:p>
            <a:pPr marL="800100" lvl="1"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97619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3560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Use P-Values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Before you start your experiment, you need to decide what your threshold for success is going to be.</a:t>
            </a:r>
          </a:p>
          <a:p>
            <a:pPr marL="342900" indent="-342900" algn="l">
              <a:buClr>
                <a:srgbClr val="0070C0"/>
              </a:buClr>
              <a:buSzPct val="80000"/>
              <a:buFont typeface="Wingdings" pitchFamily="2" charset="2"/>
              <a:buChar char="u"/>
            </a:pPr>
            <a:r>
              <a:rPr lang="en-US" sz="1800" b="1" i="0" dirty="0">
                <a:solidFill>
                  <a:srgbClr val="29303B"/>
                </a:solidFill>
                <a:effectLst/>
              </a:rPr>
              <a:t>Decide that with the people in charge of the business. What P-Value are you willing to accept as a measure of success?</a:t>
            </a:r>
          </a:p>
          <a:p>
            <a:pPr marL="342900" indent="-342900" algn="l">
              <a:buClr>
                <a:srgbClr val="0070C0"/>
              </a:buClr>
              <a:buSzPct val="80000"/>
              <a:buFont typeface="Wingdings" pitchFamily="2" charset="2"/>
              <a:buChar char="u"/>
            </a:pPr>
            <a:r>
              <a:rPr lang="en-US" sz="1800" b="1" i="0" dirty="0">
                <a:solidFill>
                  <a:srgbClr val="29303B"/>
                </a:solidFill>
                <a:effectLst/>
              </a:rPr>
              <a:t>Is it 1%? Is it 5%?</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his is</a:t>
            </a:r>
            <a:r>
              <a:rPr lang="en-US" sz="1800" b="1" dirty="0">
                <a:solidFill>
                  <a:srgbClr val="29303B"/>
                </a:solidFill>
              </a:rPr>
              <a:t> </a:t>
            </a:r>
            <a:r>
              <a:rPr lang="en-US" sz="1800" b="1" i="0" dirty="0">
                <a:solidFill>
                  <a:srgbClr val="29303B"/>
                </a:solidFill>
                <a:effectLst/>
              </a:rPr>
              <a:t>the likelihood that there is no real effect, that it's just a result of random variance.</a:t>
            </a:r>
          </a:p>
          <a:p>
            <a:pPr marL="342900" indent="-342900" algn="l">
              <a:buClr>
                <a:srgbClr val="0070C0"/>
              </a:buClr>
              <a:buSzPct val="80000"/>
              <a:buFont typeface="Wingdings" pitchFamily="2" charset="2"/>
              <a:buChar char="u"/>
            </a:pPr>
            <a:r>
              <a:rPr lang="en-US" sz="1800" b="1" i="0" dirty="0">
                <a:solidFill>
                  <a:srgbClr val="29303B"/>
                </a:solidFill>
                <a:effectLst/>
              </a:rPr>
              <a:t>It's just a judgement call at the end of the day.</a:t>
            </a:r>
          </a:p>
          <a:p>
            <a:pPr marL="342900" indent="-342900" algn="l">
              <a:buClr>
                <a:srgbClr val="0070C0"/>
              </a:buClr>
              <a:buSzPct val="80000"/>
              <a:buFont typeface="Wingdings" pitchFamily="2" charset="2"/>
              <a:buChar char="u"/>
            </a:pPr>
            <a:r>
              <a:rPr lang="en-US" sz="1800" b="1" i="0" dirty="0">
                <a:solidFill>
                  <a:srgbClr val="29303B"/>
                </a:solidFill>
                <a:effectLst/>
              </a:rPr>
              <a:t>A lot of times people use one percent, sometimes they use five percent, if they're feeling a little bit more risky, but there's always going to be that chance that your result was just various random data that came in, but you can choose the probability that you're willing to accept as being likely enough that this is a real effect that's worth rolling out into production.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315901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84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Use P-Values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When your experiment is over and we'll talk about when you declare an experiment to be over, you want to measure your P-Value. </a:t>
            </a:r>
          </a:p>
          <a:p>
            <a:pPr marL="342900" indent="-342900" algn="l">
              <a:buClr>
                <a:srgbClr val="0070C0"/>
              </a:buClr>
              <a:buSzPct val="80000"/>
              <a:buFont typeface="Wingdings" pitchFamily="2" charset="2"/>
              <a:buChar char="u"/>
            </a:pPr>
            <a:r>
              <a:rPr lang="en-US" sz="1800" b="1" i="0" dirty="0">
                <a:solidFill>
                  <a:srgbClr val="29303B"/>
                </a:solidFill>
                <a:effectLst/>
              </a:rPr>
              <a:t>If it's less than the threshold you decide upon, then you can reject the null hypothesis and you can say, well, there's a high likelihood that this change produced a real positive or negative result.</a:t>
            </a:r>
          </a:p>
          <a:p>
            <a:pPr marL="342900" indent="-342900" algn="l">
              <a:buClr>
                <a:srgbClr val="0070C0"/>
              </a:buClr>
              <a:buSzPct val="80000"/>
              <a:buFont typeface="Wingdings" pitchFamily="2" charset="2"/>
              <a:buChar char="u"/>
            </a:pPr>
            <a:r>
              <a:rPr lang="en-US" sz="1800" b="1" i="0" dirty="0">
                <a:solidFill>
                  <a:srgbClr val="29303B"/>
                </a:solidFill>
                <a:effectLst/>
              </a:rPr>
              <a:t>If it is a positive result, then you can roll that change out to the entire site and it is no longer an experiment, it is part of your website that will hopefully make you more and more money, as time goes on. </a:t>
            </a:r>
          </a:p>
          <a:p>
            <a:pPr marL="342900" indent="-342900" algn="l">
              <a:buClr>
                <a:srgbClr val="0070C0"/>
              </a:buClr>
              <a:buSzPct val="80000"/>
              <a:buFont typeface="Wingdings" pitchFamily="2" charset="2"/>
              <a:buChar char="u"/>
            </a:pPr>
            <a:r>
              <a:rPr lang="en-US" sz="1800" b="1" i="0" dirty="0">
                <a:solidFill>
                  <a:srgbClr val="29303B"/>
                </a:solidFill>
                <a:effectLst/>
              </a:rPr>
              <a:t>If it's a negative result, you want to get rid of it before it costs you any more money.</a:t>
            </a:r>
          </a:p>
          <a:p>
            <a:pPr marL="342900" indent="-342900" algn="l">
              <a:buClr>
                <a:srgbClr val="0070C0"/>
              </a:buClr>
              <a:buSzPct val="80000"/>
              <a:buFont typeface="Wingdings" pitchFamily="2" charset="2"/>
              <a:buChar char="u"/>
            </a:pPr>
            <a:r>
              <a:rPr lang="en-US" sz="1800" b="1" i="0" dirty="0">
                <a:solidFill>
                  <a:srgbClr val="29303B"/>
                </a:solidFill>
                <a:effectLst/>
              </a:rPr>
              <a:t>Remember, there's a real cost to running an AB test when your experiment has negative results, so you don't want to run it for too long because there's a chance you could be losing money.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4099460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Use P-Values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This is why you want to monitor the results of an experiment on a daily basis, so if there are early indications that a change is making a horrible impact to the website, maybe there's a bug in it or something that's horrible, you can pull the plug on it prematurely if necessary and limit the damage</a:t>
            </a:r>
            <a:r>
              <a:rPr lang="en-US" sz="1800" b="1" dirty="0">
                <a:solidFill>
                  <a:srgbClr val="29303B"/>
                </a:solidFill>
              </a:rPr>
              <a: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408933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 T-Test and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158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T-Test and P-Value</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rgbClr val="29303B"/>
                </a:solidFill>
              </a:rPr>
              <a:t>H</a:t>
            </a:r>
            <a:r>
              <a:rPr lang="en-US" sz="1800" b="1" i="0" dirty="0">
                <a:solidFill>
                  <a:srgbClr val="29303B"/>
                </a:solidFill>
                <a:effectLst/>
              </a:rPr>
              <a:t>ow do I know if a change, resulting from an AB test is real?</a:t>
            </a:r>
          </a:p>
          <a:p>
            <a:pPr marL="342900" indent="-342900" algn="l">
              <a:buClr>
                <a:srgbClr val="0070C0"/>
              </a:buClr>
              <a:buSzPct val="80000"/>
              <a:buFont typeface="Wingdings" pitchFamily="2" charset="2"/>
              <a:buChar char="u"/>
            </a:pPr>
            <a:r>
              <a:rPr lang="en-US" sz="1800" b="1" i="0" dirty="0">
                <a:solidFill>
                  <a:srgbClr val="29303B"/>
                </a:solidFill>
                <a:effectLst/>
              </a:rPr>
              <a:t>If it is actually a real result of what I changed or it is just a random variation?</a:t>
            </a:r>
          </a:p>
          <a:p>
            <a:pPr marL="342900" indent="-342900" algn="l">
              <a:buClr>
                <a:srgbClr val="0070C0"/>
              </a:buClr>
              <a:buSzPct val="80000"/>
              <a:buFont typeface="Wingdings" pitchFamily="2" charset="2"/>
              <a:buChar char="u"/>
            </a:pPr>
            <a:r>
              <a:rPr lang="en-US" sz="1800" b="1" i="0" dirty="0">
                <a:solidFill>
                  <a:srgbClr val="29303B"/>
                </a:solidFill>
                <a:effectLst/>
              </a:rPr>
              <a:t>Well, there are a couple of statistical tools at called the T-Statistic and the P-Value.</a:t>
            </a:r>
          </a:p>
          <a:p>
            <a:pPr marL="342900" indent="-342900" algn="l">
              <a:buClr>
                <a:srgbClr val="0070C0"/>
              </a:buClr>
              <a:buSzPct val="80000"/>
              <a:buFont typeface="Wingdings" pitchFamily="2" charset="2"/>
              <a:buChar char="u"/>
            </a:pPr>
            <a:r>
              <a:rPr lang="en-US" sz="1800" b="1" i="0" dirty="0">
                <a:solidFill>
                  <a:srgbClr val="29303B"/>
                </a:solidFill>
                <a:effectLst/>
              </a:rPr>
              <a:t>Let's learn more about what those are and how they can help you determine whether an experiment is good or not.</a:t>
            </a:r>
          </a:p>
          <a:p>
            <a:pPr marL="342900" indent="-342900" algn="l">
              <a:buClr>
                <a:srgbClr val="0070C0"/>
              </a:buClr>
              <a:buSzPct val="80000"/>
              <a:buFont typeface="Wingdings" pitchFamily="2" charset="2"/>
              <a:buChar char="u"/>
            </a:pPr>
            <a:r>
              <a:rPr lang="en-US" sz="1800" b="1" i="0" dirty="0">
                <a:solidFill>
                  <a:srgbClr val="29303B"/>
                </a:solidFill>
                <a:effectLst/>
              </a:rPr>
              <a:t>As I said in our previous lecture, variance is your enemy when you're running an A/B test, so how do we account for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84.5 T-Test and P-Value Example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5836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84.5 T-Test and P-Value Example</a:t>
            </a:r>
            <a:endParaRPr lang="zh-TW" altLang="en-US" b="1" dirty="0">
              <a:solidFill>
                <a:srgbClr val="FFFF00"/>
              </a:solidFill>
            </a:endParaRPr>
          </a:p>
        </p:txBody>
      </p:sp>
      <p:sp>
        <p:nvSpPr>
          <p:cNvPr id="3" name="副標題 2"/>
          <p:cNvSpPr>
            <a:spLocks noGrp="1"/>
          </p:cNvSpPr>
          <p:nvPr>
            <p:ph type="subTitle" idx="1"/>
          </p:nvPr>
        </p:nvSpPr>
        <p:spPr>
          <a:xfrm>
            <a:off x="389744" y="1412777"/>
            <a:ext cx="8291263"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T-Test and</a:t>
            </a:r>
            <a:r>
              <a:rPr lang="en-US" sz="1800" b="1" dirty="0">
                <a:solidFill>
                  <a:schemeClr val="tx1"/>
                </a:solidFill>
                <a:effectLst/>
              </a:rPr>
              <a:t> P-Value </a:t>
            </a:r>
            <a:r>
              <a:rPr lang="en-US" sz="1800" b="1" i="0" dirty="0">
                <a:solidFill>
                  <a:schemeClr val="tx1"/>
                </a:solidFill>
                <a:effectLst/>
              </a:rPr>
              <a:t>(Explanation only)</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Let's go to an actual example and see how you might measure a T-Statistics and P-Values using Python, up next. </a:t>
            </a:r>
          </a:p>
          <a:p>
            <a:pPr marL="342900" indent="-342900" algn="l">
              <a:buClr>
                <a:srgbClr val="0070C0"/>
              </a:buClr>
              <a:buSzPct val="80000"/>
              <a:buFont typeface="Wingdings" pitchFamily="2" charset="2"/>
              <a:buChar char="u"/>
            </a:pPr>
            <a:r>
              <a:rPr lang="en-US" sz="1800" b="1" i="0" dirty="0">
                <a:solidFill>
                  <a:srgbClr val="29303B"/>
                </a:solidFill>
                <a:effectLst/>
              </a:rPr>
              <a:t>That's the T-Test, the T-Statistic, and the P-Value.</a:t>
            </a:r>
          </a:p>
          <a:p>
            <a:pPr marL="342900" indent="-342900" algn="l">
              <a:buClr>
                <a:srgbClr val="0070C0"/>
              </a:buClr>
              <a:buSzPct val="80000"/>
              <a:buFont typeface="Wingdings" pitchFamily="2" charset="2"/>
              <a:buChar char="u"/>
            </a:pPr>
            <a:r>
              <a:rPr lang="en-US" sz="1800" b="1" i="0" dirty="0">
                <a:solidFill>
                  <a:srgbClr val="29303B"/>
                </a:solidFill>
                <a:effectLst/>
              </a:rPr>
              <a:t>Useful tools for determining whether a result is actually real or a result of random variation. </a:t>
            </a:r>
          </a:p>
          <a:p>
            <a:pPr marL="342900" indent="-342900" algn="l">
              <a:buClr>
                <a:srgbClr val="0070C0"/>
              </a:buClr>
              <a:buSzPct val="80000"/>
              <a:buFont typeface="Wingdings" pitchFamily="2" charset="2"/>
              <a:buChar char="u"/>
            </a:pPr>
            <a:r>
              <a:rPr lang="en-US" sz="1800" b="1" i="0" dirty="0">
                <a:solidFill>
                  <a:srgbClr val="29303B"/>
                </a:solidFill>
                <a:effectLst/>
              </a:rPr>
              <a:t>Next let's dive into some real examples with Python code and compute these things.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113953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84.6 Summary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2598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84.6 Summary</a:t>
            </a:r>
            <a:endParaRPr lang="zh-TW" altLang="en-US" b="1" dirty="0">
              <a:solidFill>
                <a:srgbClr val="FFFF00"/>
              </a:solidFill>
            </a:endParaRPr>
          </a:p>
        </p:txBody>
      </p:sp>
      <p:sp>
        <p:nvSpPr>
          <p:cNvPr id="3" name="副標題 2"/>
          <p:cNvSpPr>
            <a:spLocks noGrp="1"/>
          </p:cNvSpPr>
          <p:nvPr>
            <p:ph type="subTitle" idx="1"/>
          </p:nvPr>
        </p:nvSpPr>
        <p:spPr>
          <a:xfrm>
            <a:off x="395537" y="1484785"/>
            <a:ext cx="8291263"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b="1" dirty="0">
                <a:solidFill>
                  <a:schemeClr val="tx1"/>
                </a:solidFill>
              </a:rPr>
              <a:t>High T-Statistic Value: High Variance. Two test are different. </a:t>
            </a:r>
            <a:r>
              <a:rPr lang="en-US" sz="1800" b="1" dirty="0">
                <a:solidFill>
                  <a:srgbClr val="C00000"/>
                </a:solidFill>
              </a:rPr>
              <a:t>This is NOT a </a:t>
            </a:r>
            <a:r>
              <a:rPr lang="en-US" sz="1800" b="1">
                <a:solidFill>
                  <a:srgbClr val="C00000"/>
                </a:solidFill>
              </a:rPr>
              <a:t>random variable.</a:t>
            </a:r>
            <a:endParaRPr lang="en-US" sz="1800" b="1" dirty="0">
              <a:solidFill>
                <a:srgbClr val="C00000"/>
              </a:solidFill>
            </a:endParaRPr>
          </a:p>
          <a:p>
            <a:pPr marL="342900" indent="-342900" algn="l">
              <a:buClr>
                <a:srgbClr val="0070C0"/>
              </a:buClr>
              <a:buSzPct val="80000"/>
              <a:buFont typeface="Wingdings" pitchFamily="2" charset="2"/>
              <a:buChar char="u"/>
            </a:pPr>
            <a:r>
              <a:rPr lang="en-US" sz="1800" b="1" i="0" dirty="0">
                <a:solidFill>
                  <a:schemeClr val="tx1"/>
                </a:solidFill>
                <a:effectLst/>
              </a:rPr>
              <a:t>High P-Value: </a:t>
            </a:r>
            <a:r>
              <a:rPr lang="en-US" sz="1800" b="1" i="0" dirty="0">
                <a:solidFill>
                  <a:srgbClr val="C00000"/>
                </a:solidFill>
                <a:effectLst/>
              </a:rPr>
              <a:t>New test are very consistent </a:t>
            </a:r>
            <a:r>
              <a:rPr lang="en-US" sz="1800" b="1" dirty="0">
                <a:solidFill>
                  <a:srgbClr val="C00000"/>
                </a:solidFill>
              </a:rPr>
              <a:t>with old test.</a:t>
            </a:r>
            <a:endParaRPr lang="en-US" sz="1800" b="1" i="0" dirty="0">
              <a:solidFill>
                <a:srgbClr val="C00000"/>
              </a:solidFill>
              <a:effectLst/>
            </a:endParaRPr>
          </a:p>
          <a:p>
            <a:pPr marL="342900" indent="-342900" algn="l">
              <a:buClr>
                <a:srgbClr val="0070C0"/>
              </a:buClr>
              <a:buSzPct val="80000"/>
              <a:buFont typeface="Wingdings" pitchFamily="2" charset="2"/>
              <a:buChar char="u"/>
            </a:pPr>
            <a:r>
              <a:rPr lang="en-US" sz="1800" b="1" dirty="0">
                <a:solidFill>
                  <a:srgbClr val="C00000"/>
                </a:solidFill>
              </a:rPr>
              <a:t>We want high T-Value (Different Test, not random variable) and High P-Value (Bigger than threshold) for consistent data.</a:t>
            </a:r>
            <a:endParaRPr lang="en-US" sz="1800" b="1" i="0" dirty="0">
              <a:solidFill>
                <a:srgbClr val="C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179175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 T-Test and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2597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T-Tests and P-Values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There are some statistical tools at our disposal called the T-Test, the T-Statistic, more specifically, and the P-Value which allow us to quantify the effective variance on our results and make a decision that takes that variance into account.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51174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84.1 Determine Significance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84.1 Determine Significance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331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Determine Significance</a:t>
            </a:r>
            <a:endParaRPr lang="en-US" sz="1800" b="1" u="sng" dirty="0">
              <a:solidFill>
                <a:srgbClr val="007791"/>
              </a:solidFill>
            </a:endParaRPr>
          </a:p>
          <a:p>
            <a:pPr marL="342900" indent="-342900" algn="l">
              <a:buClr>
                <a:srgbClr val="0070C0"/>
              </a:buClr>
              <a:buSzPct val="80000"/>
              <a:buFont typeface="Wingdings" pitchFamily="2" charset="2"/>
              <a:buChar char="u"/>
            </a:pPr>
            <a:r>
              <a:rPr lang="en-US" sz="1800" b="1" dirty="0">
                <a:solidFill>
                  <a:schemeClr val="tx1"/>
                </a:solidFill>
              </a:rPr>
              <a:t>How do we know the result is likely to be “real” as opposed to or just random variation?</a:t>
            </a:r>
          </a:p>
          <a:p>
            <a:pPr marL="342900" indent="-342900" algn="l">
              <a:buClr>
                <a:srgbClr val="0070C0"/>
              </a:buClr>
              <a:buSzPct val="80000"/>
              <a:buFont typeface="Wingdings" pitchFamily="2" charset="2"/>
              <a:buChar char="u"/>
            </a:pPr>
            <a:r>
              <a:rPr lang="en-US" sz="1800" b="1" i="0" dirty="0">
                <a:solidFill>
                  <a:schemeClr val="tx1"/>
                </a:solidFill>
                <a:effectLst/>
              </a:rPr>
              <a:t>T-Tests and P-Values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55076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84.1 Determine Significance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3479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Determine Significance</a:t>
            </a:r>
            <a:r>
              <a:rPr lang="en-US" sz="1800" b="1" dirty="0">
                <a:solidFill>
                  <a:schemeClr val="tx1"/>
                </a:solidFill>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 point is to figure out if a result is real or not.</a:t>
            </a:r>
          </a:p>
          <a:p>
            <a:pPr marL="342900" indent="-342900" algn="l">
              <a:buClr>
                <a:srgbClr val="0070C0"/>
              </a:buClr>
              <a:buSzPct val="80000"/>
              <a:buFont typeface="Wingdings" pitchFamily="2" charset="2"/>
              <a:buChar char="u"/>
            </a:pPr>
            <a:r>
              <a:rPr lang="en-US" sz="1800" b="1" i="0" dirty="0">
                <a:solidFill>
                  <a:srgbClr val="29303B"/>
                </a:solidFill>
                <a:effectLst/>
              </a:rPr>
              <a:t>Was this just a result of random variance that's inherent in the data itself or are we seeing an actual statistically significant change in behavior between our control group and our test group?</a:t>
            </a:r>
          </a:p>
          <a:p>
            <a:pPr marL="342900" indent="-342900" algn="l">
              <a:buClr>
                <a:srgbClr val="0070C0"/>
              </a:buClr>
              <a:buSzPct val="80000"/>
              <a:buFont typeface="Wingdings" pitchFamily="2" charset="2"/>
              <a:buChar char="u"/>
            </a:pPr>
            <a:r>
              <a:rPr lang="en-US" sz="1800" b="1" i="0" dirty="0">
                <a:solidFill>
                  <a:srgbClr val="29303B"/>
                </a:solidFill>
                <a:effectLst/>
              </a:rPr>
              <a:t>T-Tests and P-Values are a way to compute that and remember to, again, statistically significant doesn't really have a specific meaning.</a:t>
            </a:r>
          </a:p>
          <a:p>
            <a:pPr marL="342900" indent="-342900" algn="l">
              <a:buClr>
                <a:srgbClr val="0070C0"/>
              </a:buClr>
              <a:buSzPct val="80000"/>
              <a:buFont typeface="Wingdings" pitchFamily="2" charset="2"/>
              <a:buChar char="u"/>
            </a:pPr>
            <a:r>
              <a:rPr lang="en-US" sz="1800" b="1" i="0" dirty="0">
                <a:solidFill>
                  <a:srgbClr val="29303B"/>
                </a:solidFill>
                <a:effectLst/>
              </a:rPr>
              <a:t>At the end of the day it has to be a judgement call. </a:t>
            </a:r>
          </a:p>
          <a:p>
            <a:pPr marL="342900" indent="-342900" algn="l">
              <a:buClr>
                <a:srgbClr val="0070C0"/>
              </a:buClr>
              <a:buSzPct val="80000"/>
              <a:buFont typeface="Wingdings" pitchFamily="2" charset="2"/>
              <a:buChar char="u"/>
            </a:pPr>
            <a:r>
              <a:rPr lang="en-US" sz="1800" b="1" i="0" dirty="0">
                <a:solidFill>
                  <a:srgbClr val="29303B"/>
                </a:solidFill>
                <a:effectLst/>
              </a:rPr>
              <a:t>You have to pick some probability value that you're going to accept of a result being real or not, but there's always going to be a chance that it's still a result of random variation and you have to make sure your stakeholders understand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12478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84.2 T-Statistics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0098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84.2 T-Statistics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87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T-Statistics</a:t>
            </a:r>
            <a:endParaRPr lang="en-US" sz="1800" b="1" u="sng" dirty="0">
              <a:solidFill>
                <a:srgbClr val="007791"/>
              </a:solidFill>
            </a:endParaRPr>
          </a:p>
          <a:p>
            <a:pPr marL="342900" indent="-342900" algn="l">
              <a:buClr>
                <a:srgbClr val="0070C0"/>
              </a:buClr>
              <a:buSzPct val="80000"/>
              <a:buFont typeface="Wingdings" pitchFamily="2" charset="2"/>
              <a:buChar char="u"/>
            </a:pPr>
            <a:r>
              <a:rPr lang="en-US" sz="1800" b="1" dirty="0">
                <a:solidFill>
                  <a:schemeClr val="tx1"/>
                </a:solidFill>
              </a:rPr>
              <a:t>A measure of the difference between the two sets expressed in units of standard error.</a:t>
            </a:r>
          </a:p>
          <a:p>
            <a:pPr marL="342900" indent="-342900" algn="l">
              <a:buClr>
                <a:srgbClr val="0070C0"/>
              </a:buClr>
              <a:buSzPct val="80000"/>
              <a:buFont typeface="Wingdings" pitchFamily="2" charset="2"/>
              <a:buChar char="u"/>
            </a:pPr>
            <a:r>
              <a:rPr lang="en-US" sz="1800" b="1" i="0" dirty="0">
                <a:solidFill>
                  <a:schemeClr val="tx1"/>
                </a:solidFill>
                <a:effectLst/>
              </a:rPr>
              <a:t>The size of the difference r</a:t>
            </a:r>
            <a:r>
              <a:rPr lang="en-US" sz="1800" b="1" dirty="0">
                <a:solidFill>
                  <a:schemeClr val="tx1"/>
                </a:solidFill>
              </a:rPr>
              <a:t>elative to the variance in the data</a:t>
            </a:r>
          </a:p>
          <a:p>
            <a:pPr marL="342900" indent="-342900" algn="l">
              <a:buClr>
                <a:srgbClr val="0070C0"/>
              </a:buClr>
              <a:buSzPct val="80000"/>
              <a:buFont typeface="Wingdings" pitchFamily="2" charset="2"/>
              <a:buChar char="u"/>
            </a:pPr>
            <a:r>
              <a:rPr lang="en-US" sz="1800" b="1" i="0" dirty="0">
                <a:solidFill>
                  <a:srgbClr val="C00000"/>
                </a:solidFill>
                <a:effectLst/>
              </a:rPr>
              <a:t>A high T value means </a:t>
            </a:r>
            <a:r>
              <a:rPr lang="en-US" sz="1800" b="1" dirty="0">
                <a:solidFill>
                  <a:srgbClr val="C00000"/>
                </a:solidFill>
              </a:rPr>
              <a:t>there is probably a real difference between the two sets.</a:t>
            </a:r>
          </a:p>
          <a:p>
            <a:pPr marL="342900" indent="-342900" algn="l">
              <a:buClr>
                <a:srgbClr val="0070C0"/>
              </a:buClr>
              <a:buSzPct val="80000"/>
              <a:buFont typeface="Wingdings" pitchFamily="2" charset="2"/>
              <a:buChar char="u"/>
            </a:pPr>
            <a:r>
              <a:rPr lang="en-US" sz="1800" b="1" i="0" dirty="0">
                <a:solidFill>
                  <a:schemeClr val="tx1"/>
                </a:solidFill>
                <a:effectLst/>
              </a:rPr>
              <a:t>Assume a normal distribution of behavior</a:t>
            </a:r>
          </a:p>
          <a:p>
            <a:pPr marL="800100" lvl="1" indent="-342900" algn="l">
              <a:buClr>
                <a:srgbClr val="0070C0"/>
              </a:buClr>
              <a:buSzPct val="80000"/>
              <a:buFont typeface="Wingdings" pitchFamily="2" charset="2"/>
              <a:buChar char="u"/>
            </a:pPr>
            <a:r>
              <a:rPr lang="en-US" sz="1800" b="1" dirty="0">
                <a:solidFill>
                  <a:schemeClr val="tx1"/>
                </a:solidFill>
              </a:rPr>
              <a:t>This is a good assumption if your are measuring revenue as conversion</a:t>
            </a:r>
          </a:p>
          <a:p>
            <a:pPr marL="800100" lvl="1" indent="-342900" algn="l">
              <a:buClr>
                <a:srgbClr val="0070C0"/>
              </a:buClr>
              <a:buSzPct val="80000"/>
              <a:buFont typeface="Wingdings" pitchFamily="2" charset="2"/>
              <a:buChar char="u"/>
            </a:pPr>
            <a:r>
              <a:rPr lang="en-US" sz="1800" b="1" dirty="0">
                <a:solidFill>
                  <a:schemeClr val="tx1"/>
                </a:solidFill>
              </a:rPr>
              <a:t>See also: Fisher’s exact test (for clickthrough rates), E-test (for transaction per user), and chi-squared test (for product quantities purchased).</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80030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84.2 T-Statistics</a:t>
            </a:r>
            <a:endParaRPr lang="zh-TW" altLang="en-US" b="1" dirty="0">
              <a:solidFill>
                <a:srgbClr val="FFFF00"/>
              </a:solidFill>
            </a:endParaRPr>
          </a:p>
        </p:txBody>
      </p:sp>
      <p:sp>
        <p:nvSpPr>
          <p:cNvPr id="3" name="副標題 2"/>
          <p:cNvSpPr>
            <a:spLocks noGrp="1"/>
          </p:cNvSpPr>
          <p:nvPr>
            <p:ph type="subTitle" idx="1"/>
          </p:nvPr>
        </p:nvSpPr>
        <p:spPr>
          <a:xfrm>
            <a:off x="611560" y="1405413"/>
            <a:ext cx="8291263" cy="48319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T-Statistics</a:t>
            </a:r>
            <a:r>
              <a:rPr lang="en-US" sz="1800" b="1" u="sng" dirty="0">
                <a:solidFill>
                  <a:srgbClr val="007791"/>
                </a:solidFill>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Let's start with the T-Statistic, also known as a T-Test. </a:t>
            </a:r>
          </a:p>
          <a:p>
            <a:pPr marL="342900" indent="-342900" algn="l">
              <a:buClr>
                <a:srgbClr val="0070C0"/>
              </a:buClr>
              <a:buSzPct val="80000"/>
              <a:buFont typeface="Wingdings" pitchFamily="2" charset="2"/>
              <a:buChar char="u"/>
            </a:pPr>
            <a:r>
              <a:rPr lang="en-US" sz="1800" b="1" i="0" dirty="0">
                <a:solidFill>
                  <a:srgbClr val="29303B"/>
                </a:solidFill>
                <a:effectLst/>
              </a:rPr>
              <a:t>It's basically a measure of the difference in behavior between these two sets, between your control and treatment group, expressed in units of standard error.</a:t>
            </a:r>
          </a:p>
          <a:p>
            <a:pPr marL="342900" indent="-342900" algn="l">
              <a:buClr>
                <a:srgbClr val="0070C0"/>
              </a:buClr>
              <a:buSzPct val="80000"/>
              <a:buFont typeface="Wingdings" pitchFamily="2" charset="2"/>
              <a:buChar char="u"/>
            </a:pPr>
            <a:r>
              <a:rPr lang="en-US" sz="1800" b="1" dirty="0">
                <a:solidFill>
                  <a:srgbClr val="29303B"/>
                </a:solidFill>
              </a:rPr>
              <a:t>So i</a:t>
            </a:r>
            <a:r>
              <a:rPr lang="en-US" sz="1800" b="1" i="0" dirty="0">
                <a:solidFill>
                  <a:srgbClr val="29303B"/>
                </a:solidFill>
                <a:effectLst/>
              </a:rPr>
              <a:t>t is based on standard error, which accounts for the variance inherent in the data itself, so by normalizing everything by that standard error, we get some measure of the change in behavior between these two groups, that takes that variance into account.</a:t>
            </a:r>
          </a:p>
          <a:p>
            <a:pPr marL="342900" indent="-342900" algn="l">
              <a:buClr>
                <a:srgbClr val="0070C0"/>
              </a:buClr>
              <a:buSzPct val="80000"/>
              <a:buFont typeface="Wingdings" pitchFamily="2" charset="2"/>
              <a:buChar char="u"/>
            </a:pPr>
            <a:r>
              <a:rPr lang="en-US" sz="1800" b="1" i="0" dirty="0">
                <a:solidFill>
                  <a:srgbClr val="29303B"/>
                </a:solidFill>
                <a:effectLst/>
              </a:rPr>
              <a:t>The way to interpret a T-Statistic is that </a:t>
            </a:r>
            <a:r>
              <a:rPr lang="en-US" sz="1800" b="1" i="0" dirty="0">
                <a:solidFill>
                  <a:srgbClr val="C00000"/>
                </a:solidFill>
                <a:effectLst/>
              </a:rPr>
              <a:t>a high T-Value means there's probably a real difference between these two sets.</a:t>
            </a:r>
            <a:r>
              <a:rPr lang="en-US" sz="1800" b="1" i="0" dirty="0">
                <a:solidFill>
                  <a:srgbClr val="29303B"/>
                </a:solidFill>
                <a:effectLst/>
              </a:rPr>
              <a:t> Of course, a low T-Value means not so much. </a:t>
            </a:r>
          </a:p>
          <a:p>
            <a:pPr marL="342900" indent="-342900" algn="l">
              <a:buClr>
                <a:srgbClr val="0070C0"/>
              </a:buClr>
              <a:buSzPct val="80000"/>
              <a:buFont typeface="Wingdings" pitchFamily="2" charset="2"/>
              <a:buChar char="u"/>
            </a:pPr>
            <a:r>
              <a:rPr lang="en-US" sz="1800" b="1" i="0" dirty="0">
                <a:solidFill>
                  <a:srgbClr val="29303B"/>
                </a:solidFill>
                <a:effectLst/>
              </a:rPr>
              <a:t>You have to decide, you know, what's a threshold that you're willing to accept and the sign of the T-Statistic will tell you if it's a positive or a negative change.</a:t>
            </a:r>
          </a:p>
          <a:p>
            <a:pPr marL="342900" indent="-342900" algn="l">
              <a:buClr>
                <a:srgbClr val="0070C0"/>
              </a:buClr>
              <a:buSzPct val="80000"/>
              <a:buFont typeface="Wingdings" pitchFamily="2" charset="2"/>
              <a:buChar char="u"/>
            </a:pPr>
            <a:r>
              <a:rPr lang="en-US" sz="1800" b="1" i="0" dirty="0">
                <a:solidFill>
                  <a:srgbClr val="29303B"/>
                </a:solidFill>
                <a:effectLst/>
              </a:rPr>
              <a:t>If you're comparing your control to your treatment group and you end up with a negative T-Statistic, that implies that this is a bad change, if that absolute value of that T-Statistic is large.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41200024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11060</TotalTime>
  <Words>1998</Words>
  <Application>Microsoft Office PowerPoint</Application>
  <PresentationFormat>On-screen Show (4:3)</PresentationFormat>
  <Paragraphs>173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佈景主題</vt:lpstr>
      <vt:lpstr>84 T-Test and P-Value</vt:lpstr>
      <vt:lpstr>84 T-Test and P-Value</vt:lpstr>
      <vt:lpstr>84 T-Test and P-Value</vt:lpstr>
      <vt:lpstr>84.1 Determine Significance</vt:lpstr>
      <vt:lpstr>84.1 Determine Significance</vt:lpstr>
      <vt:lpstr>84.1 Determine Significance</vt:lpstr>
      <vt:lpstr>84.2 T-Statistics</vt:lpstr>
      <vt:lpstr>84.2 T-Statistics</vt:lpstr>
      <vt:lpstr>84.2 T-Statistics</vt:lpstr>
      <vt:lpstr>84.2 T-Statistics</vt:lpstr>
      <vt:lpstr>84.3 P-Value</vt:lpstr>
      <vt:lpstr>84.3 P-Value</vt:lpstr>
      <vt:lpstr>84.3 P-Value</vt:lpstr>
      <vt:lpstr>84.3 P-Value</vt:lpstr>
      <vt:lpstr>84.4 Use P-Values</vt:lpstr>
      <vt:lpstr>84.4 Use P-Values</vt:lpstr>
      <vt:lpstr>84.4 Use P-Values</vt:lpstr>
      <vt:lpstr>84.4 Use P-Values</vt:lpstr>
      <vt:lpstr>84.4 Use P-Values</vt:lpstr>
      <vt:lpstr>84.5 T-Test and P-Value Example</vt:lpstr>
      <vt:lpstr>84.5 T-Test and P-Value Example</vt:lpstr>
      <vt:lpstr>84.6 Summary</vt:lpstr>
      <vt:lpstr>84.6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5918</cp:revision>
  <dcterms:created xsi:type="dcterms:W3CDTF">2018-09-28T16:40:41Z</dcterms:created>
  <dcterms:modified xsi:type="dcterms:W3CDTF">2020-09-13T03:50:11Z</dcterms:modified>
</cp:coreProperties>
</file>