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320" r:id="rId4"/>
    <p:sldId id="335" r:id="rId5"/>
    <p:sldId id="337" r:id="rId6"/>
    <p:sldId id="336" r:id="rId7"/>
    <p:sldId id="339" r:id="rId8"/>
    <p:sldId id="338" r:id="rId9"/>
    <p:sldId id="343" r:id="rId10"/>
    <p:sldId id="342" r:id="rId11"/>
    <p:sldId id="340" r:id="rId12"/>
    <p:sldId id="341" r:id="rId13"/>
    <p:sldId id="345" r:id="rId14"/>
    <p:sldId id="344" r:id="rId15"/>
    <p:sldId id="346" r:id="rId16"/>
    <p:sldId id="348" r:id="rId17"/>
    <p:sldId id="347" r:id="rId18"/>
    <p:sldId id="352" r:id="rId19"/>
    <p:sldId id="349" r:id="rId20"/>
    <p:sldId id="350" r:id="rId21"/>
    <p:sldId id="351" r:id="rId22"/>
    <p:sldId id="353" r:id="rId23"/>
    <p:sldId id="354" r:id="rId24"/>
    <p:sldId id="355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2" autoAdjust="0"/>
    <p:restoredTop sz="95401" autoAdjust="0"/>
  </p:normalViewPr>
  <p:slideViewPr>
    <p:cSldViewPr>
      <p:cViewPr varScale="1">
        <p:scale>
          <a:sx n="98" d="100"/>
          <a:sy n="98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park.apache.org/docs/2.2.0/mllib-clustering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78 Spark K-Means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987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RDD (Resilient Distributed Dataset) by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createClusteredData (100, 5).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1. We have 100 points for 5 clusters.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2. Each cluster has = 100/5 = 20 points.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hlinkClick r:id="rId2"/>
              </a:rPr>
              <a:t>https://docs.python.org/3/library/random.html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3. G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enerate 5 income centroid data between 20K to 200K.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4. Generate the 5 age centroid data from age 20 to 70.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5. G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enerate income data by income centroid (20K to 200 K) and deviation 10000.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6. G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enerate age data by </a:t>
            </a:r>
            <a:r>
              <a:rPr lang="en-US" sz="1800" b="1" dirty="0">
                <a:solidFill>
                  <a:srgbClr val="29303B"/>
                </a:solidFill>
              </a:rPr>
              <a:t>age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centroid (20 to 70) and deviation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7. 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eturns a numpy array of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52305-ECE3-487C-8A6E-322DD6AA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88188"/>
            <a:ext cx="7035803" cy="2065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78.3 Create RDD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4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78.4 Train RDDs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78.4 Train RDDs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6998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Train RDDs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have all the normalized RDD (Resilient Distributed Datasets) we need.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These RDD</a:t>
            </a:r>
            <a:r>
              <a:rPr lang="en-US" sz="1800" b="1" dirty="0">
                <a:solidFill>
                  <a:schemeClr val="tx1"/>
                </a:solidFill>
              </a:rPr>
              <a:t>s data are parallelized in the Spark Context of Spark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https://spark.apache.org/docs/2.2.0/mllib-clustering.html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the runs is removed after Spark MLLib 2.2.0.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all KMeans.train(data, K, maxIterations =10, initializationMode = “random”)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Data: parallelized RDD datasets.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K:</a:t>
            </a:r>
            <a:r>
              <a:rPr lang="en-US" sz="1800" b="1" dirty="0">
                <a:solidFill>
                  <a:srgbClr val="29303B"/>
                </a:solidFill>
              </a:rPr>
              <a:t> 5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centroids for our clusters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56352-16C8-4910-957E-E24ADCF2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56" y="4178362"/>
            <a:ext cx="7219950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023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78.5 Print Cluster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78.5 Print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197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Print Cluster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29303B"/>
                </a:solidFill>
              </a:rPr>
              <a:t>P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rint out the cluster assignments for each one of our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map function take RDD data array into serialized individual point.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Then, call the predict(point) function in clusters model and put into cache() memory.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Then, return the result to resultRDD.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algn="l"/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FB055-25AA-4C59-8A18-640E6F0C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78338"/>
            <a:ext cx="7153275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885C04-4527-45BF-B871-0D4652ED6CD2}"/>
              </a:ext>
            </a:extLst>
          </p:cNvPr>
          <p:cNvSpPr/>
          <p:nvPr/>
        </p:nvSpPr>
        <p:spPr>
          <a:xfrm>
            <a:off x="1331640" y="4302474"/>
            <a:ext cx="5328592" cy="409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78.5 Print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724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Print Cluster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29303B"/>
                </a:solidFill>
              </a:rPr>
              <a:t>P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rint out the cluster assignments for each one of our points.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ounts =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resultRDD.countByValue</a:t>
            </a:r>
            <a:r>
              <a:rPr lang="en-US" sz="1800" b="1" dirty="0">
                <a:solidFill>
                  <a:srgbClr val="29303B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Get the histogram for each unique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Collect the finals results from distributed cluster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</a:t>
            </a:r>
            <a:r>
              <a:rPr lang="en-US" sz="1800" b="1" dirty="0">
                <a:solidFill>
                  <a:srgbClr val="29303B"/>
                </a:solidFill>
              </a:rPr>
              <a:t>got 5 clusters. Each cluster has count: 0: 12, 1: 20, 2: 40, 3: 8, 4: 20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3F5C4-916C-46B1-8A21-37E37CF4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6" y="4941168"/>
            <a:ext cx="7677150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6E984-403C-446F-846E-EE79A4C4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6" y="3136846"/>
            <a:ext cx="30480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435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78.6 [sqrt(x^2), sqrt(y^2)]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8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78.6 Sum of Error Square in [x, y]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305201"/>
            <a:ext cx="5482952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Sum of Erro</a:t>
            </a:r>
            <a:r>
              <a:rPr lang="en-US" sz="1800" b="1" dirty="0">
                <a:solidFill>
                  <a:schemeClr val="tx1"/>
                </a:solidFill>
              </a:rPr>
              <a:t>r Square in [x, 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 error(point)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each point, find its centroid.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center = </a:t>
            </a:r>
            <a:r>
              <a:rPr lang="en-US" sz="1800" b="1" dirty="0" err="1">
                <a:solidFill>
                  <a:schemeClr val="tx1"/>
                </a:solidFill>
              </a:rPr>
              <a:t>Cluster.centers</a:t>
            </a:r>
            <a:r>
              <a:rPr lang="en-US" sz="1800" b="1" dirty="0">
                <a:solidFill>
                  <a:schemeClr val="tx1"/>
                </a:solidFill>
              </a:rPr>
              <a:t>[</a:t>
            </a:r>
            <a:r>
              <a:rPr lang="en-US" sz="1800" b="1" dirty="0" err="1">
                <a:solidFill>
                  <a:schemeClr val="tx1"/>
                </a:solidFill>
              </a:rPr>
              <a:t>cluster.predict</a:t>
            </a:r>
            <a:r>
              <a:rPr lang="en-US" sz="1800" b="1" dirty="0">
                <a:solidFill>
                  <a:schemeClr val="tx1"/>
                </a:solidFill>
              </a:rPr>
              <a:t>(point)]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72103-8966-4370-99FC-376B3356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5" y="2889377"/>
            <a:ext cx="4983817" cy="16518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4A809-FA91-48D6-A636-C03A29D9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16280"/>
            <a:ext cx="2590800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B8E0A06-CCCD-4561-99FA-F3389BF48894}"/>
              </a:ext>
            </a:extLst>
          </p:cNvPr>
          <p:cNvSpPr/>
          <p:nvPr/>
        </p:nvSpPr>
        <p:spPr>
          <a:xfrm>
            <a:off x="7136224" y="4908709"/>
            <a:ext cx="69491" cy="84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D52E18-174B-4027-8F03-08825CFB549C}"/>
              </a:ext>
            </a:extLst>
          </p:cNvPr>
          <p:cNvSpPr/>
          <p:nvPr/>
        </p:nvSpPr>
        <p:spPr>
          <a:xfrm>
            <a:off x="8244408" y="3936909"/>
            <a:ext cx="53706" cy="6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73A788-F6C3-4232-B944-A99B4EEB4929}"/>
              </a:ext>
            </a:extLst>
          </p:cNvPr>
          <p:cNvSpPr/>
          <p:nvPr/>
        </p:nvSpPr>
        <p:spPr>
          <a:xfrm>
            <a:off x="6911934" y="5054369"/>
            <a:ext cx="994274" cy="54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center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(1.47, -1.33)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33A45-3A4E-452B-AF9C-3938C96A4E45}"/>
              </a:ext>
            </a:extLst>
          </p:cNvPr>
          <p:cNvSpPr/>
          <p:nvPr/>
        </p:nvSpPr>
        <p:spPr>
          <a:xfrm>
            <a:off x="7957282" y="4158906"/>
            <a:ext cx="992853" cy="455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point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(1.74, -1.28)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BC64EB-2A9A-42E8-BC4D-E44120CD8737}"/>
              </a:ext>
            </a:extLst>
          </p:cNvPr>
          <p:cNvCxnSpPr>
            <a:cxnSpLocks/>
          </p:cNvCxnSpPr>
          <p:nvPr/>
        </p:nvCxnSpPr>
        <p:spPr>
          <a:xfrm flipV="1">
            <a:off x="6508386" y="1786305"/>
            <a:ext cx="0" cy="36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FF6C4-8B17-4E81-AE51-1A728AC7E942}"/>
              </a:ext>
            </a:extLst>
          </p:cNvPr>
          <p:cNvCxnSpPr/>
          <p:nvPr/>
        </p:nvCxnSpPr>
        <p:spPr>
          <a:xfrm>
            <a:off x="5797053" y="3429000"/>
            <a:ext cx="331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257107-E8D2-4ED5-A438-688161686C8F}"/>
              </a:ext>
            </a:extLst>
          </p:cNvPr>
          <p:cNvCxnSpPr>
            <a:cxnSpLocks/>
          </p:cNvCxnSpPr>
          <p:nvPr/>
        </p:nvCxnSpPr>
        <p:spPr>
          <a:xfrm>
            <a:off x="8244408" y="3267510"/>
            <a:ext cx="0" cy="16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75B4DB-8865-4CA6-B895-D28D63E9FD7F}"/>
              </a:ext>
            </a:extLst>
          </p:cNvPr>
          <p:cNvSpPr/>
          <p:nvPr/>
        </p:nvSpPr>
        <p:spPr>
          <a:xfrm>
            <a:off x="7906208" y="2913099"/>
            <a:ext cx="611784" cy="32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1.74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7E0CA-8C86-41D7-938C-EBF41BD6F254}"/>
              </a:ext>
            </a:extLst>
          </p:cNvPr>
          <p:cNvSpPr/>
          <p:nvPr/>
        </p:nvSpPr>
        <p:spPr>
          <a:xfrm>
            <a:off x="5551113" y="3820533"/>
            <a:ext cx="876609" cy="32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-1.28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8DA735-3748-416E-9BC9-4E09E0F09455}"/>
              </a:ext>
            </a:extLst>
          </p:cNvPr>
          <p:cNvCxnSpPr/>
          <p:nvPr/>
        </p:nvCxnSpPr>
        <p:spPr>
          <a:xfrm flipH="1">
            <a:off x="6448007" y="3981699"/>
            <a:ext cx="16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264A1A4-2759-4368-9991-7A3E0D8C2170}"/>
              </a:ext>
            </a:extLst>
          </p:cNvPr>
          <p:cNvSpPr/>
          <p:nvPr/>
        </p:nvSpPr>
        <p:spPr>
          <a:xfrm>
            <a:off x="5502611" y="4767456"/>
            <a:ext cx="876609" cy="32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-1.3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6B0FDD-6FA5-471C-B41F-F8BF000B60AF}"/>
              </a:ext>
            </a:extLst>
          </p:cNvPr>
          <p:cNvCxnSpPr>
            <a:cxnSpLocks/>
          </p:cNvCxnSpPr>
          <p:nvPr/>
        </p:nvCxnSpPr>
        <p:spPr>
          <a:xfrm flipH="1">
            <a:off x="6399505" y="4928622"/>
            <a:ext cx="16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9C47F-37A3-428A-8E8B-626294C13B52}"/>
              </a:ext>
            </a:extLst>
          </p:cNvPr>
          <p:cNvCxnSpPr>
            <a:cxnSpLocks/>
          </p:cNvCxnSpPr>
          <p:nvPr/>
        </p:nvCxnSpPr>
        <p:spPr>
          <a:xfrm>
            <a:off x="7142448" y="3298094"/>
            <a:ext cx="0" cy="16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0ACB1D8-2052-4246-BF1D-1628E7CB43C2}"/>
              </a:ext>
            </a:extLst>
          </p:cNvPr>
          <p:cNvSpPr/>
          <p:nvPr/>
        </p:nvSpPr>
        <p:spPr>
          <a:xfrm>
            <a:off x="6804248" y="2943683"/>
            <a:ext cx="611784" cy="32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1.47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6E26FD-24E8-4363-9EE9-70E7D59D2A9A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>
          <a:xfrm flipV="1">
            <a:off x="7205715" y="3995083"/>
            <a:ext cx="1046558" cy="9557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4BB147-AFDC-4A9D-BEFB-D8AB201FF5A1}"/>
              </a:ext>
            </a:extLst>
          </p:cNvPr>
          <p:cNvSpPr/>
          <p:nvPr/>
        </p:nvSpPr>
        <p:spPr>
          <a:xfrm>
            <a:off x="6826946" y="4134667"/>
            <a:ext cx="1046558" cy="43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- center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[0.26, 0.05]</a:t>
            </a:r>
          </a:p>
        </p:txBody>
      </p:sp>
    </p:spTree>
    <p:extLst>
      <p:ext uri="{BB962C8B-B14F-4D97-AF65-F5344CB8AC3E}">
        <p14:creationId xmlns:p14="http://schemas.microsoft.com/office/powerpoint/2010/main" val="350768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78.7 sqrt(x^2) + sqrt(y^2)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78.7 sqrt(x^2) + sqrt(y^2)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91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sqrt(x^2) + sqrt (y^2)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do we measure how good of the K-Means Cluster?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WSSSE</a:t>
            </a:r>
            <a:r>
              <a:rPr lang="en-US" sz="1800" b="1" dirty="0">
                <a:solidFill>
                  <a:srgbClr val="29303B"/>
                </a:solidFill>
              </a:rPr>
              <a:t> (Within Set Sum of Squared Error)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Map:  square the errors and store in separate dimension [sqrt (x^2), sqrt(y^2)).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Reduce: sum square errors (sqrt(x^2) + sqrt(y^2)) into one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D8703-33FE-4318-82CC-208843A0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96845"/>
            <a:ext cx="6129825" cy="2809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F20F6-63DC-45E3-8E62-089CA5DB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978094"/>
            <a:ext cx="6753225" cy="44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48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 Spark K-Means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Spark K-Means Cluster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discussed Spark MLLib for K-Means clustering using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will use Apache Spark to run Python in Cluster.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O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pen 01_spark-k-means.py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78.8 Exercise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Exercise</a:t>
            </a:r>
            <a:endParaRPr lang="en-US" sz="1800" b="1" i="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1. What happens to WSSSE as you increase or decrease K? Why?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What happens if you don't normalize the input data before clustering?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What happens if you change the maxIterations or runs parameters?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8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403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Exercise</a:t>
            </a:r>
            <a:endParaRPr lang="en-US" sz="1800" b="1" i="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1. What happens to WSSSE as you increase or decrease K? Why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K increase from 5 to 10, WSSSE (Within Set Sum of Squared Error) decrease from 22.49 to 19.05 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45B15-823F-4BB7-B083-F91AD5F4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14704"/>
            <a:ext cx="7572375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240F8-F543-4B33-B460-9203563A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47" y="2914930"/>
            <a:ext cx="3521968" cy="13647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40943-3679-48A7-A8CF-09B9C577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13216"/>
            <a:ext cx="3354602" cy="11539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076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221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Exercise</a:t>
            </a:r>
            <a:endParaRPr lang="en-US" sz="1800" b="1" i="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2. </a:t>
            </a:r>
            <a:r>
              <a:rPr lang="en-US" sz="1800" b="1" dirty="0">
                <a:solidFill>
                  <a:srgbClr val="C00000"/>
                </a:solidFill>
                <a:effectLst/>
              </a:rPr>
              <a:t>What happens if you don't normalize the input data before clustering?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income become very huge number and error become very huge number (WSSSE = 597770).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C9886-8B9A-4569-9905-2A231991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583189"/>
            <a:ext cx="768667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5480B-3A07-4AE7-952C-5D1BDEB4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707105"/>
            <a:ext cx="5981700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858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78.8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349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Exercise</a:t>
            </a:r>
            <a:endParaRPr lang="en-US" sz="1800" b="1" i="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3. </a:t>
            </a:r>
            <a:r>
              <a:rPr lang="en-US" sz="1800" b="1" dirty="0">
                <a:solidFill>
                  <a:srgbClr val="C00000"/>
                </a:solidFill>
                <a:effectLst/>
              </a:rPr>
              <a:t>What happens if you change the maxIterations or runs parameters?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Iterations=1, WSSSE = 32.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Iteration = 10, WSSSE = 22.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Iterations=30, WSSSE = 20.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</a:t>
            </a:r>
            <a:r>
              <a:rPr lang="en-US" sz="1800" b="1">
                <a:solidFill>
                  <a:schemeClr val="tx1"/>
                </a:solidFill>
              </a:rPr>
              <a:t>: More </a:t>
            </a:r>
            <a:r>
              <a:rPr lang="en-US" sz="1800" b="1" dirty="0">
                <a:solidFill>
                  <a:schemeClr val="tx1"/>
                </a:solidFill>
              </a:rPr>
              <a:t>iterations </a:t>
            </a:r>
            <a:r>
              <a:rPr lang="en-US" sz="1800" b="1" dirty="0" err="1">
                <a:solidFill>
                  <a:schemeClr val="tx1"/>
                </a:solidFill>
              </a:rPr>
              <a:t>impreove</a:t>
            </a:r>
            <a:r>
              <a:rPr lang="en-US" sz="1800" b="1" dirty="0">
                <a:solidFill>
                  <a:schemeClr val="tx1"/>
                </a:solidFill>
              </a:rPr>
              <a:t> classification, therefore,  WSSSE decrease. 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3486D-F18D-4096-8636-D03E668A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8" y="4687816"/>
            <a:ext cx="7696200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36B14-D9B0-4B76-9D03-9A20F1DA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044" y="3749447"/>
            <a:ext cx="6448425" cy="847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D7033-C056-4D48-A5E3-0B9F416FB34E}"/>
              </a:ext>
            </a:extLst>
          </p:cNvPr>
          <p:cNvSpPr txBox="1"/>
          <p:nvPr/>
        </p:nvSpPr>
        <p:spPr>
          <a:xfrm>
            <a:off x="310987" y="3859161"/>
            <a:ext cx="15225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Iteration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4CFF6-2A32-46F2-933F-84C958D9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817071"/>
            <a:ext cx="7696200" cy="552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A009A-5404-4F41-8B91-BE691E699F2A}"/>
              </a:ext>
            </a:extLst>
          </p:cNvPr>
          <p:cNvSpPr txBox="1"/>
          <p:nvPr/>
        </p:nvSpPr>
        <p:spPr>
          <a:xfrm>
            <a:off x="395536" y="5352667"/>
            <a:ext cx="1522512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Iteration = 30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7C8297-A5FD-4603-9694-8270C9870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362905"/>
            <a:ext cx="631507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27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78.1 Import Spark Package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78.1 Import Spark Package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2678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Import Spark Package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mport the KMean</a:t>
            </a:r>
            <a:r>
              <a:rPr lang="en-US" sz="1800" b="1" dirty="0">
                <a:solidFill>
                  <a:srgbClr val="29303B"/>
                </a:solidFill>
              </a:rPr>
              <a:t>s function from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K-Means clustering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Import array and random functions from numpy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Import sqrt function from math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mport SparkConf and SparkContext functions from pyspark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mport the scale function from scikit learn  preprocessing package. Make sure the sklearn package are installed in all the machines in the clusters</a:t>
            </a:r>
            <a:r>
              <a:rPr lang="en-US" sz="1800" b="1" dirty="0">
                <a:solidFill>
                  <a:srgbClr val="29303B"/>
                </a:solidFill>
              </a:rPr>
              <a:t>.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13AC2-142D-4F15-9C15-770A49E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53473"/>
            <a:ext cx="3933825" cy="1647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085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78.2 Create Spark Conf and Context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78.2 Create Spark Conf and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2195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Spark Conf and Context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global variable K to 5. This K is </a:t>
            </a:r>
            <a:r>
              <a:rPr lang="en-US" sz="1800" b="1" dirty="0">
                <a:solidFill>
                  <a:srgbClr val="29303B"/>
                </a:solidFill>
              </a:rPr>
              <a:t>for 5 centroids in K-Means clustering.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et up a local for local computer and our application “01_spark-k-means” for SparkConf.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Then, we create conf object by SparkConf()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Then we create the object sc by SparkContext() function. The Spark Context is used to create RDD for our cluster machine.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B12B4-020E-4751-9681-545B6DE6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60262"/>
            <a:ext cx="5162550" cy="1047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45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78.3 Create RDD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8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78.3 Create RDD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9567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RDD (Resilient Distributed Dataset)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call ramdom.seed(0) to make sure the random number </a:t>
            </a:r>
            <a:r>
              <a:rPr lang="en-US" sz="1800" b="1" dirty="0">
                <a:solidFill>
                  <a:srgbClr val="29303B"/>
                </a:solidFill>
              </a:rPr>
              <a:t>keep the same pattern each time we run. We do not read ant dataset in this example.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F03F-185E-4528-A421-1A460A31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30" y="2485543"/>
            <a:ext cx="7010028" cy="39148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F10EA0-3520-49FF-81A6-A95D8E69E1FC}"/>
              </a:ext>
            </a:extLst>
          </p:cNvPr>
          <p:cNvSpPr/>
          <p:nvPr/>
        </p:nvSpPr>
        <p:spPr>
          <a:xfrm>
            <a:off x="1524000" y="5552799"/>
            <a:ext cx="1175792" cy="4308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78.3 Create RDD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6258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Create RDD (Resilient Distributed Dataset)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an rdd by a parallelizing </a:t>
            </a:r>
            <a:r>
              <a:rPr lang="en-US" sz="1800" b="1" dirty="0">
                <a:solidFill>
                  <a:srgbClr val="29303B"/>
                </a:solidFill>
              </a:rPr>
              <a:t>for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data. The data is create by function creeatClusteredData(100, 5) for 100 data point and K = 5 centroid.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normalize with scale the RDDs (Resilient Distributed Dataset).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Then, we parallelize the RDDs for Spark clusters.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F03F-185E-4528-A421-1A460A31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89" y="2948663"/>
            <a:ext cx="6433964" cy="35930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F10EA0-3520-49FF-81A6-A95D8E69E1FC}"/>
              </a:ext>
            </a:extLst>
          </p:cNvPr>
          <p:cNvSpPr/>
          <p:nvPr/>
        </p:nvSpPr>
        <p:spPr>
          <a:xfrm>
            <a:off x="1907704" y="6093296"/>
            <a:ext cx="5112568" cy="4308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1345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78 Spark K-Means Cluster</vt:lpstr>
      <vt:lpstr>78 Spark K-Means Cluster</vt:lpstr>
      <vt:lpstr>78.1 Import Spark Package</vt:lpstr>
      <vt:lpstr>78.1 Import Spark Package</vt:lpstr>
      <vt:lpstr>78.2 Create Spark Conf and Context</vt:lpstr>
      <vt:lpstr>78.2 Create Spark Conf and Context</vt:lpstr>
      <vt:lpstr>78.3 Create RDD</vt:lpstr>
      <vt:lpstr>78.3 Create RDD</vt:lpstr>
      <vt:lpstr>78.3 Create RDD</vt:lpstr>
      <vt:lpstr>78.3 Create RDD</vt:lpstr>
      <vt:lpstr>78.4 Train RDDs Data</vt:lpstr>
      <vt:lpstr>78.4 Train RDDs Data</vt:lpstr>
      <vt:lpstr>78.5 Print Cluster</vt:lpstr>
      <vt:lpstr>78.5 Print Cluster</vt:lpstr>
      <vt:lpstr>78.5 Print Cluster</vt:lpstr>
      <vt:lpstr>78.6 [sqrt(x^2), sqrt(y^2)]</vt:lpstr>
      <vt:lpstr>78.6 Sum of Error Square in [x, y]</vt:lpstr>
      <vt:lpstr>78.7 sqrt(x^2) + sqrt(y^2)</vt:lpstr>
      <vt:lpstr>78.7 sqrt(x^2) + sqrt(y^2)</vt:lpstr>
      <vt:lpstr>78.8 Exercise</vt:lpstr>
      <vt:lpstr>78.8 Exercise</vt:lpstr>
      <vt:lpstr>78.8 Exercise</vt:lpstr>
      <vt:lpstr>78.8 Exercise</vt:lpstr>
      <vt:lpstr>78.8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5497</cp:revision>
  <dcterms:created xsi:type="dcterms:W3CDTF">2018-09-28T16:40:41Z</dcterms:created>
  <dcterms:modified xsi:type="dcterms:W3CDTF">2020-09-11T07:27:38Z</dcterms:modified>
</cp:coreProperties>
</file>