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7" r:id="rId3"/>
    <p:sldId id="323" r:id="rId4"/>
    <p:sldId id="322" r:id="rId5"/>
    <p:sldId id="325" r:id="rId6"/>
    <p:sldId id="324" r:id="rId7"/>
    <p:sldId id="326" r:id="rId8"/>
    <p:sldId id="320" r:id="rId9"/>
    <p:sldId id="330" r:id="rId10"/>
    <p:sldId id="336" r:id="rId11"/>
    <p:sldId id="334" r:id="rId12"/>
    <p:sldId id="327" r:id="rId13"/>
    <p:sldId id="337" r:id="rId14"/>
    <p:sldId id="339" r:id="rId15"/>
    <p:sldId id="338" r:id="rId16"/>
    <p:sldId id="335" r:id="rId17"/>
    <p:sldId id="328" r:id="rId18"/>
    <p:sldId id="340" r:id="rId19"/>
    <p:sldId id="341" r:id="rId20"/>
    <p:sldId id="331" r:id="rId21"/>
    <p:sldId id="343" r:id="rId22"/>
    <p:sldId id="342" r:id="rId23"/>
    <p:sldId id="329" r:id="rId24"/>
    <p:sldId id="344" r:id="rId25"/>
    <p:sldId id="333" r:id="rId26"/>
    <p:sldId id="332" r:id="rId27"/>
    <p:sldId id="345" r:id="rId28"/>
    <p:sldId id="347" r:id="rId29"/>
    <p:sldId id="346" r:id="rId30"/>
    <p:sldId id="348" r:id="rId31"/>
    <p:sldId id="25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2" autoAdjust="0"/>
    <p:restoredTop sz="95401" autoAdjust="0"/>
  </p:normalViewPr>
  <p:slideViewPr>
    <p:cSldViewPr>
      <p:cViewPr varScale="1">
        <p:scale>
          <a:sx n="84" d="100"/>
          <a:sy n="84" d="100"/>
        </p:scale>
        <p:origin x="14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park.apache.org/powered-by.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park.apache.or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park.apache.or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sql/" TargetMode="External"/><Relationship Id="rId7" Type="http://schemas.openxmlformats.org/officeDocument/2006/relationships/image" Target="../media/image4.png"/><Relationship Id="rId2" Type="http://schemas.openxmlformats.org/officeDocument/2006/relationships/hyperlink" Target="https://spark.apache.org/" TargetMode="External"/><Relationship Id="rId1" Type="http://schemas.openxmlformats.org/officeDocument/2006/relationships/slideLayout" Target="../slideLayouts/slideLayout1.xml"/><Relationship Id="rId6" Type="http://schemas.openxmlformats.org/officeDocument/2006/relationships/hyperlink" Target="https://spark.apache.org/streaming/" TargetMode="External"/><Relationship Id="rId5" Type="http://schemas.openxmlformats.org/officeDocument/2006/relationships/hyperlink" Target="https://spark.apache.org/graphx/" TargetMode="External"/><Relationship Id="rId4" Type="http://schemas.openxmlformats.org/officeDocument/2006/relationships/hyperlink" Target="https://spark.apache.org/mllib/"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hadoop.apache.org/docs/stable/hadoop-project-dist/hadoop-hdfs/HdfsUserGuide.html" TargetMode="External"/><Relationship Id="rId13" Type="http://schemas.openxmlformats.org/officeDocument/2006/relationships/image" Target="../media/image5.png"/><Relationship Id="rId3" Type="http://schemas.openxmlformats.org/officeDocument/2006/relationships/hyperlink" Target="https://spark.apache.org/docs/latest/spark-standalone.html" TargetMode="External"/><Relationship Id="rId7" Type="http://schemas.openxmlformats.org/officeDocument/2006/relationships/hyperlink" Target="https://kubernetes.io/" TargetMode="External"/><Relationship Id="rId12" Type="http://schemas.openxmlformats.org/officeDocument/2006/relationships/hyperlink" Target="https://hive.apache.org/"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1.xml"/><Relationship Id="rId6" Type="http://schemas.openxmlformats.org/officeDocument/2006/relationships/hyperlink" Target="https://mesos.apache.org/" TargetMode="External"/><Relationship Id="rId11" Type="http://schemas.openxmlformats.org/officeDocument/2006/relationships/hyperlink" Target="https://hbase.apache.org/" TargetMode="External"/><Relationship Id="rId5" Type="http://schemas.openxmlformats.org/officeDocument/2006/relationships/hyperlink" Target="https://hadoop.apache.org/docs/current/hadoop-yarn/hadoop-yarn-site/YARN.html" TargetMode="External"/><Relationship Id="rId10" Type="http://schemas.openxmlformats.org/officeDocument/2006/relationships/hyperlink" Target="https://cassandra.apache.org/" TargetMode="External"/><Relationship Id="rId4" Type="http://schemas.openxmlformats.org/officeDocument/2006/relationships/hyperlink" Target="https://github.com/amplab/spark-ec2" TargetMode="External"/><Relationship Id="rId9" Type="http://schemas.openxmlformats.org/officeDocument/2006/relationships/hyperlink" Target="https://www.alluxio.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 Spark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8523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If you are running on a cluster manager, Spark can figure that out, and automatically run on clusters with distributed computers.</a:t>
            </a:r>
          </a:p>
          <a:p>
            <a:pPr marL="342900" indent="-342900" algn="l">
              <a:buClr>
                <a:srgbClr val="0070C0"/>
              </a:buClr>
              <a:buSzPct val="80000"/>
              <a:buFont typeface="Wingdings" pitchFamily="2" charset="2"/>
              <a:buChar char="u"/>
            </a:pPr>
            <a:r>
              <a:rPr lang="en-US" sz="1800" b="1" dirty="0">
                <a:solidFill>
                  <a:srgbClr val="29303B"/>
                </a:solidFill>
              </a:rPr>
              <a:t>Spark has its own built-in cluster manager, you can use it without having Hadoop installed.</a:t>
            </a:r>
          </a:p>
          <a:p>
            <a:pPr marL="342900" indent="-342900" algn="l">
              <a:buClr>
                <a:srgbClr val="0070C0"/>
              </a:buClr>
              <a:buSzPct val="80000"/>
              <a:buFont typeface="Wingdings" pitchFamily="2" charset="2"/>
              <a:buChar char="u"/>
            </a:pPr>
            <a:r>
              <a:rPr lang="en-US" sz="1800" b="1" dirty="0">
                <a:solidFill>
                  <a:srgbClr val="29303B"/>
                </a:solidFill>
              </a:rPr>
              <a:t>If you do have a Hadoop cluster available to you, Spark can use Hadoop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
        <p:nvSpPr>
          <p:cNvPr id="7" name="TextBox 6">
            <a:extLst>
              <a:ext uri="{FF2B5EF4-FFF2-40B4-BE49-F238E27FC236}">
                <a16:creationId xmlns:a16="http://schemas.microsoft.com/office/drawing/2014/main" id="{578613EF-E032-4F8E-91F4-0E88494B980A}"/>
              </a:ext>
            </a:extLst>
          </p:cNvPr>
          <p:cNvSpPr txBox="1"/>
          <p:nvPr/>
        </p:nvSpPr>
        <p:spPr>
          <a:xfrm>
            <a:off x="846044" y="4601098"/>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8" name="TextBox 7">
            <a:extLst>
              <a:ext uri="{FF2B5EF4-FFF2-40B4-BE49-F238E27FC236}">
                <a16:creationId xmlns:a16="http://schemas.microsoft.com/office/drawing/2014/main" id="{A7736579-FBF7-4A91-872A-3AC1172FCA50}"/>
              </a:ext>
            </a:extLst>
          </p:cNvPr>
          <p:cNvSpPr txBox="1"/>
          <p:nvPr/>
        </p:nvSpPr>
        <p:spPr>
          <a:xfrm>
            <a:off x="3033573" y="4601098"/>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9" name="TextBox 8">
            <a:extLst>
              <a:ext uri="{FF2B5EF4-FFF2-40B4-BE49-F238E27FC236}">
                <a16:creationId xmlns:a16="http://schemas.microsoft.com/office/drawing/2014/main" id="{EABBDE0A-8F64-4A71-99EF-6EC609507068}"/>
              </a:ext>
            </a:extLst>
          </p:cNvPr>
          <p:cNvSpPr txBox="1"/>
          <p:nvPr/>
        </p:nvSpPr>
        <p:spPr>
          <a:xfrm>
            <a:off x="6013140" y="3284984"/>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0" name="TextBox 9">
            <a:extLst>
              <a:ext uri="{FF2B5EF4-FFF2-40B4-BE49-F238E27FC236}">
                <a16:creationId xmlns:a16="http://schemas.microsoft.com/office/drawing/2014/main" id="{4CF36665-49CF-4F5F-ACF5-4046D5A57017}"/>
              </a:ext>
            </a:extLst>
          </p:cNvPr>
          <p:cNvSpPr txBox="1"/>
          <p:nvPr/>
        </p:nvSpPr>
        <p:spPr>
          <a:xfrm>
            <a:off x="6013190" y="449295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1" name="TextBox 10">
            <a:extLst>
              <a:ext uri="{FF2B5EF4-FFF2-40B4-BE49-F238E27FC236}">
                <a16:creationId xmlns:a16="http://schemas.microsoft.com/office/drawing/2014/main" id="{7AEA00FF-3433-401B-A9B8-F2652171B144}"/>
              </a:ext>
            </a:extLst>
          </p:cNvPr>
          <p:cNvSpPr txBox="1"/>
          <p:nvPr/>
        </p:nvSpPr>
        <p:spPr>
          <a:xfrm>
            <a:off x="6013140" y="5660453"/>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2" name="Straight Arrow Connector 11">
            <a:extLst>
              <a:ext uri="{FF2B5EF4-FFF2-40B4-BE49-F238E27FC236}">
                <a16:creationId xmlns:a16="http://schemas.microsoft.com/office/drawing/2014/main" id="{C54CA105-15B5-46ED-A823-91FF3F562FC9}"/>
              </a:ext>
            </a:extLst>
          </p:cNvPr>
          <p:cNvCxnSpPr>
            <a:stCxn id="7" idx="3"/>
            <a:endCxn id="8" idx="1"/>
          </p:cNvCxnSpPr>
          <p:nvPr/>
        </p:nvCxnSpPr>
        <p:spPr>
          <a:xfrm>
            <a:off x="2430220" y="4893486"/>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55E98E3-27B6-410E-9E90-5C35A2E38026}"/>
              </a:ext>
            </a:extLst>
          </p:cNvPr>
          <p:cNvCxnSpPr>
            <a:cxnSpLocks/>
            <a:stCxn id="7" idx="0"/>
            <a:endCxn id="9" idx="1"/>
          </p:cNvCxnSpPr>
          <p:nvPr/>
        </p:nvCxnSpPr>
        <p:spPr>
          <a:xfrm rot="5400000" flipH="1" flipV="1">
            <a:off x="3375329" y="1963287"/>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310872A-D8B3-4958-BF6F-07033943EC5D}"/>
              </a:ext>
            </a:extLst>
          </p:cNvPr>
          <p:cNvCxnSpPr>
            <a:stCxn id="7" idx="2"/>
            <a:endCxn id="11" idx="1"/>
          </p:cNvCxnSpPr>
          <p:nvPr/>
        </p:nvCxnSpPr>
        <p:spPr>
          <a:xfrm rot="16200000" flipH="1">
            <a:off x="3380597" y="3443408"/>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7552C0-EA3D-4FA7-B2F7-781B9047A508}"/>
              </a:ext>
            </a:extLst>
          </p:cNvPr>
          <p:cNvCxnSpPr>
            <a:cxnSpLocks/>
            <a:stCxn id="8" idx="3"/>
            <a:endCxn id="9" idx="1"/>
          </p:cNvCxnSpPr>
          <p:nvPr/>
        </p:nvCxnSpPr>
        <p:spPr>
          <a:xfrm flipV="1">
            <a:off x="4617749" y="3700483"/>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96DFB3-B4AD-4D58-9027-B2B3C45875D2}"/>
              </a:ext>
            </a:extLst>
          </p:cNvPr>
          <p:cNvCxnSpPr>
            <a:stCxn id="8" idx="3"/>
            <a:endCxn id="10" idx="1"/>
          </p:cNvCxnSpPr>
          <p:nvPr/>
        </p:nvCxnSpPr>
        <p:spPr>
          <a:xfrm>
            <a:off x="4617749" y="4893486"/>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220787-B390-4F9F-83F2-DCDF13805DE0}"/>
              </a:ext>
            </a:extLst>
          </p:cNvPr>
          <p:cNvCxnSpPr>
            <a:stCxn id="8" idx="3"/>
            <a:endCxn id="11" idx="1"/>
          </p:cNvCxnSpPr>
          <p:nvPr/>
        </p:nvCxnSpPr>
        <p:spPr>
          <a:xfrm>
            <a:off x="4617749" y="4893486"/>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F3C59-A8C9-4E53-A78B-8401E7085309}"/>
              </a:ext>
            </a:extLst>
          </p:cNvPr>
          <p:cNvCxnSpPr>
            <a:cxnSpLocks/>
            <a:stCxn id="9" idx="2"/>
            <a:endCxn id="10" idx="0"/>
          </p:cNvCxnSpPr>
          <p:nvPr/>
        </p:nvCxnSpPr>
        <p:spPr>
          <a:xfrm>
            <a:off x="6553200" y="4115981"/>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C155A-6F99-445C-AE90-6CC58F0F5CC8}"/>
              </a:ext>
            </a:extLst>
          </p:cNvPr>
          <p:cNvCxnSpPr>
            <a:cxnSpLocks/>
            <a:stCxn id="10" idx="2"/>
            <a:endCxn id="11" idx="0"/>
          </p:cNvCxnSpPr>
          <p:nvPr/>
        </p:nvCxnSpPr>
        <p:spPr>
          <a:xfrm flipH="1">
            <a:off x="6553200" y="5323947"/>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5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5328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Hadoop has MapReduce and YARN (Yet Another Resource </a:t>
            </a:r>
            <a:r>
              <a:rPr lang="en-US" sz="1800" b="1" dirty="0" err="1">
                <a:solidFill>
                  <a:srgbClr val="29303B"/>
                </a:solidFill>
              </a:rPr>
              <a:t>Negtiator</a:t>
            </a:r>
            <a:r>
              <a:rPr lang="en-US" sz="1800" b="1" dirty="0">
                <a:solidFill>
                  <a:srgbClr val="29303B"/>
                </a:solidFill>
              </a:rPr>
              <a:t>). </a:t>
            </a:r>
          </a:p>
          <a:p>
            <a:pPr marL="342900" indent="-342900" algn="l">
              <a:buClr>
                <a:srgbClr val="0070C0"/>
              </a:buClr>
              <a:buSzPct val="80000"/>
              <a:buFont typeface="Wingdings" pitchFamily="2" charset="2"/>
              <a:buChar char="u"/>
            </a:pPr>
            <a:r>
              <a:rPr lang="en-US" sz="1800" b="1" dirty="0">
                <a:solidFill>
                  <a:srgbClr val="29303B"/>
                </a:solidFill>
              </a:rPr>
              <a:t>Spark can interface with YARN for MapReduce to distribute optimally the components of your processing amongst the resources available to that Hadoop cluster.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sp>
        <p:nvSpPr>
          <p:cNvPr id="7" name="TextBox 6">
            <a:extLst>
              <a:ext uri="{FF2B5EF4-FFF2-40B4-BE49-F238E27FC236}">
                <a16:creationId xmlns:a16="http://schemas.microsoft.com/office/drawing/2014/main" id="{BE485310-4068-49AF-AC32-861EB733B09E}"/>
              </a:ext>
            </a:extLst>
          </p:cNvPr>
          <p:cNvSpPr txBox="1"/>
          <p:nvPr/>
        </p:nvSpPr>
        <p:spPr>
          <a:xfrm>
            <a:off x="899592" y="4425535"/>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9" name="TextBox 8">
            <a:extLst>
              <a:ext uri="{FF2B5EF4-FFF2-40B4-BE49-F238E27FC236}">
                <a16:creationId xmlns:a16="http://schemas.microsoft.com/office/drawing/2014/main" id="{A93B8D51-56BD-48FF-B8ED-AA144DEA82F3}"/>
              </a:ext>
            </a:extLst>
          </p:cNvPr>
          <p:cNvSpPr txBox="1"/>
          <p:nvPr/>
        </p:nvSpPr>
        <p:spPr>
          <a:xfrm>
            <a:off x="3087121" y="4425535"/>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11" name="TextBox 10">
            <a:extLst>
              <a:ext uri="{FF2B5EF4-FFF2-40B4-BE49-F238E27FC236}">
                <a16:creationId xmlns:a16="http://schemas.microsoft.com/office/drawing/2014/main" id="{933ADF6B-ECBC-4B8A-8644-6583E39A9061}"/>
              </a:ext>
            </a:extLst>
          </p:cNvPr>
          <p:cNvSpPr txBox="1"/>
          <p:nvPr/>
        </p:nvSpPr>
        <p:spPr>
          <a:xfrm>
            <a:off x="6066688" y="3109421"/>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3" name="TextBox 12">
            <a:extLst>
              <a:ext uri="{FF2B5EF4-FFF2-40B4-BE49-F238E27FC236}">
                <a16:creationId xmlns:a16="http://schemas.microsoft.com/office/drawing/2014/main" id="{FF1F2AD7-9719-42A5-A2B5-3D9F7712F08E}"/>
              </a:ext>
            </a:extLst>
          </p:cNvPr>
          <p:cNvSpPr txBox="1"/>
          <p:nvPr/>
        </p:nvSpPr>
        <p:spPr>
          <a:xfrm>
            <a:off x="6066738" y="4317387"/>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5" name="TextBox 14">
            <a:extLst>
              <a:ext uri="{FF2B5EF4-FFF2-40B4-BE49-F238E27FC236}">
                <a16:creationId xmlns:a16="http://schemas.microsoft.com/office/drawing/2014/main" id="{47C5C653-8691-4461-AAA7-EA19799FFCB8}"/>
              </a:ext>
            </a:extLst>
          </p:cNvPr>
          <p:cNvSpPr txBox="1"/>
          <p:nvPr/>
        </p:nvSpPr>
        <p:spPr>
          <a:xfrm>
            <a:off x="6066688" y="548489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7" name="Straight Arrow Connector 16">
            <a:extLst>
              <a:ext uri="{FF2B5EF4-FFF2-40B4-BE49-F238E27FC236}">
                <a16:creationId xmlns:a16="http://schemas.microsoft.com/office/drawing/2014/main" id="{DD35FA10-648A-48BC-B03D-0A17EF26662A}"/>
              </a:ext>
            </a:extLst>
          </p:cNvPr>
          <p:cNvCxnSpPr>
            <a:stCxn id="7" idx="3"/>
            <a:endCxn id="9" idx="1"/>
          </p:cNvCxnSpPr>
          <p:nvPr/>
        </p:nvCxnSpPr>
        <p:spPr>
          <a:xfrm>
            <a:off x="2483768" y="4717923"/>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5842592-B041-4260-9E76-8E77A12F0C3F}"/>
              </a:ext>
            </a:extLst>
          </p:cNvPr>
          <p:cNvCxnSpPr>
            <a:cxnSpLocks/>
            <a:stCxn id="7" idx="0"/>
            <a:endCxn id="11" idx="1"/>
          </p:cNvCxnSpPr>
          <p:nvPr/>
        </p:nvCxnSpPr>
        <p:spPr>
          <a:xfrm rot="5400000" flipH="1" flipV="1">
            <a:off x="3428877" y="1787724"/>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498B914-5BDF-433D-BC18-412771DB99E3}"/>
              </a:ext>
            </a:extLst>
          </p:cNvPr>
          <p:cNvCxnSpPr>
            <a:stCxn id="7" idx="2"/>
            <a:endCxn id="15" idx="1"/>
          </p:cNvCxnSpPr>
          <p:nvPr/>
        </p:nvCxnSpPr>
        <p:spPr>
          <a:xfrm rot="16200000" flipH="1">
            <a:off x="3434145" y="3267845"/>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D12F7A4-3FE3-457E-A203-84B32EECFB24}"/>
              </a:ext>
            </a:extLst>
          </p:cNvPr>
          <p:cNvCxnSpPr>
            <a:cxnSpLocks/>
            <a:stCxn id="9" idx="3"/>
            <a:endCxn id="11" idx="1"/>
          </p:cNvCxnSpPr>
          <p:nvPr/>
        </p:nvCxnSpPr>
        <p:spPr>
          <a:xfrm flipV="1">
            <a:off x="4671297" y="3524920"/>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A67E79-3F89-4B51-81D2-6B8C384A6C44}"/>
              </a:ext>
            </a:extLst>
          </p:cNvPr>
          <p:cNvCxnSpPr>
            <a:stCxn id="9" idx="3"/>
            <a:endCxn id="13" idx="1"/>
          </p:cNvCxnSpPr>
          <p:nvPr/>
        </p:nvCxnSpPr>
        <p:spPr>
          <a:xfrm>
            <a:off x="4671297" y="4717923"/>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11A10B-2D88-4A46-8E77-A1830BCDEB5D}"/>
              </a:ext>
            </a:extLst>
          </p:cNvPr>
          <p:cNvCxnSpPr>
            <a:stCxn id="9" idx="3"/>
            <a:endCxn id="15" idx="1"/>
          </p:cNvCxnSpPr>
          <p:nvPr/>
        </p:nvCxnSpPr>
        <p:spPr>
          <a:xfrm>
            <a:off x="4671297" y="4717923"/>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AB28194-F30B-4001-B774-95B7F5267004}"/>
              </a:ext>
            </a:extLst>
          </p:cNvPr>
          <p:cNvCxnSpPr>
            <a:cxnSpLocks/>
            <a:stCxn id="11" idx="2"/>
            <a:endCxn id="13" idx="0"/>
          </p:cNvCxnSpPr>
          <p:nvPr/>
        </p:nvCxnSpPr>
        <p:spPr>
          <a:xfrm>
            <a:off x="6606748" y="3940418"/>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DD1BB48-A478-423D-ACA6-DCFBE61A8F75}"/>
              </a:ext>
            </a:extLst>
          </p:cNvPr>
          <p:cNvCxnSpPr>
            <a:cxnSpLocks/>
            <a:stCxn id="13" idx="2"/>
            <a:endCxn id="15" idx="0"/>
          </p:cNvCxnSpPr>
          <p:nvPr/>
        </p:nvCxnSpPr>
        <p:spPr>
          <a:xfrm flipH="1">
            <a:off x="6606748" y="5148384"/>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68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268760"/>
            <a:ext cx="8291263" cy="15632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Within a cluster, you might have individual executor tasks that are running, and these might be running on different computers, they might be running on different cores of the same computer, and they each have their own individual cache, and their own individual tasks that they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
        <p:nvSpPr>
          <p:cNvPr id="7" name="TextBox 6">
            <a:extLst>
              <a:ext uri="{FF2B5EF4-FFF2-40B4-BE49-F238E27FC236}">
                <a16:creationId xmlns:a16="http://schemas.microsoft.com/office/drawing/2014/main" id="{89503D14-171D-457D-B89A-DBE5A5C4B422}"/>
              </a:ext>
            </a:extLst>
          </p:cNvPr>
          <p:cNvSpPr txBox="1"/>
          <p:nvPr/>
        </p:nvSpPr>
        <p:spPr>
          <a:xfrm>
            <a:off x="899592" y="4425535"/>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8" name="TextBox 7">
            <a:extLst>
              <a:ext uri="{FF2B5EF4-FFF2-40B4-BE49-F238E27FC236}">
                <a16:creationId xmlns:a16="http://schemas.microsoft.com/office/drawing/2014/main" id="{B8BD3599-7EFA-4DA9-A95E-8DD296E5F34C}"/>
              </a:ext>
            </a:extLst>
          </p:cNvPr>
          <p:cNvSpPr txBox="1"/>
          <p:nvPr/>
        </p:nvSpPr>
        <p:spPr>
          <a:xfrm>
            <a:off x="3087121" y="4425535"/>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9" name="TextBox 8">
            <a:extLst>
              <a:ext uri="{FF2B5EF4-FFF2-40B4-BE49-F238E27FC236}">
                <a16:creationId xmlns:a16="http://schemas.microsoft.com/office/drawing/2014/main" id="{327614AB-863A-4902-9D77-20C5D08A49E1}"/>
              </a:ext>
            </a:extLst>
          </p:cNvPr>
          <p:cNvSpPr txBox="1"/>
          <p:nvPr/>
        </p:nvSpPr>
        <p:spPr>
          <a:xfrm>
            <a:off x="6066688" y="3109421"/>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0" name="TextBox 9">
            <a:extLst>
              <a:ext uri="{FF2B5EF4-FFF2-40B4-BE49-F238E27FC236}">
                <a16:creationId xmlns:a16="http://schemas.microsoft.com/office/drawing/2014/main" id="{76367E11-BA87-48EF-A645-BCB4A4BC1F17}"/>
              </a:ext>
            </a:extLst>
          </p:cNvPr>
          <p:cNvSpPr txBox="1"/>
          <p:nvPr/>
        </p:nvSpPr>
        <p:spPr>
          <a:xfrm>
            <a:off x="6066738" y="4317387"/>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1" name="TextBox 10">
            <a:extLst>
              <a:ext uri="{FF2B5EF4-FFF2-40B4-BE49-F238E27FC236}">
                <a16:creationId xmlns:a16="http://schemas.microsoft.com/office/drawing/2014/main" id="{7BC6F502-8F56-49C8-A5F1-2E111D57E013}"/>
              </a:ext>
            </a:extLst>
          </p:cNvPr>
          <p:cNvSpPr txBox="1"/>
          <p:nvPr/>
        </p:nvSpPr>
        <p:spPr>
          <a:xfrm>
            <a:off x="6066688" y="548489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2" name="Straight Arrow Connector 11">
            <a:extLst>
              <a:ext uri="{FF2B5EF4-FFF2-40B4-BE49-F238E27FC236}">
                <a16:creationId xmlns:a16="http://schemas.microsoft.com/office/drawing/2014/main" id="{0791C168-2D68-4E1C-B4F3-57BC570D2839}"/>
              </a:ext>
            </a:extLst>
          </p:cNvPr>
          <p:cNvCxnSpPr>
            <a:stCxn id="7" idx="3"/>
            <a:endCxn id="8" idx="1"/>
          </p:cNvCxnSpPr>
          <p:nvPr/>
        </p:nvCxnSpPr>
        <p:spPr>
          <a:xfrm>
            <a:off x="2483768" y="4717923"/>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97ABCD8-DCEC-464B-83D5-F41D5FA038B4}"/>
              </a:ext>
            </a:extLst>
          </p:cNvPr>
          <p:cNvCxnSpPr>
            <a:cxnSpLocks/>
            <a:stCxn id="7" idx="0"/>
            <a:endCxn id="9" idx="1"/>
          </p:cNvCxnSpPr>
          <p:nvPr/>
        </p:nvCxnSpPr>
        <p:spPr>
          <a:xfrm rot="5400000" flipH="1" flipV="1">
            <a:off x="3428877" y="1787724"/>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F2ACE-ABC2-4219-BB73-879C1B0EA54B}"/>
              </a:ext>
            </a:extLst>
          </p:cNvPr>
          <p:cNvCxnSpPr>
            <a:stCxn id="7" idx="2"/>
            <a:endCxn id="11" idx="1"/>
          </p:cNvCxnSpPr>
          <p:nvPr/>
        </p:nvCxnSpPr>
        <p:spPr>
          <a:xfrm rot="16200000" flipH="1">
            <a:off x="3434145" y="3267845"/>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90E004-622C-4E4B-B831-2F3496B51C80}"/>
              </a:ext>
            </a:extLst>
          </p:cNvPr>
          <p:cNvCxnSpPr>
            <a:cxnSpLocks/>
            <a:stCxn id="8" idx="3"/>
            <a:endCxn id="9" idx="1"/>
          </p:cNvCxnSpPr>
          <p:nvPr/>
        </p:nvCxnSpPr>
        <p:spPr>
          <a:xfrm flipV="1">
            <a:off x="4671297" y="3524920"/>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518F3A-06AD-404A-97A6-91CB59090F26}"/>
              </a:ext>
            </a:extLst>
          </p:cNvPr>
          <p:cNvCxnSpPr>
            <a:stCxn id="8" idx="3"/>
            <a:endCxn id="10" idx="1"/>
          </p:cNvCxnSpPr>
          <p:nvPr/>
        </p:nvCxnSpPr>
        <p:spPr>
          <a:xfrm>
            <a:off x="4671297" y="4717923"/>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3CD793-C892-413C-8245-689A27B174B2}"/>
              </a:ext>
            </a:extLst>
          </p:cNvPr>
          <p:cNvCxnSpPr>
            <a:stCxn id="8" idx="3"/>
            <a:endCxn id="11" idx="1"/>
          </p:cNvCxnSpPr>
          <p:nvPr/>
        </p:nvCxnSpPr>
        <p:spPr>
          <a:xfrm>
            <a:off x="4671297" y="4717923"/>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B5AEAD-E187-4A5F-8D65-1F49918B6153}"/>
              </a:ext>
            </a:extLst>
          </p:cNvPr>
          <p:cNvCxnSpPr>
            <a:cxnSpLocks/>
            <a:stCxn id="9" idx="2"/>
            <a:endCxn id="10" idx="0"/>
          </p:cNvCxnSpPr>
          <p:nvPr/>
        </p:nvCxnSpPr>
        <p:spPr>
          <a:xfrm>
            <a:off x="6606748" y="3940418"/>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4F4DED-61BB-4049-891A-9940F0FC170F}"/>
              </a:ext>
            </a:extLst>
          </p:cNvPr>
          <p:cNvCxnSpPr>
            <a:cxnSpLocks/>
            <a:stCxn id="10" idx="2"/>
            <a:endCxn id="11" idx="0"/>
          </p:cNvCxnSpPr>
          <p:nvPr/>
        </p:nvCxnSpPr>
        <p:spPr>
          <a:xfrm flipH="1">
            <a:off x="6606748" y="5148384"/>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268760"/>
            <a:ext cx="8291263" cy="16083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Spark context and the cluster manager work together to coordinate all the computers in the cluster and return a final result back to you.</a:t>
            </a:r>
          </a:p>
          <a:p>
            <a:pPr marL="342900" indent="-342900" algn="l">
              <a:buClr>
                <a:srgbClr val="0070C0"/>
              </a:buClr>
              <a:buSzPct val="80000"/>
              <a:buFont typeface="Wingdings" pitchFamily="2" charset="2"/>
              <a:buChar char="u"/>
            </a:pPr>
            <a:r>
              <a:rPr lang="en-US" sz="1800" b="1" dirty="0">
                <a:solidFill>
                  <a:srgbClr val="29303B"/>
                </a:solidFill>
              </a:rPr>
              <a:t>To use Spark, you have to  a little script in Driver Program to use the Spark context to describe at a high level.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sp>
        <p:nvSpPr>
          <p:cNvPr id="7" name="TextBox 6">
            <a:extLst>
              <a:ext uri="{FF2B5EF4-FFF2-40B4-BE49-F238E27FC236}">
                <a16:creationId xmlns:a16="http://schemas.microsoft.com/office/drawing/2014/main" id="{89503D14-171D-457D-B89A-DBE5A5C4B422}"/>
              </a:ext>
            </a:extLst>
          </p:cNvPr>
          <p:cNvSpPr txBox="1"/>
          <p:nvPr/>
        </p:nvSpPr>
        <p:spPr>
          <a:xfrm>
            <a:off x="917072" y="4745114"/>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8" name="TextBox 7">
            <a:extLst>
              <a:ext uri="{FF2B5EF4-FFF2-40B4-BE49-F238E27FC236}">
                <a16:creationId xmlns:a16="http://schemas.microsoft.com/office/drawing/2014/main" id="{B8BD3599-7EFA-4DA9-A95E-8DD296E5F34C}"/>
              </a:ext>
            </a:extLst>
          </p:cNvPr>
          <p:cNvSpPr txBox="1"/>
          <p:nvPr/>
        </p:nvSpPr>
        <p:spPr>
          <a:xfrm>
            <a:off x="3104601" y="4745114"/>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9" name="TextBox 8">
            <a:extLst>
              <a:ext uri="{FF2B5EF4-FFF2-40B4-BE49-F238E27FC236}">
                <a16:creationId xmlns:a16="http://schemas.microsoft.com/office/drawing/2014/main" id="{327614AB-863A-4902-9D77-20C5D08A49E1}"/>
              </a:ext>
            </a:extLst>
          </p:cNvPr>
          <p:cNvSpPr txBox="1"/>
          <p:nvPr/>
        </p:nvSpPr>
        <p:spPr>
          <a:xfrm>
            <a:off x="6084168" y="342900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0" name="TextBox 9">
            <a:extLst>
              <a:ext uri="{FF2B5EF4-FFF2-40B4-BE49-F238E27FC236}">
                <a16:creationId xmlns:a16="http://schemas.microsoft.com/office/drawing/2014/main" id="{76367E11-BA87-48EF-A645-BCB4A4BC1F17}"/>
              </a:ext>
            </a:extLst>
          </p:cNvPr>
          <p:cNvSpPr txBox="1"/>
          <p:nvPr/>
        </p:nvSpPr>
        <p:spPr>
          <a:xfrm>
            <a:off x="6084218" y="4636966"/>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1" name="TextBox 10">
            <a:extLst>
              <a:ext uri="{FF2B5EF4-FFF2-40B4-BE49-F238E27FC236}">
                <a16:creationId xmlns:a16="http://schemas.microsoft.com/office/drawing/2014/main" id="{7BC6F502-8F56-49C8-A5F1-2E111D57E013}"/>
              </a:ext>
            </a:extLst>
          </p:cNvPr>
          <p:cNvSpPr txBox="1"/>
          <p:nvPr/>
        </p:nvSpPr>
        <p:spPr>
          <a:xfrm>
            <a:off x="6084168" y="5804469"/>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2" name="Straight Arrow Connector 11">
            <a:extLst>
              <a:ext uri="{FF2B5EF4-FFF2-40B4-BE49-F238E27FC236}">
                <a16:creationId xmlns:a16="http://schemas.microsoft.com/office/drawing/2014/main" id="{0791C168-2D68-4E1C-B4F3-57BC570D2839}"/>
              </a:ext>
            </a:extLst>
          </p:cNvPr>
          <p:cNvCxnSpPr>
            <a:stCxn id="7" idx="3"/>
            <a:endCxn id="8" idx="1"/>
          </p:cNvCxnSpPr>
          <p:nvPr/>
        </p:nvCxnSpPr>
        <p:spPr>
          <a:xfrm>
            <a:off x="2501248" y="5037502"/>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97ABCD8-DCEC-464B-83D5-F41D5FA038B4}"/>
              </a:ext>
            </a:extLst>
          </p:cNvPr>
          <p:cNvCxnSpPr>
            <a:cxnSpLocks/>
            <a:stCxn id="7" idx="0"/>
            <a:endCxn id="9" idx="1"/>
          </p:cNvCxnSpPr>
          <p:nvPr/>
        </p:nvCxnSpPr>
        <p:spPr>
          <a:xfrm rot="5400000" flipH="1" flipV="1">
            <a:off x="3446357" y="2107303"/>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F2ACE-ABC2-4219-BB73-879C1B0EA54B}"/>
              </a:ext>
            </a:extLst>
          </p:cNvPr>
          <p:cNvCxnSpPr>
            <a:stCxn id="7" idx="2"/>
            <a:endCxn id="11" idx="1"/>
          </p:cNvCxnSpPr>
          <p:nvPr/>
        </p:nvCxnSpPr>
        <p:spPr>
          <a:xfrm rot="16200000" flipH="1">
            <a:off x="3451625" y="3587424"/>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90E004-622C-4E4B-B831-2F3496B51C80}"/>
              </a:ext>
            </a:extLst>
          </p:cNvPr>
          <p:cNvCxnSpPr>
            <a:cxnSpLocks/>
            <a:stCxn id="8" idx="3"/>
            <a:endCxn id="9" idx="1"/>
          </p:cNvCxnSpPr>
          <p:nvPr/>
        </p:nvCxnSpPr>
        <p:spPr>
          <a:xfrm flipV="1">
            <a:off x="4688777" y="3844499"/>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518F3A-06AD-404A-97A6-91CB59090F26}"/>
              </a:ext>
            </a:extLst>
          </p:cNvPr>
          <p:cNvCxnSpPr>
            <a:stCxn id="8" idx="3"/>
            <a:endCxn id="10" idx="1"/>
          </p:cNvCxnSpPr>
          <p:nvPr/>
        </p:nvCxnSpPr>
        <p:spPr>
          <a:xfrm>
            <a:off x="4688777" y="5037502"/>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3CD793-C892-413C-8245-689A27B174B2}"/>
              </a:ext>
            </a:extLst>
          </p:cNvPr>
          <p:cNvCxnSpPr>
            <a:stCxn id="8" idx="3"/>
            <a:endCxn id="11" idx="1"/>
          </p:cNvCxnSpPr>
          <p:nvPr/>
        </p:nvCxnSpPr>
        <p:spPr>
          <a:xfrm>
            <a:off x="4688777" y="5037502"/>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B5AEAD-E187-4A5F-8D65-1F49918B6153}"/>
              </a:ext>
            </a:extLst>
          </p:cNvPr>
          <p:cNvCxnSpPr>
            <a:cxnSpLocks/>
            <a:stCxn id="9" idx="2"/>
            <a:endCxn id="10" idx="0"/>
          </p:cNvCxnSpPr>
          <p:nvPr/>
        </p:nvCxnSpPr>
        <p:spPr>
          <a:xfrm>
            <a:off x="6624228" y="4259997"/>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4F4DED-61BB-4049-891A-9940F0FC170F}"/>
              </a:ext>
            </a:extLst>
          </p:cNvPr>
          <p:cNvCxnSpPr>
            <a:cxnSpLocks/>
            <a:stCxn id="10" idx="2"/>
            <a:endCxn id="11" idx="0"/>
          </p:cNvCxnSpPr>
          <p:nvPr/>
        </p:nvCxnSpPr>
        <p:spPr>
          <a:xfrm flipH="1">
            <a:off x="6624228" y="5467963"/>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35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268760"/>
            <a:ext cx="8291263" cy="1592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Spark will work together with the cluster manager, figures out how to spread that out and distribute the job. You do not have to worry about all those details.</a:t>
            </a:r>
          </a:p>
          <a:p>
            <a:pPr marL="342900" indent="-342900" algn="l">
              <a:buClr>
                <a:srgbClr val="0070C0"/>
              </a:buClr>
              <a:buSzPct val="80000"/>
              <a:buFont typeface="Wingdings" pitchFamily="2" charset="2"/>
              <a:buChar char="u"/>
            </a:pPr>
            <a:r>
              <a:rPr lang="en-US" sz="1800" b="1" dirty="0">
                <a:solidFill>
                  <a:srgbClr val="29303B"/>
                </a:solidFill>
              </a:rPr>
              <a:t>You might have to do some troubleshooting to figure out if you have enough resources available for the task at hand.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sp>
        <p:nvSpPr>
          <p:cNvPr id="7" name="TextBox 6">
            <a:extLst>
              <a:ext uri="{FF2B5EF4-FFF2-40B4-BE49-F238E27FC236}">
                <a16:creationId xmlns:a16="http://schemas.microsoft.com/office/drawing/2014/main" id="{89503D14-171D-457D-B89A-DBE5A5C4B422}"/>
              </a:ext>
            </a:extLst>
          </p:cNvPr>
          <p:cNvSpPr txBox="1"/>
          <p:nvPr/>
        </p:nvSpPr>
        <p:spPr>
          <a:xfrm>
            <a:off x="917072" y="4745114"/>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8" name="TextBox 7">
            <a:extLst>
              <a:ext uri="{FF2B5EF4-FFF2-40B4-BE49-F238E27FC236}">
                <a16:creationId xmlns:a16="http://schemas.microsoft.com/office/drawing/2014/main" id="{B8BD3599-7EFA-4DA9-A95E-8DD296E5F34C}"/>
              </a:ext>
            </a:extLst>
          </p:cNvPr>
          <p:cNvSpPr txBox="1"/>
          <p:nvPr/>
        </p:nvSpPr>
        <p:spPr>
          <a:xfrm>
            <a:off x="3104601" y="4745114"/>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9" name="TextBox 8">
            <a:extLst>
              <a:ext uri="{FF2B5EF4-FFF2-40B4-BE49-F238E27FC236}">
                <a16:creationId xmlns:a16="http://schemas.microsoft.com/office/drawing/2014/main" id="{327614AB-863A-4902-9D77-20C5D08A49E1}"/>
              </a:ext>
            </a:extLst>
          </p:cNvPr>
          <p:cNvSpPr txBox="1"/>
          <p:nvPr/>
        </p:nvSpPr>
        <p:spPr>
          <a:xfrm>
            <a:off x="6084168" y="342900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0" name="TextBox 9">
            <a:extLst>
              <a:ext uri="{FF2B5EF4-FFF2-40B4-BE49-F238E27FC236}">
                <a16:creationId xmlns:a16="http://schemas.microsoft.com/office/drawing/2014/main" id="{76367E11-BA87-48EF-A645-BCB4A4BC1F17}"/>
              </a:ext>
            </a:extLst>
          </p:cNvPr>
          <p:cNvSpPr txBox="1"/>
          <p:nvPr/>
        </p:nvSpPr>
        <p:spPr>
          <a:xfrm>
            <a:off x="6084218" y="4636966"/>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1" name="TextBox 10">
            <a:extLst>
              <a:ext uri="{FF2B5EF4-FFF2-40B4-BE49-F238E27FC236}">
                <a16:creationId xmlns:a16="http://schemas.microsoft.com/office/drawing/2014/main" id="{7BC6F502-8F56-49C8-A5F1-2E111D57E013}"/>
              </a:ext>
            </a:extLst>
          </p:cNvPr>
          <p:cNvSpPr txBox="1"/>
          <p:nvPr/>
        </p:nvSpPr>
        <p:spPr>
          <a:xfrm>
            <a:off x="6084168" y="5804469"/>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2" name="Straight Arrow Connector 11">
            <a:extLst>
              <a:ext uri="{FF2B5EF4-FFF2-40B4-BE49-F238E27FC236}">
                <a16:creationId xmlns:a16="http://schemas.microsoft.com/office/drawing/2014/main" id="{0791C168-2D68-4E1C-B4F3-57BC570D2839}"/>
              </a:ext>
            </a:extLst>
          </p:cNvPr>
          <p:cNvCxnSpPr>
            <a:stCxn id="7" idx="3"/>
            <a:endCxn id="8" idx="1"/>
          </p:cNvCxnSpPr>
          <p:nvPr/>
        </p:nvCxnSpPr>
        <p:spPr>
          <a:xfrm>
            <a:off x="2501248" y="5037502"/>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97ABCD8-DCEC-464B-83D5-F41D5FA038B4}"/>
              </a:ext>
            </a:extLst>
          </p:cNvPr>
          <p:cNvCxnSpPr>
            <a:cxnSpLocks/>
            <a:stCxn id="7" idx="0"/>
            <a:endCxn id="9" idx="1"/>
          </p:cNvCxnSpPr>
          <p:nvPr/>
        </p:nvCxnSpPr>
        <p:spPr>
          <a:xfrm rot="5400000" flipH="1" flipV="1">
            <a:off x="3446357" y="2107303"/>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F2ACE-ABC2-4219-BB73-879C1B0EA54B}"/>
              </a:ext>
            </a:extLst>
          </p:cNvPr>
          <p:cNvCxnSpPr>
            <a:stCxn id="7" idx="2"/>
            <a:endCxn id="11" idx="1"/>
          </p:cNvCxnSpPr>
          <p:nvPr/>
        </p:nvCxnSpPr>
        <p:spPr>
          <a:xfrm rot="16200000" flipH="1">
            <a:off x="3451625" y="3587424"/>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90E004-622C-4E4B-B831-2F3496B51C80}"/>
              </a:ext>
            </a:extLst>
          </p:cNvPr>
          <p:cNvCxnSpPr>
            <a:cxnSpLocks/>
            <a:stCxn id="8" idx="3"/>
            <a:endCxn id="9" idx="1"/>
          </p:cNvCxnSpPr>
          <p:nvPr/>
        </p:nvCxnSpPr>
        <p:spPr>
          <a:xfrm flipV="1">
            <a:off x="4688777" y="3844499"/>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518F3A-06AD-404A-97A6-91CB59090F26}"/>
              </a:ext>
            </a:extLst>
          </p:cNvPr>
          <p:cNvCxnSpPr>
            <a:stCxn id="8" idx="3"/>
            <a:endCxn id="10" idx="1"/>
          </p:cNvCxnSpPr>
          <p:nvPr/>
        </p:nvCxnSpPr>
        <p:spPr>
          <a:xfrm>
            <a:off x="4688777" y="5037502"/>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3CD793-C892-413C-8245-689A27B174B2}"/>
              </a:ext>
            </a:extLst>
          </p:cNvPr>
          <p:cNvCxnSpPr>
            <a:stCxn id="8" idx="3"/>
            <a:endCxn id="11" idx="1"/>
          </p:cNvCxnSpPr>
          <p:nvPr/>
        </p:nvCxnSpPr>
        <p:spPr>
          <a:xfrm>
            <a:off x="4688777" y="5037502"/>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B5AEAD-E187-4A5F-8D65-1F49918B6153}"/>
              </a:ext>
            </a:extLst>
          </p:cNvPr>
          <p:cNvCxnSpPr>
            <a:cxnSpLocks/>
            <a:stCxn id="9" idx="2"/>
            <a:endCxn id="10" idx="0"/>
          </p:cNvCxnSpPr>
          <p:nvPr/>
        </p:nvCxnSpPr>
        <p:spPr>
          <a:xfrm>
            <a:off x="6624228" y="4259997"/>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4F4DED-61BB-4049-891A-9940F0FC170F}"/>
              </a:ext>
            </a:extLst>
          </p:cNvPr>
          <p:cNvCxnSpPr>
            <a:cxnSpLocks/>
            <a:stCxn id="10" idx="2"/>
            <a:endCxn id="11" idx="0"/>
          </p:cNvCxnSpPr>
          <p:nvPr/>
        </p:nvCxnSpPr>
        <p:spPr>
          <a:xfrm flipH="1">
            <a:off x="6624228" y="5467963"/>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05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74.2 Spark Speed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0617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74.2 Spark Speed</a:t>
            </a:r>
            <a:endParaRPr lang="zh-TW" altLang="en-US" b="1" dirty="0">
              <a:solidFill>
                <a:srgbClr val="FFFF00"/>
              </a:solidFill>
            </a:endParaRPr>
          </a:p>
        </p:txBody>
      </p:sp>
      <p:sp>
        <p:nvSpPr>
          <p:cNvPr id="3" name="副標題 2"/>
          <p:cNvSpPr>
            <a:spLocks noGrp="1"/>
          </p:cNvSpPr>
          <p:nvPr>
            <p:ph type="subTitle" idx="1"/>
          </p:nvPr>
        </p:nvSpPr>
        <p:spPr>
          <a:xfrm>
            <a:off x="457200" y="1268760"/>
            <a:ext cx="8291263"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Speed</a:t>
            </a:r>
          </a:p>
          <a:p>
            <a:pPr marL="342900" indent="-342900" algn="l">
              <a:buClr>
                <a:srgbClr val="0070C0"/>
              </a:buClr>
              <a:buSzPct val="80000"/>
              <a:buFont typeface="Wingdings" pitchFamily="2" charset="2"/>
              <a:buChar char="u"/>
            </a:pPr>
            <a:r>
              <a:rPr lang="en-US" sz="1800" b="1" dirty="0">
                <a:solidFill>
                  <a:srgbClr val="29303B"/>
                </a:solidFill>
              </a:rPr>
              <a:t>The Spark is running in memory and up to 100 x faster than Hadoop/MapReduce in memory, or 10 x faster in running on disc.</a:t>
            </a:r>
          </a:p>
          <a:p>
            <a:pPr marL="342900" indent="-342900" algn="l">
              <a:buClr>
                <a:srgbClr val="0070C0"/>
              </a:buClr>
              <a:buSzPct val="80000"/>
              <a:buFont typeface="Wingdings" pitchFamily="2" charset="2"/>
              <a:buChar char="u"/>
            </a:pPr>
            <a:r>
              <a:rPr lang="en-US" sz="1800" b="1" dirty="0">
                <a:solidFill>
                  <a:srgbClr val="29303B"/>
                </a:solidFill>
              </a:rPr>
              <a:t>Hadoop/MapReduce is low level for mappers and reducers. Spark is higher level.</a:t>
            </a:r>
          </a:p>
          <a:p>
            <a:pPr marL="342900" indent="-342900" algn="l">
              <a:buClr>
                <a:srgbClr val="0070C0"/>
              </a:buClr>
              <a:buSzPct val="80000"/>
              <a:buFont typeface="Wingdings" pitchFamily="2" charset="2"/>
              <a:buChar char="u"/>
            </a:pPr>
            <a:r>
              <a:rPr lang="en-US" sz="1800" b="1" dirty="0">
                <a:solidFill>
                  <a:srgbClr val="29303B"/>
                </a:solidFill>
              </a:rPr>
              <a:t>The reason that Spark so fast is Spark has a DAG (Directed Acyclic Graph) engine.</a:t>
            </a:r>
          </a:p>
          <a:p>
            <a:pPr marL="342900" indent="-342900" algn="l">
              <a:buClr>
                <a:srgbClr val="0070C0"/>
              </a:buClr>
              <a:buSzPct val="80000"/>
              <a:buFont typeface="Wingdings" pitchFamily="2" charset="2"/>
              <a:buChar char="u"/>
            </a:pPr>
            <a:r>
              <a:rPr lang="en-US" sz="1800" b="1" dirty="0">
                <a:solidFill>
                  <a:srgbClr val="29303B"/>
                </a:solidFill>
              </a:rPr>
              <a:t>A DAG (Directed Acyclic Graph) engine that optimizes workflow for 10 times fast.</a:t>
            </a:r>
          </a:p>
          <a:p>
            <a:pPr marL="342900" indent="-342900" algn="l">
              <a:buClr>
                <a:srgbClr val="0070C0"/>
              </a:buClr>
              <a:buSzPct val="80000"/>
              <a:buFont typeface="Wingdings" pitchFamily="2" charset="2"/>
              <a:buChar char="u"/>
            </a:pPr>
            <a:r>
              <a:rPr lang="en-US" sz="1800" b="1" dirty="0">
                <a:solidFill>
                  <a:srgbClr val="29303B"/>
                </a:solidFill>
              </a:rPr>
              <a:t>You write a Spark script that describes how to process your data, and you might have an </a:t>
            </a:r>
            <a:r>
              <a:rPr lang="en-US" sz="1800" b="1" i="0" dirty="0">
                <a:solidFill>
                  <a:srgbClr val="29303B"/>
                </a:solidFill>
                <a:effectLst/>
              </a:rPr>
              <a:t>RDDs (Resilient </a:t>
            </a:r>
            <a:r>
              <a:rPr lang="en-US" sz="1800" b="1" dirty="0">
                <a:solidFill>
                  <a:srgbClr val="29303B"/>
                </a:solidFill>
              </a:rPr>
              <a:t>D</a:t>
            </a:r>
            <a:r>
              <a:rPr lang="en-US" sz="1800" b="1" i="0" dirty="0">
                <a:solidFill>
                  <a:srgbClr val="29303B"/>
                </a:solidFill>
                <a:effectLst/>
              </a:rPr>
              <a:t>istributed </a:t>
            </a:r>
            <a:r>
              <a:rPr lang="en-US" sz="1800" b="1" dirty="0">
                <a:solidFill>
                  <a:srgbClr val="29303B"/>
                </a:solidFill>
              </a:rPr>
              <a:t>D</a:t>
            </a:r>
            <a:r>
              <a:rPr lang="en-US" sz="1800" b="1" i="0" dirty="0">
                <a:solidFill>
                  <a:srgbClr val="29303B"/>
                </a:solidFill>
                <a:effectLst/>
              </a:rPr>
              <a:t>ata </a:t>
            </a:r>
            <a:r>
              <a:rPr lang="en-US" sz="1800" b="1" dirty="0">
                <a:solidFill>
                  <a:srgbClr val="29303B"/>
                </a:solidFill>
              </a:rPr>
              <a:t>S</a:t>
            </a:r>
            <a:r>
              <a:rPr lang="en-US" sz="1800" b="1" i="0" dirty="0">
                <a:solidFill>
                  <a:srgbClr val="29303B"/>
                </a:solidFill>
                <a:effectLst/>
              </a:rPr>
              <a:t>tores). The RDDs</a:t>
            </a:r>
            <a:r>
              <a:rPr lang="en-US" sz="1800" b="1" dirty="0">
                <a:solidFill>
                  <a:srgbClr val="29303B"/>
                </a:solidFill>
              </a:rPr>
              <a:t> like a DataFrame. You  transform the data and perform action on data. </a:t>
            </a:r>
          </a:p>
          <a:p>
            <a:pPr marL="342900" indent="-342900" algn="l">
              <a:buClr>
                <a:srgbClr val="0070C0"/>
              </a:buClr>
              <a:buSzPct val="80000"/>
              <a:buFont typeface="Wingdings" pitchFamily="2" charset="2"/>
              <a:buChar char="u"/>
            </a:pPr>
            <a:r>
              <a:rPr lang="en-US" sz="1800" b="1" dirty="0">
                <a:solidFill>
                  <a:srgbClr val="29303B"/>
                </a:solidFill>
              </a:rPr>
              <a:t>Based on the scrip information, Spark will build a DAG graph and figure out how to run it efficiently. The Spark will optimal run the job and return the result to you.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spTree>
    <p:extLst>
      <p:ext uri="{BB962C8B-B14F-4D97-AF65-F5344CB8AC3E}">
        <p14:creationId xmlns:p14="http://schemas.microsoft.com/office/powerpoint/2010/main" val="362966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74.2 Spark Speed</a:t>
            </a:r>
            <a:endParaRPr lang="zh-TW" altLang="en-US" b="1" dirty="0">
              <a:solidFill>
                <a:srgbClr val="FFFF00"/>
              </a:solidFill>
            </a:endParaRPr>
          </a:p>
        </p:txBody>
      </p:sp>
      <p:sp>
        <p:nvSpPr>
          <p:cNvPr id="3" name="副標題 2"/>
          <p:cNvSpPr>
            <a:spLocks noGrp="1"/>
          </p:cNvSpPr>
          <p:nvPr>
            <p:ph type="subTitle" idx="1"/>
          </p:nvPr>
        </p:nvSpPr>
        <p:spPr>
          <a:xfrm>
            <a:off x="457200" y="1340768"/>
            <a:ext cx="8291263"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Speed</a:t>
            </a:r>
          </a:p>
          <a:p>
            <a:pPr marL="342900" indent="-342900" algn="l">
              <a:buClr>
                <a:srgbClr val="0070C0"/>
              </a:buClr>
              <a:buSzPct val="80000"/>
              <a:buFont typeface="Wingdings" pitchFamily="2" charset="2"/>
              <a:buChar char="u"/>
            </a:pPr>
            <a:r>
              <a:rPr lang="en-US" sz="1800" b="1" dirty="0">
                <a:solidFill>
                  <a:srgbClr val="29303B"/>
                </a:solidFill>
              </a:rPr>
              <a:t>Under the hood, Spark will figure out the best way to split up that processing and distribute that information to get the end result that you are looking for.</a:t>
            </a:r>
          </a:p>
          <a:p>
            <a:pPr marL="342900" indent="-342900" algn="l">
              <a:buClr>
                <a:srgbClr val="0070C0"/>
              </a:buClr>
              <a:buSzPct val="80000"/>
              <a:buFont typeface="Wingdings" pitchFamily="2" charset="2"/>
              <a:buChar char="u"/>
            </a:pPr>
            <a:r>
              <a:rPr lang="en-US" sz="1800" b="1" dirty="0">
                <a:solidFill>
                  <a:srgbClr val="29303B"/>
                </a:solidFill>
              </a:rPr>
              <a:t>So the key insight here is that Spark waits until you tell it to actually produce a result, and only at that point does it actually go out and figure out how to produce that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dirty="0"/>
          </a:p>
        </p:txBody>
      </p:sp>
    </p:spTree>
    <p:extLst>
      <p:ext uri="{BB962C8B-B14F-4D97-AF65-F5344CB8AC3E}">
        <p14:creationId xmlns:p14="http://schemas.microsoft.com/office/powerpoint/2010/main" val="168660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74.3 Spark Hot Technology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3534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74.3 Spark Hot Technology</a:t>
            </a:r>
            <a:endParaRPr lang="zh-TW" altLang="en-US" b="1" dirty="0">
              <a:solidFill>
                <a:srgbClr val="FFFF00"/>
              </a:solidFill>
            </a:endParaRPr>
          </a:p>
        </p:txBody>
      </p:sp>
      <p:sp>
        <p:nvSpPr>
          <p:cNvPr id="3" name="副標題 2"/>
          <p:cNvSpPr>
            <a:spLocks noGrp="1"/>
          </p:cNvSpPr>
          <p:nvPr>
            <p:ph type="subTitle" idx="1"/>
          </p:nvPr>
        </p:nvSpPr>
        <p:spPr>
          <a:xfrm>
            <a:off x="457200" y="1340768"/>
            <a:ext cx="8291263"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Hot Technology</a:t>
            </a:r>
          </a:p>
          <a:p>
            <a:pPr marL="342900" indent="-342900" algn="l">
              <a:buClr>
                <a:srgbClr val="0070C0"/>
              </a:buClr>
              <a:buSzPct val="80000"/>
              <a:buFont typeface="Wingdings" pitchFamily="2" charset="2"/>
              <a:buChar char="u"/>
            </a:pPr>
            <a:r>
              <a:rPr lang="en-US" sz="1800" b="1" dirty="0">
                <a:solidFill>
                  <a:srgbClr val="29303B"/>
                </a:solidFill>
              </a:rPr>
              <a:t>Spark is a very hot technology. Many big companies, such as, </a:t>
            </a:r>
          </a:p>
          <a:p>
            <a:pPr marL="342900" indent="-342900" algn="l">
              <a:buClr>
                <a:srgbClr val="0070C0"/>
              </a:buClr>
              <a:buSzPct val="80000"/>
              <a:buFont typeface="Wingdings" pitchFamily="2" charset="2"/>
              <a:buChar char="u"/>
            </a:pPr>
            <a:r>
              <a:rPr lang="en-US" sz="1800" b="1" dirty="0">
                <a:solidFill>
                  <a:srgbClr val="29303B"/>
                </a:solidFill>
              </a:rPr>
              <a:t>Amazon, </a:t>
            </a:r>
          </a:p>
          <a:p>
            <a:pPr marL="342900" indent="-342900" algn="l">
              <a:buClr>
                <a:srgbClr val="0070C0"/>
              </a:buClr>
              <a:buSzPct val="80000"/>
              <a:buFont typeface="Wingdings" pitchFamily="2" charset="2"/>
              <a:buChar char="u"/>
            </a:pPr>
            <a:r>
              <a:rPr lang="en-US" sz="1800" b="1" dirty="0">
                <a:solidFill>
                  <a:srgbClr val="29303B"/>
                </a:solidFill>
              </a:rPr>
              <a:t>eBay: log analysis and aggregation, </a:t>
            </a:r>
          </a:p>
          <a:p>
            <a:pPr marL="342900" indent="-342900" algn="l">
              <a:buClr>
                <a:srgbClr val="0070C0"/>
              </a:buClr>
              <a:buSzPct val="80000"/>
              <a:buFont typeface="Wingdings" pitchFamily="2" charset="2"/>
              <a:buChar char="u"/>
            </a:pPr>
            <a:r>
              <a:rPr lang="en-US" sz="1800" b="1" dirty="0">
                <a:solidFill>
                  <a:srgbClr val="29303B"/>
                </a:solidFill>
              </a:rPr>
              <a:t>NASA’s JPL (Jet Propulsion Laboratory): Deep Space Network</a:t>
            </a:r>
          </a:p>
          <a:p>
            <a:pPr marL="342900" indent="-342900" algn="l">
              <a:buClr>
                <a:srgbClr val="0070C0"/>
              </a:buClr>
              <a:buSzPct val="80000"/>
              <a:buFont typeface="Wingdings" pitchFamily="2" charset="2"/>
              <a:buChar char="u"/>
            </a:pPr>
            <a:r>
              <a:rPr lang="en-US" sz="1800" b="1" dirty="0">
                <a:solidFill>
                  <a:srgbClr val="29303B"/>
                </a:solidFill>
              </a:rPr>
              <a:t>Groupon</a:t>
            </a:r>
          </a:p>
          <a:p>
            <a:pPr marL="342900" indent="-342900" algn="l">
              <a:buClr>
                <a:srgbClr val="0070C0"/>
              </a:buClr>
              <a:buSzPct val="80000"/>
              <a:buFont typeface="Wingdings" pitchFamily="2" charset="2"/>
              <a:buChar char="u"/>
            </a:pPr>
            <a:r>
              <a:rPr lang="en-US" sz="1800" b="1" dirty="0">
                <a:solidFill>
                  <a:srgbClr val="29303B"/>
                </a:solidFill>
              </a:rPr>
              <a:t>TripAdvisor</a:t>
            </a:r>
          </a:p>
          <a:p>
            <a:pPr marL="342900" indent="-342900" algn="l">
              <a:buClr>
                <a:srgbClr val="0070C0"/>
              </a:buClr>
              <a:buSzPct val="80000"/>
              <a:buFont typeface="Wingdings" pitchFamily="2" charset="2"/>
              <a:buChar char="u"/>
            </a:pPr>
            <a:r>
              <a:rPr lang="en-US" sz="1800" b="1" dirty="0">
                <a:solidFill>
                  <a:srgbClr val="29303B"/>
                </a:solidFill>
              </a:rPr>
              <a:t>Yahoo, and </a:t>
            </a:r>
          </a:p>
          <a:p>
            <a:pPr marL="342900" indent="-342900" algn="l">
              <a:buClr>
                <a:srgbClr val="0070C0"/>
              </a:buClr>
              <a:buSzPct val="80000"/>
              <a:buFont typeface="Wingdings" pitchFamily="2" charset="2"/>
              <a:buChar char="u"/>
            </a:pPr>
            <a:r>
              <a:rPr lang="en-US" sz="1800" b="1" dirty="0">
                <a:solidFill>
                  <a:srgbClr val="29303B"/>
                </a:solidFill>
              </a:rPr>
              <a:t>etc. </a:t>
            </a:r>
            <a:r>
              <a:rPr lang="en-US" sz="1800" b="1" dirty="0">
                <a:solidFill>
                  <a:srgbClr val="29303B"/>
                </a:solidFill>
                <a:hlinkClick r:id="rId2"/>
              </a:rPr>
              <a:t>http://spark.apache.org/powered-by.html</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are using Spark.</a:t>
            </a:r>
          </a:p>
          <a:p>
            <a:pPr marL="342900" indent="-342900" algn="l">
              <a:buClr>
                <a:srgbClr val="0070C0"/>
              </a:buClr>
              <a:buSzPct val="80000"/>
              <a:buFont typeface="Wingdings" pitchFamily="2" charset="2"/>
              <a:buChar char="u"/>
            </a:pPr>
            <a:r>
              <a:rPr lang="en-US" sz="1800" b="1" dirty="0">
                <a:solidFill>
                  <a:srgbClr val="29303B"/>
                </a:solidFill>
              </a:rPr>
              <a:t>You do not need to worry about the job market of Spark for big data.</a:t>
            </a:r>
          </a:p>
          <a:p>
            <a:pPr marL="342900" indent="-342900" algn="l">
              <a:buClr>
                <a:srgbClr val="0070C0"/>
              </a:buClr>
              <a:buSzPct val="80000"/>
              <a:buFont typeface="Wingdings" pitchFamily="2" charset="2"/>
              <a:buChar char="u"/>
            </a:pPr>
            <a:r>
              <a:rPr lang="en-US" sz="1800" b="1" dirty="0">
                <a:solidFill>
                  <a:srgbClr val="29303B"/>
                </a:solidFill>
              </a:rPr>
              <a:t>We can make an entire recommender system using Spark core.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dirty="0"/>
          </a:p>
        </p:txBody>
      </p:sp>
    </p:spTree>
    <p:extLst>
      <p:ext uri="{BB962C8B-B14F-4D97-AF65-F5344CB8AC3E}">
        <p14:creationId xmlns:p14="http://schemas.microsoft.com/office/powerpoint/2010/main" val="248235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22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Wha</a:t>
            </a:r>
            <a:r>
              <a:rPr lang="en-US" sz="1800" b="1" dirty="0">
                <a:solidFill>
                  <a:srgbClr val="29303B"/>
                </a:solidFill>
              </a:rPr>
              <a:t>t is the whole concept of Apache Spark?</a:t>
            </a:r>
          </a:p>
          <a:p>
            <a:pPr marL="342900" indent="-342900" algn="l">
              <a:buClr>
                <a:srgbClr val="0070C0"/>
              </a:buClr>
              <a:buSzPct val="80000"/>
              <a:buFont typeface="Wingdings" pitchFamily="2" charset="2"/>
              <a:buChar char="u"/>
            </a:pPr>
            <a:r>
              <a:rPr lang="en-US" sz="1800" b="1" i="0" dirty="0">
                <a:solidFill>
                  <a:srgbClr val="29303B"/>
                </a:solidFill>
                <a:effectLst/>
              </a:rPr>
              <a:t>Spark is "A fast and general engine for large-scale data processing.“</a:t>
            </a:r>
          </a:p>
          <a:p>
            <a:pPr marL="342900" indent="-342900" algn="l">
              <a:buClr>
                <a:srgbClr val="0070C0"/>
              </a:buClr>
              <a:buSzPct val="80000"/>
              <a:buFont typeface="Wingdings" pitchFamily="2" charset="2"/>
              <a:buChar char="u"/>
            </a:pPr>
            <a:r>
              <a:rPr lang="en-US" sz="1800" b="1" dirty="0">
                <a:solidFill>
                  <a:srgbClr val="29303B"/>
                </a:solidFill>
              </a:rPr>
              <a:t>The Spark process the RDD for cluster computer.</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hlinkClick r:id="rId2"/>
              </a:rPr>
              <a:t>https://spark.apache.org/</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chemeClr val="tx1"/>
                </a:solidFill>
                <a:effectLst/>
              </a:rPr>
              <a:t>Apache Spark™ is a </a:t>
            </a:r>
            <a:r>
              <a:rPr lang="en-US" sz="1800" b="1" i="0" dirty="0">
                <a:solidFill>
                  <a:srgbClr val="C00000"/>
                </a:solidFill>
                <a:effectLst/>
              </a:rPr>
              <a:t>unified analytics engine for large-scale data processing</a:t>
            </a:r>
            <a:r>
              <a:rPr lang="en-US" sz="1800" b="1" i="0" dirty="0">
                <a:solidFill>
                  <a:schemeClr val="tx1"/>
                </a:solidFill>
                <a:effectLst/>
              </a:rPr>
              <a: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317EAC"/>
                </a:solidFill>
                <a:effectLst/>
              </a:rPr>
              <a:t>Speed:</a:t>
            </a:r>
            <a:r>
              <a:rPr lang="en-US" sz="1800" b="1" dirty="0">
                <a:solidFill>
                  <a:srgbClr val="317EAC"/>
                </a:solidFill>
              </a:rPr>
              <a:t> </a:t>
            </a:r>
          </a:p>
          <a:p>
            <a:pPr marL="342900" indent="-342900" algn="l">
              <a:buClr>
                <a:srgbClr val="0070C0"/>
              </a:buClr>
              <a:buSzPct val="80000"/>
              <a:buFont typeface="Wingdings" pitchFamily="2" charset="2"/>
              <a:buChar char="u"/>
            </a:pPr>
            <a:r>
              <a:rPr lang="en-US" sz="1800" b="1" i="0" dirty="0">
                <a:solidFill>
                  <a:srgbClr val="555555"/>
                </a:solidFill>
                <a:effectLst/>
              </a:rPr>
              <a:t>Run workloads 100x faster. Apache Spark achieves high performance for both batch and streaming data, using a state-of-the-art DAG scheduler, a query optimizer, and a physical execution engine.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pic>
        <p:nvPicPr>
          <p:cNvPr id="10" name="Picture 9">
            <a:extLst>
              <a:ext uri="{FF2B5EF4-FFF2-40B4-BE49-F238E27FC236}">
                <a16:creationId xmlns:a16="http://schemas.microsoft.com/office/drawing/2014/main" id="{D7E91EED-256C-45B0-9F6C-CD3A16622FA0}"/>
              </a:ext>
            </a:extLst>
          </p:cNvPr>
          <p:cNvPicPr>
            <a:picLocks noChangeAspect="1"/>
          </p:cNvPicPr>
          <p:nvPr/>
        </p:nvPicPr>
        <p:blipFill>
          <a:blip r:embed="rId3"/>
          <a:stretch>
            <a:fillRect/>
          </a:stretch>
        </p:blipFill>
        <p:spPr>
          <a:xfrm>
            <a:off x="2987824" y="4736380"/>
            <a:ext cx="2667000" cy="1828800"/>
          </a:xfrm>
          <a:prstGeom prst="rect">
            <a:avLst/>
          </a:prstGeom>
          <a:ln>
            <a:solidFill>
              <a:srgbClr val="C00000"/>
            </a:solidFill>
          </a:ln>
        </p:spPr>
      </p:pic>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74.4 Spark is Easy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97999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74.4 Spark is Easy</a:t>
            </a:r>
            <a:endParaRPr lang="zh-TW" altLang="en-US" b="1" dirty="0">
              <a:solidFill>
                <a:srgbClr val="FFFF00"/>
              </a:solidFill>
            </a:endParaRPr>
          </a:p>
        </p:txBody>
      </p:sp>
      <p:sp>
        <p:nvSpPr>
          <p:cNvPr id="3" name="副標題 2"/>
          <p:cNvSpPr>
            <a:spLocks noGrp="1"/>
          </p:cNvSpPr>
          <p:nvPr>
            <p:ph type="subTitle" idx="1"/>
          </p:nvPr>
        </p:nvSpPr>
        <p:spPr>
          <a:xfrm>
            <a:off x="457200" y="1340768"/>
            <a:ext cx="8291263"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is Easy</a:t>
            </a:r>
          </a:p>
          <a:p>
            <a:pPr marL="342900" indent="-342900" algn="l">
              <a:buClr>
                <a:srgbClr val="0070C0"/>
              </a:buClr>
              <a:buSzPct val="80000"/>
              <a:buFont typeface="Wingdings" pitchFamily="2" charset="2"/>
              <a:buChar char="u"/>
            </a:pPr>
            <a:r>
              <a:rPr lang="en-US" sz="1800" b="1" dirty="0">
                <a:solidFill>
                  <a:srgbClr val="29303B"/>
                </a:solidFill>
              </a:rPr>
              <a:t>Spark runs code in Python, Java, or Scala</a:t>
            </a:r>
          </a:p>
          <a:p>
            <a:pPr marL="342900" indent="-342900" algn="l">
              <a:buClr>
                <a:srgbClr val="0070C0"/>
              </a:buClr>
              <a:buSzPct val="80000"/>
              <a:buFont typeface="Wingdings" pitchFamily="2" charset="2"/>
              <a:buChar char="u"/>
            </a:pPr>
            <a:r>
              <a:rPr lang="en-US" sz="1800" b="1" dirty="0">
                <a:solidFill>
                  <a:srgbClr val="29303B"/>
                </a:solidFill>
              </a:rPr>
              <a:t>Build around one main concept: Spark use RDD (Resilient Distributed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dirty="0"/>
          </a:p>
        </p:txBody>
      </p:sp>
    </p:spTree>
    <p:extLst>
      <p:ext uri="{BB962C8B-B14F-4D97-AF65-F5344CB8AC3E}">
        <p14:creationId xmlns:p14="http://schemas.microsoft.com/office/powerpoint/2010/main" val="67151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74.5 Spark Components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5987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74.5 Spark Components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843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Components</a:t>
            </a:r>
          </a:p>
          <a:p>
            <a:pPr marL="342900" indent="-342900" algn="l">
              <a:buClr>
                <a:srgbClr val="0070C0"/>
              </a:buClr>
              <a:buSzPct val="80000"/>
              <a:buFont typeface="Wingdings" pitchFamily="2" charset="2"/>
              <a:buChar char="u"/>
            </a:pPr>
            <a:r>
              <a:rPr lang="en-US" sz="1800" b="1" dirty="0">
                <a:solidFill>
                  <a:srgbClr val="29303B"/>
                </a:solidFill>
              </a:rPr>
              <a:t>There are some Components/libraries on top of Spark that are very useful.</a:t>
            </a:r>
          </a:p>
          <a:p>
            <a:pPr marL="342900" indent="-342900" algn="l">
              <a:buClr>
                <a:srgbClr val="0070C0"/>
              </a:buClr>
              <a:buSzPct val="80000"/>
              <a:buFont typeface="Wingdings" pitchFamily="2" charset="2"/>
              <a:buChar char="u"/>
            </a:pPr>
            <a:r>
              <a:rPr lang="en-US" sz="1800" b="1" dirty="0">
                <a:solidFill>
                  <a:srgbClr val="29303B"/>
                </a:solidFill>
              </a:rPr>
              <a:t>For example, Spark streaming is a library that lets you actually process data in realtime.</a:t>
            </a:r>
          </a:p>
          <a:p>
            <a:pPr marL="342900" indent="-342900" algn="l">
              <a:buClr>
                <a:srgbClr val="0070C0"/>
              </a:buClr>
              <a:buSzPct val="80000"/>
              <a:buFont typeface="Wingdings" pitchFamily="2" charset="2"/>
              <a:buChar char="u"/>
            </a:pPr>
            <a:r>
              <a:rPr lang="en-US" sz="1800" b="1" dirty="0">
                <a:solidFill>
                  <a:srgbClr val="29303B"/>
                </a:solidFill>
              </a:rPr>
              <a:t>In realtime, data can be flowing into a server continuously, for example, from weblogs, and Spark streaming can help you process that data in realtime as you go, forever.</a:t>
            </a:r>
          </a:p>
          <a:p>
            <a:pPr marL="342900" indent="-342900" algn="l">
              <a:buClr>
                <a:srgbClr val="0070C0"/>
              </a:buClr>
              <a:buSzPct val="80000"/>
              <a:buFont typeface="Wingdings" pitchFamily="2" charset="2"/>
              <a:buChar char="u"/>
            </a:pPr>
            <a:r>
              <a:rPr lang="en-US" sz="1800" b="1" dirty="0">
                <a:solidFill>
                  <a:srgbClr val="29303B"/>
                </a:solidFill>
              </a:rPr>
              <a:t>Spark SQL lets you actually treat data as a SQL database, and process SQL queries on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dirty="0"/>
          </a:p>
        </p:txBody>
      </p:sp>
      <p:sp>
        <p:nvSpPr>
          <p:cNvPr id="10" name="Rectangle 9">
            <a:extLst>
              <a:ext uri="{FF2B5EF4-FFF2-40B4-BE49-F238E27FC236}">
                <a16:creationId xmlns:a16="http://schemas.microsoft.com/office/drawing/2014/main" id="{33DCE945-39AD-48F4-8413-1ADCCE870160}"/>
              </a:ext>
            </a:extLst>
          </p:cNvPr>
          <p:cNvSpPr/>
          <p:nvPr/>
        </p:nvSpPr>
        <p:spPr>
          <a:xfrm>
            <a:off x="1297390" y="4426375"/>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Spark Streaming</a:t>
            </a:r>
            <a:endParaRPr lang="en-US" b="1" dirty="0">
              <a:solidFill>
                <a:schemeClr val="tx1"/>
              </a:solidFill>
            </a:endParaRPr>
          </a:p>
        </p:txBody>
      </p:sp>
      <p:sp>
        <p:nvSpPr>
          <p:cNvPr id="12" name="Rectangle 11">
            <a:extLst>
              <a:ext uri="{FF2B5EF4-FFF2-40B4-BE49-F238E27FC236}">
                <a16:creationId xmlns:a16="http://schemas.microsoft.com/office/drawing/2014/main" id="{FFC1FCEC-B2D9-4FAD-A0F3-03DF2E0CD579}"/>
              </a:ext>
            </a:extLst>
          </p:cNvPr>
          <p:cNvSpPr/>
          <p:nvPr/>
        </p:nvSpPr>
        <p:spPr>
          <a:xfrm>
            <a:off x="2771800" y="444628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Spark SQL</a:t>
            </a:r>
          </a:p>
        </p:txBody>
      </p:sp>
      <p:sp>
        <p:nvSpPr>
          <p:cNvPr id="14" name="Rectangle 13">
            <a:extLst>
              <a:ext uri="{FF2B5EF4-FFF2-40B4-BE49-F238E27FC236}">
                <a16:creationId xmlns:a16="http://schemas.microsoft.com/office/drawing/2014/main" id="{989E8572-7A65-4F5B-AA39-4748BAAF5625}"/>
              </a:ext>
            </a:extLst>
          </p:cNvPr>
          <p:cNvSpPr/>
          <p:nvPr/>
        </p:nvSpPr>
        <p:spPr>
          <a:xfrm>
            <a:off x="4355976" y="444628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MLLib</a:t>
            </a:r>
          </a:p>
        </p:txBody>
      </p:sp>
      <p:sp>
        <p:nvSpPr>
          <p:cNvPr id="17" name="Rectangle 16">
            <a:extLst>
              <a:ext uri="{FF2B5EF4-FFF2-40B4-BE49-F238E27FC236}">
                <a16:creationId xmlns:a16="http://schemas.microsoft.com/office/drawing/2014/main" id="{A94402E5-54B3-4A06-AFC2-5FF606940CB8}"/>
              </a:ext>
            </a:extLst>
          </p:cNvPr>
          <p:cNvSpPr/>
          <p:nvPr/>
        </p:nvSpPr>
        <p:spPr>
          <a:xfrm>
            <a:off x="5982846" y="444628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GraphX</a:t>
            </a:r>
          </a:p>
        </p:txBody>
      </p:sp>
      <p:sp>
        <p:nvSpPr>
          <p:cNvPr id="19" name="Rectangle 18">
            <a:extLst>
              <a:ext uri="{FF2B5EF4-FFF2-40B4-BE49-F238E27FC236}">
                <a16:creationId xmlns:a16="http://schemas.microsoft.com/office/drawing/2014/main" id="{6983EBCF-03B2-46A2-8AE5-4B205B59E582}"/>
              </a:ext>
            </a:extLst>
          </p:cNvPr>
          <p:cNvSpPr/>
          <p:nvPr/>
        </p:nvSpPr>
        <p:spPr>
          <a:xfrm>
            <a:off x="1297390" y="5229633"/>
            <a:ext cx="5981600"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Spark Core</a:t>
            </a:r>
          </a:p>
        </p:txBody>
      </p:sp>
    </p:spTree>
    <p:extLst>
      <p:ext uri="{BB962C8B-B14F-4D97-AF65-F5344CB8AC3E}">
        <p14:creationId xmlns:p14="http://schemas.microsoft.com/office/powerpoint/2010/main" val="1696766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74.5 Spark Components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339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Components</a:t>
            </a:r>
          </a:p>
          <a:p>
            <a:pPr marL="342900" indent="-342900" algn="l">
              <a:buClr>
                <a:srgbClr val="0070C0"/>
              </a:buClr>
              <a:buSzPct val="80000"/>
              <a:buFont typeface="Wingdings" pitchFamily="2" charset="2"/>
              <a:buChar char="u"/>
            </a:pPr>
            <a:r>
              <a:rPr lang="en-US" sz="1800" b="1" dirty="0">
                <a:solidFill>
                  <a:srgbClr val="29303B"/>
                </a:solidFill>
              </a:rPr>
              <a:t>MLLib is the Machine Learning Library that perform common machine learning algorithms. With Spark under the hood, we can distribute the processing across a cluster, so you can perform machine learning on much larger datasets than you could have otherwise.</a:t>
            </a:r>
          </a:p>
          <a:p>
            <a:pPr marL="342900" indent="-342900" algn="l">
              <a:buClr>
                <a:srgbClr val="0070C0"/>
              </a:buClr>
              <a:buSzPct val="80000"/>
              <a:buFont typeface="Wingdings" pitchFamily="2" charset="2"/>
              <a:buChar char="u"/>
            </a:pPr>
            <a:r>
              <a:rPr lang="en-US" sz="1800" b="1" dirty="0">
                <a:solidFill>
                  <a:srgbClr val="29303B"/>
                </a:solidFill>
              </a:rPr>
              <a:t>Finally, GraphX, that is not for pretty graph plot. GraphX is for network graph theory. For example,  social network, that is an example of a graph. GraphX just has a few functions that let you analyze the properties of a graph of information.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dirty="0"/>
          </a:p>
        </p:txBody>
      </p:sp>
      <p:sp>
        <p:nvSpPr>
          <p:cNvPr id="8" name="Rectangle 7">
            <a:extLst>
              <a:ext uri="{FF2B5EF4-FFF2-40B4-BE49-F238E27FC236}">
                <a16:creationId xmlns:a16="http://schemas.microsoft.com/office/drawing/2014/main" id="{7B014741-0846-40E6-A5DB-365498B3DDCE}"/>
              </a:ext>
            </a:extLst>
          </p:cNvPr>
          <p:cNvSpPr/>
          <p:nvPr/>
        </p:nvSpPr>
        <p:spPr>
          <a:xfrm>
            <a:off x="1331640" y="4234195"/>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Spark Streaming</a:t>
            </a:r>
            <a:endParaRPr lang="en-US" b="1" dirty="0">
              <a:solidFill>
                <a:schemeClr val="tx1"/>
              </a:solidFill>
            </a:endParaRPr>
          </a:p>
        </p:txBody>
      </p:sp>
      <p:sp>
        <p:nvSpPr>
          <p:cNvPr id="10" name="Rectangle 9">
            <a:extLst>
              <a:ext uri="{FF2B5EF4-FFF2-40B4-BE49-F238E27FC236}">
                <a16:creationId xmlns:a16="http://schemas.microsoft.com/office/drawing/2014/main" id="{E1ED4860-0F2D-49F4-9520-F5580F9AEDCB}"/>
              </a:ext>
            </a:extLst>
          </p:cNvPr>
          <p:cNvSpPr/>
          <p:nvPr/>
        </p:nvSpPr>
        <p:spPr>
          <a:xfrm>
            <a:off x="2806050" y="425410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Spark SQL</a:t>
            </a:r>
          </a:p>
        </p:txBody>
      </p:sp>
      <p:sp>
        <p:nvSpPr>
          <p:cNvPr id="12" name="Rectangle 11">
            <a:extLst>
              <a:ext uri="{FF2B5EF4-FFF2-40B4-BE49-F238E27FC236}">
                <a16:creationId xmlns:a16="http://schemas.microsoft.com/office/drawing/2014/main" id="{B0ADD3E8-805B-43E4-A8BF-039C253A4532}"/>
              </a:ext>
            </a:extLst>
          </p:cNvPr>
          <p:cNvSpPr/>
          <p:nvPr/>
        </p:nvSpPr>
        <p:spPr>
          <a:xfrm>
            <a:off x="4390226" y="425410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MLLib</a:t>
            </a:r>
          </a:p>
        </p:txBody>
      </p:sp>
      <p:sp>
        <p:nvSpPr>
          <p:cNvPr id="14" name="Rectangle 13">
            <a:extLst>
              <a:ext uri="{FF2B5EF4-FFF2-40B4-BE49-F238E27FC236}">
                <a16:creationId xmlns:a16="http://schemas.microsoft.com/office/drawing/2014/main" id="{3FF9C696-87E3-4B0A-8CDB-6B46325BCDE3}"/>
              </a:ext>
            </a:extLst>
          </p:cNvPr>
          <p:cNvSpPr/>
          <p:nvPr/>
        </p:nvSpPr>
        <p:spPr>
          <a:xfrm>
            <a:off x="6017096" y="4254106"/>
            <a:ext cx="1296144"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GraphX</a:t>
            </a:r>
          </a:p>
        </p:txBody>
      </p:sp>
      <p:sp>
        <p:nvSpPr>
          <p:cNvPr id="16" name="Rectangle 15">
            <a:extLst>
              <a:ext uri="{FF2B5EF4-FFF2-40B4-BE49-F238E27FC236}">
                <a16:creationId xmlns:a16="http://schemas.microsoft.com/office/drawing/2014/main" id="{4981DEBF-39BF-464C-9EFB-8564E4138C59}"/>
              </a:ext>
            </a:extLst>
          </p:cNvPr>
          <p:cNvSpPr/>
          <p:nvPr/>
        </p:nvSpPr>
        <p:spPr>
          <a:xfrm>
            <a:off x="1331640" y="5100937"/>
            <a:ext cx="5981600" cy="646331"/>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Spark Core</a:t>
            </a:r>
          </a:p>
        </p:txBody>
      </p:sp>
    </p:spTree>
    <p:extLst>
      <p:ext uri="{BB962C8B-B14F-4D97-AF65-F5344CB8AC3E}">
        <p14:creationId xmlns:p14="http://schemas.microsoft.com/office/powerpoint/2010/main" val="426038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74.6 Python vs. Scala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3144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74.6 Python vs. Scala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2759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vs. Scala</a:t>
            </a:r>
          </a:p>
          <a:p>
            <a:pPr marL="342900" indent="-342900" algn="l">
              <a:buClr>
                <a:srgbClr val="0070C0"/>
              </a:buClr>
              <a:buSzPct val="80000"/>
              <a:buFont typeface="Wingdings" pitchFamily="2" charset="2"/>
              <a:buChar char="u"/>
            </a:pPr>
            <a:r>
              <a:rPr lang="en-US" sz="1800" b="1" dirty="0">
                <a:solidFill>
                  <a:schemeClr val="tx1"/>
                </a:solidFill>
              </a:rPr>
              <a:t>Why do we need Python?</a:t>
            </a:r>
          </a:p>
          <a:p>
            <a:pPr marL="800100" lvl="1" indent="-342900" algn="l">
              <a:buClr>
                <a:srgbClr val="0070C0"/>
              </a:buClr>
              <a:buSzPct val="80000"/>
              <a:buFont typeface="Wingdings" pitchFamily="2" charset="2"/>
              <a:buChar char="u"/>
            </a:pPr>
            <a:r>
              <a:rPr lang="en-US" sz="1800" b="1" dirty="0">
                <a:solidFill>
                  <a:schemeClr val="tx1"/>
                </a:solidFill>
              </a:rPr>
              <a:t>No Need to compile, manage dependencies, and etc.</a:t>
            </a:r>
          </a:p>
          <a:p>
            <a:pPr marL="800100" lvl="1" indent="-342900" algn="l">
              <a:buClr>
                <a:srgbClr val="0070C0"/>
              </a:buClr>
              <a:buSzPct val="80000"/>
              <a:buFont typeface="Wingdings" pitchFamily="2" charset="2"/>
              <a:buChar char="u"/>
            </a:pPr>
            <a:r>
              <a:rPr lang="en-US" sz="1800" b="1" dirty="0">
                <a:solidFill>
                  <a:schemeClr val="tx1"/>
                </a:solidFill>
              </a:rPr>
              <a:t>Less Coding overhead</a:t>
            </a:r>
          </a:p>
          <a:p>
            <a:pPr marL="800100" lvl="1" indent="-342900" algn="l">
              <a:buClr>
                <a:srgbClr val="0070C0"/>
              </a:buClr>
              <a:buSzPct val="80000"/>
              <a:buFont typeface="Wingdings" pitchFamily="2" charset="2"/>
              <a:buChar char="u"/>
            </a:pPr>
            <a:r>
              <a:rPr lang="en-US" sz="1800" b="1" dirty="0">
                <a:solidFill>
                  <a:schemeClr val="tx1"/>
                </a:solidFill>
              </a:rPr>
              <a:t>Data Scientist uses Python</a:t>
            </a:r>
          </a:p>
          <a:p>
            <a:pPr marL="800100" lvl="1" indent="-342900" algn="l">
              <a:buClr>
                <a:srgbClr val="0070C0"/>
              </a:buClr>
              <a:buSzPct val="80000"/>
              <a:buFont typeface="Wingdings" pitchFamily="2" charset="2"/>
              <a:buChar char="u"/>
            </a:pPr>
            <a:r>
              <a:rPr lang="en-US" sz="1800" b="1" dirty="0">
                <a:solidFill>
                  <a:schemeClr val="tx1"/>
                </a:solidFill>
              </a:rPr>
              <a:t>Let us focus on Spark concept instead of changing a new Scala language.</a:t>
            </a:r>
          </a:p>
          <a:p>
            <a:pPr marL="342900" indent="-342900" algn="l">
              <a:buClr>
                <a:srgbClr val="0070C0"/>
              </a:buClr>
              <a:buSzPct val="80000"/>
              <a:buFont typeface="Wingdings" pitchFamily="2" charset="2"/>
              <a:buChar char="u"/>
            </a:pPr>
            <a:r>
              <a:rPr lang="en-US" sz="1800" b="1" dirty="0">
                <a:solidFill>
                  <a:schemeClr val="tx1"/>
                </a:solidFill>
              </a:rPr>
              <a:t>But…</a:t>
            </a:r>
          </a:p>
          <a:p>
            <a:pPr marL="800100" lvl="1" indent="-342900" algn="l">
              <a:buClr>
                <a:srgbClr val="0070C0"/>
              </a:buClr>
              <a:buSzPct val="80000"/>
              <a:buFont typeface="Wingdings" pitchFamily="2" charset="2"/>
              <a:buChar char="u"/>
            </a:pPr>
            <a:r>
              <a:rPr lang="en-US" sz="1800" b="1" dirty="0">
                <a:solidFill>
                  <a:schemeClr val="tx1"/>
                </a:solidFill>
              </a:rPr>
              <a:t>Scala is a more popular language in Spark</a:t>
            </a:r>
          </a:p>
          <a:p>
            <a:pPr marL="800100" lvl="1" indent="-342900" algn="l">
              <a:buClr>
                <a:srgbClr val="0070C0"/>
              </a:buClr>
              <a:buSzPct val="80000"/>
              <a:buFont typeface="Wingdings" pitchFamily="2" charset="2"/>
              <a:buChar char="u"/>
            </a:pPr>
            <a:r>
              <a:rPr lang="en-US" sz="1800" b="1" dirty="0">
                <a:solidFill>
                  <a:schemeClr val="tx1"/>
                </a:solidFill>
              </a:rPr>
              <a:t>Spark is built in Scala and coding in Scala is “Native” to Spark</a:t>
            </a:r>
          </a:p>
          <a:p>
            <a:pPr marL="800100" lvl="1" indent="-342900" algn="l">
              <a:buClr>
                <a:srgbClr val="0070C0"/>
              </a:buClr>
              <a:buSzPct val="80000"/>
              <a:buFont typeface="Wingdings" pitchFamily="2" charset="2"/>
              <a:buChar char="u"/>
            </a:pPr>
            <a:r>
              <a:rPr lang="en-US" sz="1800" b="1" dirty="0">
                <a:solidFill>
                  <a:schemeClr val="tx1"/>
                </a:solidFill>
              </a:rPr>
              <a:t>New features libraries are Scala first.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dirty="0"/>
          </a:p>
        </p:txBody>
      </p:sp>
    </p:spTree>
    <p:extLst>
      <p:ext uri="{BB962C8B-B14F-4D97-AF65-F5344CB8AC3E}">
        <p14:creationId xmlns:p14="http://schemas.microsoft.com/office/powerpoint/2010/main" val="422212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74.6 Python vs. Scala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627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vs. Scala Explanation</a:t>
            </a:r>
          </a:p>
          <a:p>
            <a:pPr marL="342900" indent="-342900" algn="l">
              <a:buClr>
                <a:srgbClr val="0070C0"/>
              </a:buClr>
              <a:buSzPct val="80000"/>
              <a:buFont typeface="Wingdings" pitchFamily="2" charset="2"/>
              <a:buChar char="u"/>
            </a:pPr>
            <a:r>
              <a:rPr lang="en-US" sz="1800" b="1" dirty="0">
                <a:solidFill>
                  <a:srgbClr val="29303B"/>
                </a:solidFill>
              </a:rPr>
              <a:t>Spark is written by Scala, Scala is based on Java.</a:t>
            </a:r>
          </a:p>
          <a:p>
            <a:pPr marL="342900" indent="-342900" algn="l">
              <a:buClr>
                <a:srgbClr val="0070C0"/>
              </a:buClr>
              <a:buSzPct val="80000"/>
              <a:buFont typeface="Wingdings" pitchFamily="2" charset="2"/>
              <a:buChar char="u"/>
            </a:pPr>
            <a:r>
              <a:rPr lang="en-US" sz="1800" b="1" dirty="0">
                <a:solidFill>
                  <a:srgbClr val="29303B"/>
                </a:solidFill>
              </a:rPr>
              <a:t>For Python developer, Spark translate your Python code into Scala and use Java interpreter commands to run Python. </a:t>
            </a:r>
          </a:p>
          <a:p>
            <a:pPr marL="342900" indent="-342900" algn="l">
              <a:buClr>
                <a:srgbClr val="0070C0"/>
              </a:buClr>
              <a:buSzPct val="80000"/>
              <a:buFont typeface="Wingdings" pitchFamily="2" charset="2"/>
              <a:buChar char="u"/>
            </a:pPr>
            <a:r>
              <a:rPr lang="en-US" sz="1800" b="1" dirty="0">
                <a:solidFill>
                  <a:srgbClr val="29303B"/>
                </a:solidFill>
              </a:rPr>
              <a:t>For Spark, Python is very easy to run and manage the dependencies. </a:t>
            </a:r>
          </a:p>
          <a:p>
            <a:pPr marL="342900" indent="-342900" algn="l">
              <a:buClr>
                <a:srgbClr val="0070C0"/>
              </a:buClr>
              <a:buSzPct val="80000"/>
              <a:buFont typeface="Wingdings" pitchFamily="2" charset="2"/>
              <a:buChar char="u"/>
            </a:pPr>
            <a:r>
              <a:rPr lang="en-US" sz="1800" b="1" dirty="0">
                <a:solidFill>
                  <a:srgbClr val="29303B"/>
                </a:solidFill>
              </a:rPr>
              <a:t>You can focus your time on the algorithms on Python and run Spark.</a:t>
            </a:r>
          </a:p>
          <a:p>
            <a:pPr marL="342900" indent="-342900" algn="l">
              <a:buClr>
                <a:srgbClr val="0070C0"/>
              </a:buClr>
              <a:buSzPct val="80000"/>
              <a:buFont typeface="Wingdings" pitchFamily="2" charset="2"/>
              <a:buChar char="u"/>
            </a:pPr>
            <a:r>
              <a:rPr lang="en-US" sz="1800" b="1" dirty="0">
                <a:solidFill>
                  <a:srgbClr val="29303B"/>
                </a:solidFill>
              </a:rPr>
              <a:t>Spark programming in the real world, there's a good chance people are using Scala.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dirty="0"/>
          </a:p>
        </p:txBody>
      </p:sp>
    </p:spTree>
    <p:extLst>
      <p:ext uri="{BB962C8B-B14F-4D97-AF65-F5344CB8AC3E}">
        <p14:creationId xmlns:p14="http://schemas.microsoft.com/office/powerpoint/2010/main" val="423511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74.7 Python vs. Scala Code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9291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74.7 Python vs. Scala Code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View of Python and Scala</a:t>
            </a:r>
          </a:p>
          <a:p>
            <a:pPr marL="342900" indent="-342900" algn="l">
              <a:buClr>
                <a:srgbClr val="0070C0"/>
              </a:buClr>
              <a:buSzPct val="80000"/>
              <a:buFont typeface="Wingdings" pitchFamily="2" charset="2"/>
              <a:buChar char="u"/>
            </a:pPr>
            <a:r>
              <a:rPr lang="en-US" sz="1800" b="1" dirty="0">
                <a:solidFill>
                  <a:srgbClr val="29303B"/>
                </a:solidFill>
              </a:rPr>
              <a:t>Python and Scala look very similar in Spark</a:t>
            </a:r>
          </a:p>
          <a:p>
            <a:pPr marL="342900" indent="-342900" algn="l">
              <a:buClr>
                <a:srgbClr val="0070C0"/>
              </a:buClr>
              <a:buSzPct val="80000"/>
              <a:buFont typeface="Wingdings" pitchFamily="2" charset="2"/>
              <a:buChar char="u"/>
            </a:pPr>
            <a:r>
              <a:rPr lang="en-US" sz="1800" b="1" dirty="0">
                <a:solidFill>
                  <a:srgbClr val="29303B"/>
                </a:solidFill>
              </a:rPr>
              <a:t>For example,</a:t>
            </a:r>
          </a:p>
          <a:p>
            <a:pPr marL="342900" indent="-342900" algn="l">
              <a:buClr>
                <a:srgbClr val="0070C0"/>
              </a:buClr>
              <a:buSzPct val="80000"/>
              <a:buFont typeface="Wingdings" pitchFamily="2" charset="2"/>
              <a:buChar char="u"/>
            </a:pPr>
            <a:r>
              <a:rPr lang="en-US" sz="1800" b="1" dirty="0">
                <a:solidFill>
                  <a:srgbClr val="29303B"/>
                </a:solidFill>
              </a:rPr>
              <a:t>Python code to square number in data set:</a:t>
            </a:r>
          </a:p>
          <a:p>
            <a:pPr marL="800100" lvl="1" indent="-342900" algn="l">
              <a:buClr>
                <a:srgbClr val="0070C0"/>
              </a:buClr>
              <a:buSzPct val="80000"/>
              <a:buFont typeface="Wingdings" pitchFamily="2" charset="2"/>
              <a:buChar char="u"/>
            </a:pPr>
            <a:r>
              <a:rPr lang="en-US" sz="1800" b="1" dirty="0">
                <a:solidFill>
                  <a:srgbClr val="C00000"/>
                </a:solidFill>
              </a:rPr>
              <a:t>&gt; nums = sc.parallelize ([1, 2, 3, 4])</a:t>
            </a:r>
          </a:p>
          <a:p>
            <a:pPr marL="800100" lvl="1" indent="-342900" algn="l">
              <a:buClr>
                <a:srgbClr val="0070C0"/>
              </a:buClr>
              <a:buSzPct val="80000"/>
              <a:buFont typeface="Wingdings" pitchFamily="2" charset="2"/>
              <a:buChar char="u"/>
            </a:pPr>
            <a:r>
              <a:rPr lang="en-US" sz="1800" b="1" dirty="0">
                <a:solidFill>
                  <a:srgbClr val="C00000"/>
                </a:solidFill>
              </a:rPr>
              <a:t>&gt; squared = nums.map (lambda x: x * x).collect()</a:t>
            </a:r>
          </a:p>
          <a:p>
            <a:pPr marL="342900" indent="-342900" algn="l">
              <a:buClr>
                <a:srgbClr val="0070C0"/>
              </a:buClr>
              <a:buSzPct val="80000"/>
              <a:buFont typeface="Wingdings" pitchFamily="2" charset="2"/>
              <a:buChar char="u"/>
            </a:pPr>
            <a:r>
              <a:rPr lang="en-US" sz="1800" b="1" dirty="0">
                <a:solidFill>
                  <a:srgbClr val="29303B"/>
                </a:solidFill>
              </a:rPr>
              <a:t>Scala code to square number in data set:</a:t>
            </a:r>
          </a:p>
          <a:p>
            <a:pPr marL="800100" lvl="1"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val</a:t>
            </a:r>
            <a:r>
              <a:rPr lang="en-US" sz="1800" b="1" dirty="0">
                <a:solidFill>
                  <a:srgbClr val="C00000"/>
                </a:solidFill>
              </a:rPr>
              <a:t> nums = sc.parallelize (List[1, 2, 3, 4])</a:t>
            </a:r>
          </a:p>
          <a:p>
            <a:pPr marL="800100" lvl="1"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val</a:t>
            </a:r>
            <a:r>
              <a:rPr lang="en-US" sz="1800" b="1" dirty="0">
                <a:solidFill>
                  <a:srgbClr val="C00000"/>
                </a:solidFill>
              </a:rPr>
              <a:t> squared = nums.map (lambda x: x * x).collect()</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dirty="0"/>
          </a:p>
        </p:txBody>
      </p:sp>
    </p:spTree>
    <p:extLst>
      <p:ext uri="{BB962C8B-B14F-4D97-AF65-F5344CB8AC3E}">
        <p14:creationId xmlns:p14="http://schemas.microsoft.com/office/powerpoint/2010/main" val="424067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0517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hlinkClick r:id="rId2"/>
              </a:rPr>
              <a:t>https://spark.apache.org/</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317EAC"/>
                </a:solidFill>
                <a:effectLst/>
              </a:rPr>
              <a:t>Ease of Use</a:t>
            </a:r>
          </a:p>
          <a:p>
            <a:pPr marL="342900" indent="-342900" algn="l">
              <a:buClr>
                <a:srgbClr val="0070C0"/>
              </a:buClr>
              <a:buSzPct val="80000"/>
              <a:buFont typeface="Wingdings" pitchFamily="2" charset="2"/>
              <a:buChar char="u"/>
            </a:pPr>
            <a:r>
              <a:rPr lang="en-US" sz="1800" b="1" i="0" dirty="0">
                <a:solidFill>
                  <a:srgbClr val="555555"/>
                </a:solidFill>
                <a:effectLst/>
              </a:rPr>
              <a:t>Write applications quickly in Java, Scala, Python, R, and SQL.</a:t>
            </a:r>
          </a:p>
          <a:p>
            <a:pPr marL="342900" indent="-342900" algn="l">
              <a:buClr>
                <a:srgbClr val="0070C0"/>
              </a:buClr>
              <a:buSzPct val="80000"/>
              <a:buFont typeface="Wingdings" pitchFamily="2" charset="2"/>
              <a:buChar char="u"/>
            </a:pPr>
            <a:r>
              <a:rPr lang="en-US" sz="1800" b="1" i="0" dirty="0">
                <a:solidFill>
                  <a:srgbClr val="555555"/>
                </a:solidFill>
                <a:effectLst/>
              </a:rPr>
              <a:t>Spark offers over 80 high-level operators that make it easy to build parallel apps. And you can use it </a:t>
            </a:r>
            <a:r>
              <a:rPr lang="en-US" sz="1800" b="1" i="1" dirty="0">
                <a:solidFill>
                  <a:srgbClr val="555555"/>
                </a:solidFill>
                <a:effectLst/>
              </a:rPr>
              <a:t>interactively</a:t>
            </a:r>
            <a:r>
              <a:rPr lang="en-US" sz="1800" b="1" i="0" dirty="0">
                <a:solidFill>
                  <a:srgbClr val="555555"/>
                </a:solidFill>
                <a:effectLst/>
              </a:rPr>
              <a:t> from the Scala, Python, R, and SQL shells.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dirty="0"/>
          </a:p>
        </p:txBody>
      </p:sp>
      <p:pic>
        <p:nvPicPr>
          <p:cNvPr id="7" name="Picture 6">
            <a:extLst>
              <a:ext uri="{FF2B5EF4-FFF2-40B4-BE49-F238E27FC236}">
                <a16:creationId xmlns:a16="http://schemas.microsoft.com/office/drawing/2014/main" id="{21646A1A-87A1-49F4-A2B0-1A2B02E58FEB}"/>
              </a:ext>
            </a:extLst>
          </p:cNvPr>
          <p:cNvPicPr>
            <a:picLocks noChangeAspect="1"/>
          </p:cNvPicPr>
          <p:nvPr/>
        </p:nvPicPr>
        <p:blipFill>
          <a:blip r:embed="rId3"/>
          <a:stretch>
            <a:fillRect/>
          </a:stretch>
        </p:blipFill>
        <p:spPr>
          <a:xfrm>
            <a:off x="1907704" y="3455291"/>
            <a:ext cx="3286125" cy="1228725"/>
          </a:xfrm>
          <a:prstGeom prst="rect">
            <a:avLst/>
          </a:prstGeom>
          <a:ln>
            <a:solidFill>
              <a:srgbClr val="C00000"/>
            </a:solidFill>
          </a:ln>
        </p:spPr>
      </p:pic>
    </p:spTree>
    <p:extLst>
      <p:ext uri="{BB962C8B-B14F-4D97-AF65-F5344CB8AC3E}">
        <p14:creationId xmlns:p14="http://schemas.microsoft.com/office/powerpoint/2010/main" val="404789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74.7 Python vs. Scala Code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7718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vs. Scala Code Explanation</a:t>
            </a:r>
          </a:p>
          <a:p>
            <a:pPr marL="342900" indent="-342900" algn="l">
              <a:buClr>
                <a:srgbClr val="0070C0"/>
              </a:buClr>
              <a:buSzPct val="80000"/>
              <a:buFont typeface="Wingdings" pitchFamily="2" charset="2"/>
              <a:buChar char="u"/>
            </a:pPr>
            <a:r>
              <a:rPr lang="en-US" sz="1800" b="1" dirty="0">
                <a:solidFill>
                  <a:srgbClr val="29303B"/>
                </a:solidFill>
              </a:rPr>
              <a:t>However, do not worry about it too much in Scala and Python. In Spark, Python and Scala code ends up looking very similar, because it's all around the same RDD concept. The syntax is very slightly different between Scala and Python, but they are not that much different.</a:t>
            </a:r>
          </a:p>
          <a:p>
            <a:pPr marL="342900" indent="-342900" algn="l">
              <a:buClr>
                <a:srgbClr val="0070C0"/>
              </a:buClr>
              <a:buSzPct val="80000"/>
              <a:buFont typeface="Wingdings" pitchFamily="2" charset="2"/>
              <a:buChar char="u"/>
            </a:pPr>
            <a:r>
              <a:rPr lang="en-US" sz="1800" b="1" dirty="0">
                <a:solidFill>
                  <a:srgbClr val="29303B"/>
                </a:solidFill>
              </a:rPr>
              <a:t>If you can figure out how to do Spark using Python, learning how to use it in Scala there is not a big of a leap, really.</a:t>
            </a:r>
          </a:p>
          <a:p>
            <a:pPr marL="342900" indent="-342900" algn="l">
              <a:buClr>
                <a:srgbClr val="0070C0"/>
              </a:buClr>
              <a:buSzPct val="80000"/>
              <a:buFont typeface="Wingdings" pitchFamily="2" charset="2"/>
              <a:buChar char="u"/>
            </a:pPr>
            <a:r>
              <a:rPr lang="en-US" sz="1800" b="1" dirty="0">
                <a:solidFill>
                  <a:srgbClr val="29303B"/>
                </a:solidFill>
              </a:rPr>
              <a:t>In the next discussion, we will discuss the machine learning algorithms on very large datasets and run on Spark.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dirty="0"/>
          </a:p>
        </p:txBody>
      </p:sp>
    </p:spTree>
    <p:extLst>
      <p:ext uri="{BB962C8B-B14F-4D97-AF65-F5344CB8AC3E}">
        <p14:creationId xmlns:p14="http://schemas.microsoft.com/office/powerpoint/2010/main" val="355547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339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hlinkClick r:id="rId2"/>
              </a:rPr>
              <a:t>https://spark.apache.org/</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317EAC"/>
                </a:solidFill>
                <a:effectLst/>
              </a:rPr>
              <a:t>Generality</a:t>
            </a:r>
            <a:endParaRPr lang="en-US" sz="1800" b="1" dirty="0">
              <a:solidFill>
                <a:srgbClr val="317EAC"/>
              </a:solidFill>
            </a:endParaRPr>
          </a:p>
          <a:p>
            <a:pPr marL="342900" indent="-342900" algn="l">
              <a:buClr>
                <a:srgbClr val="0070C0"/>
              </a:buClr>
              <a:buSzPct val="80000"/>
              <a:buFont typeface="Wingdings" pitchFamily="2" charset="2"/>
              <a:buChar char="u"/>
            </a:pPr>
            <a:r>
              <a:rPr lang="en-US" sz="1800" b="1" i="0" dirty="0">
                <a:solidFill>
                  <a:srgbClr val="555555"/>
                </a:solidFill>
                <a:effectLst/>
              </a:rPr>
              <a:t>Combine SQL, streaming, and complex analytics.</a:t>
            </a:r>
          </a:p>
          <a:p>
            <a:pPr marL="342900" indent="-342900" algn="l">
              <a:buClr>
                <a:srgbClr val="0070C0"/>
              </a:buClr>
              <a:buSzPct val="80000"/>
              <a:buFont typeface="Wingdings" pitchFamily="2" charset="2"/>
              <a:buChar char="u"/>
            </a:pPr>
            <a:r>
              <a:rPr lang="en-US" sz="1800" b="1" i="0" dirty="0">
                <a:solidFill>
                  <a:srgbClr val="555555"/>
                </a:solidFill>
                <a:effectLst/>
              </a:rPr>
              <a:t>Spark powers a stack of libraries including </a:t>
            </a:r>
            <a:r>
              <a:rPr lang="en-US" sz="1800" b="1" i="0" u="none" strike="noStrike" dirty="0">
                <a:solidFill>
                  <a:srgbClr val="2FA4E7"/>
                </a:solidFill>
                <a:effectLst/>
                <a:hlinkClick r:id="rId3"/>
              </a:rPr>
              <a:t>SQL and DataFrames</a:t>
            </a:r>
            <a:r>
              <a:rPr lang="en-US" sz="1800" b="1" i="0" dirty="0">
                <a:solidFill>
                  <a:srgbClr val="555555"/>
                </a:solidFill>
                <a:effectLst/>
              </a:rPr>
              <a:t>, </a:t>
            </a:r>
            <a:r>
              <a:rPr lang="en-US" sz="1800" b="1" i="0" u="none" strike="noStrike" dirty="0" err="1">
                <a:solidFill>
                  <a:srgbClr val="2FA4E7"/>
                </a:solidFill>
                <a:effectLst/>
                <a:hlinkClick r:id="rId4"/>
              </a:rPr>
              <a:t>MLlib</a:t>
            </a:r>
            <a:r>
              <a:rPr lang="en-US" sz="1800" b="1" i="0" dirty="0">
                <a:solidFill>
                  <a:srgbClr val="555555"/>
                </a:solidFill>
                <a:effectLst/>
              </a:rPr>
              <a:t> for machine learning, </a:t>
            </a:r>
            <a:r>
              <a:rPr lang="en-US" sz="1800" b="1" i="0" u="none" strike="noStrike" dirty="0">
                <a:solidFill>
                  <a:srgbClr val="2FA4E7"/>
                </a:solidFill>
                <a:effectLst/>
                <a:hlinkClick r:id="rId5"/>
              </a:rPr>
              <a:t>GraphX</a:t>
            </a:r>
            <a:r>
              <a:rPr lang="en-US" sz="1800" b="1" i="0" dirty="0">
                <a:solidFill>
                  <a:srgbClr val="555555"/>
                </a:solidFill>
                <a:effectLst/>
              </a:rPr>
              <a:t>, and </a:t>
            </a:r>
            <a:r>
              <a:rPr lang="en-US" sz="1800" b="1" i="0" u="none" strike="noStrike" dirty="0">
                <a:solidFill>
                  <a:srgbClr val="2FA4E7"/>
                </a:solidFill>
                <a:effectLst/>
                <a:hlinkClick r:id="rId6"/>
              </a:rPr>
              <a:t>Spark Streaming</a:t>
            </a:r>
            <a:r>
              <a:rPr lang="en-US" sz="1800" b="1" i="0" dirty="0">
                <a:solidFill>
                  <a:srgbClr val="555555"/>
                </a:solidFill>
                <a:effectLst/>
              </a:rPr>
              <a:t>. You can combine these libraries seamlessly in the same application.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7" name="Picture 6">
            <a:extLst>
              <a:ext uri="{FF2B5EF4-FFF2-40B4-BE49-F238E27FC236}">
                <a16:creationId xmlns:a16="http://schemas.microsoft.com/office/drawing/2014/main" id="{5992143A-F327-4C42-B5C8-2C2915BE8F00}"/>
              </a:ext>
            </a:extLst>
          </p:cNvPr>
          <p:cNvPicPr>
            <a:picLocks noChangeAspect="1"/>
          </p:cNvPicPr>
          <p:nvPr/>
        </p:nvPicPr>
        <p:blipFill>
          <a:blip r:embed="rId7"/>
          <a:stretch>
            <a:fillRect/>
          </a:stretch>
        </p:blipFill>
        <p:spPr>
          <a:xfrm>
            <a:off x="3009900" y="4047849"/>
            <a:ext cx="3124200" cy="1504950"/>
          </a:xfrm>
          <a:prstGeom prst="rect">
            <a:avLst/>
          </a:prstGeom>
          <a:ln>
            <a:solidFill>
              <a:srgbClr val="C00000"/>
            </a:solidFill>
          </a:ln>
        </p:spPr>
      </p:pic>
    </p:spTree>
    <p:extLst>
      <p:ext uri="{BB962C8B-B14F-4D97-AF65-F5344CB8AC3E}">
        <p14:creationId xmlns:p14="http://schemas.microsoft.com/office/powerpoint/2010/main" val="1731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76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hlinkClick r:id="rId2"/>
              </a:rPr>
              <a:t>https://spark.apache.org/</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317EAC"/>
                </a:solidFill>
                <a:effectLst/>
              </a:rPr>
              <a:t>Runs Everywhere</a:t>
            </a:r>
          </a:p>
          <a:p>
            <a:pPr marL="342900" indent="-342900" algn="l">
              <a:buClr>
                <a:srgbClr val="0070C0"/>
              </a:buClr>
              <a:buSzPct val="80000"/>
              <a:buFont typeface="Wingdings" pitchFamily="2" charset="2"/>
              <a:buChar char="u"/>
            </a:pPr>
            <a:r>
              <a:rPr lang="en-US" sz="1800" b="1" i="0" dirty="0">
                <a:solidFill>
                  <a:srgbClr val="555555"/>
                </a:solidFill>
                <a:effectLst/>
              </a:rPr>
              <a:t>Spark runs on Hadoop, Apache Mesos, Kubernetes, standalone, or in the cloud. It can access diverse data sources.</a:t>
            </a:r>
          </a:p>
          <a:p>
            <a:pPr marL="342900" indent="-342900" algn="l">
              <a:buClr>
                <a:srgbClr val="0070C0"/>
              </a:buClr>
              <a:buSzPct val="80000"/>
              <a:buFont typeface="Wingdings" pitchFamily="2" charset="2"/>
              <a:buChar char="u"/>
            </a:pPr>
            <a:r>
              <a:rPr lang="en-US" sz="1800" b="1" i="0" dirty="0">
                <a:solidFill>
                  <a:srgbClr val="555555"/>
                </a:solidFill>
                <a:effectLst/>
              </a:rPr>
              <a:t>You can run Spark using its </a:t>
            </a:r>
            <a:r>
              <a:rPr lang="en-US" sz="1800" b="1" i="0" u="none" strike="noStrike" dirty="0">
                <a:solidFill>
                  <a:srgbClr val="2FA4E7"/>
                </a:solidFill>
                <a:effectLst/>
                <a:hlinkClick r:id="rId3"/>
              </a:rPr>
              <a:t>standalone cluster mode</a:t>
            </a:r>
            <a:r>
              <a:rPr lang="en-US" sz="1800" b="1" i="0" dirty="0">
                <a:solidFill>
                  <a:srgbClr val="555555"/>
                </a:solidFill>
                <a:effectLst/>
              </a:rPr>
              <a:t>, on </a:t>
            </a:r>
            <a:r>
              <a:rPr lang="en-US" sz="1800" b="1" i="0" u="none" strike="noStrike" dirty="0">
                <a:solidFill>
                  <a:srgbClr val="2FA4E7"/>
                </a:solidFill>
                <a:effectLst/>
                <a:hlinkClick r:id="rId4"/>
              </a:rPr>
              <a:t>EC2</a:t>
            </a:r>
            <a:r>
              <a:rPr lang="en-US" sz="1800" b="1" i="0" dirty="0">
                <a:solidFill>
                  <a:srgbClr val="555555"/>
                </a:solidFill>
                <a:effectLst/>
              </a:rPr>
              <a:t>, on </a:t>
            </a:r>
            <a:r>
              <a:rPr lang="en-US" sz="1800" b="1" i="0" u="none" strike="noStrike" dirty="0">
                <a:solidFill>
                  <a:srgbClr val="2FA4E7"/>
                </a:solidFill>
                <a:effectLst/>
                <a:hlinkClick r:id="rId5"/>
              </a:rPr>
              <a:t>Hadoop YARN</a:t>
            </a:r>
            <a:r>
              <a:rPr lang="en-US" sz="1800" b="1" i="0" dirty="0">
                <a:solidFill>
                  <a:srgbClr val="555555"/>
                </a:solidFill>
                <a:effectLst/>
              </a:rPr>
              <a:t>, on </a:t>
            </a:r>
            <a:r>
              <a:rPr lang="en-US" sz="1800" b="1" i="0" u="none" strike="noStrike" dirty="0">
                <a:solidFill>
                  <a:srgbClr val="2FA4E7"/>
                </a:solidFill>
                <a:effectLst/>
                <a:hlinkClick r:id="rId6"/>
              </a:rPr>
              <a:t>Mesos</a:t>
            </a:r>
            <a:r>
              <a:rPr lang="en-US" sz="1800" b="1" i="0" dirty="0">
                <a:solidFill>
                  <a:srgbClr val="555555"/>
                </a:solidFill>
                <a:effectLst/>
              </a:rPr>
              <a:t>, or on </a:t>
            </a:r>
            <a:r>
              <a:rPr lang="en-US" sz="1800" b="1" i="0" u="none" strike="noStrike" dirty="0">
                <a:solidFill>
                  <a:srgbClr val="2FA4E7"/>
                </a:solidFill>
                <a:effectLst/>
                <a:hlinkClick r:id="rId7"/>
              </a:rPr>
              <a:t>Kubernetes</a:t>
            </a:r>
            <a:r>
              <a:rPr lang="en-US" sz="1800" b="1" i="0" dirty="0">
                <a:solidFill>
                  <a:srgbClr val="555555"/>
                </a:solidFill>
                <a:effectLst/>
              </a:rPr>
              <a:t>. Access data in </a:t>
            </a:r>
            <a:r>
              <a:rPr lang="en-US" sz="1800" b="1" i="0" u="none" strike="noStrike" dirty="0">
                <a:solidFill>
                  <a:srgbClr val="2FA4E7"/>
                </a:solidFill>
                <a:effectLst/>
                <a:hlinkClick r:id="rId8"/>
              </a:rPr>
              <a:t>HDFS</a:t>
            </a:r>
            <a:r>
              <a:rPr lang="en-US" sz="1800" b="1" i="0" dirty="0">
                <a:solidFill>
                  <a:srgbClr val="555555"/>
                </a:solidFill>
                <a:effectLst/>
              </a:rPr>
              <a:t>, </a:t>
            </a:r>
            <a:r>
              <a:rPr lang="en-US" sz="1800" b="1" i="0" u="none" strike="noStrike" dirty="0" err="1">
                <a:solidFill>
                  <a:srgbClr val="2FA4E7"/>
                </a:solidFill>
                <a:effectLst/>
                <a:hlinkClick r:id="rId9"/>
              </a:rPr>
              <a:t>Alluxio</a:t>
            </a:r>
            <a:r>
              <a:rPr lang="en-US" sz="1800" b="1" i="0" dirty="0">
                <a:solidFill>
                  <a:srgbClr val="555555"/>
                </a:solidFill>
                <a:effectLst/>
              </a:rPr>
              <a:t>, </a:t>
            </a:r>
            <a:r>
              <a:rPr lang="en-US" sz="1800" b="1" i="0" u="none" strike="noStrike" dirty="0">
                <a:solidFill>
                  <a:srgbClr val="2FA4E7"/>
                </a:solidFill>
                <a:effectLst/>
                <a:hlinkClick r:id="rId10"/>
              </a:rPr>
              <a:t>Apache Cassandra</a:t>
            </a:r>
            <a:r>
              <a:rPr lang="en-US" sz="1800" b="1" i="0" dirty="0">
                <a:solidFill>
                  <a:srgbClr val="555555"/>
                </a:solidFill>
                <a:effectLst/>
              </a:rPr>
              <a:t>, </a:t>
            </a:r>
            <a:r>
              <a:rPr lang="en-US" sz="1800" b="1" i="0" u="none" strike="noStrike" dirty="0">
                <a:solidFill>
                  <a:srgbClr val="2FA4E7"/>
                </a:solidFill>
                <a:effectLst/>
                <a:hlinkClick r:id="rId11"/>
              </a:rPr>
              <a:t>Apache HBase</a:t>
            </a:r>
            <a:r>
              <a:rPr lang="en-US" sz="1800" b="1" i="0" dirty="0">
                <a:solidFill>
                  <a:srgbClr val="555555"/>
                </a:solidFill>
                <a:effectLst/>
              </a:rPr>
              <a:t>, </a:t>
            </a:r>
            <a:r>
              <a:rPr lang="en-US" sz="1800" b="1" i="0" u="none" strike="noStrike" dirty="0">
                <a:solidFill>
                  <a:srgbClr val="2FA4E7"/>
                </a:solidFill>
                <a:effectLst/>
                <a:hlinkClick r:id="rId12"/>
              </a:rPr>
              <a:t>Apache Hive</a:t>
            </a:r>
            <a:r>
              <a:rPr lang="en-US" sz="1800" b="1" i="0" dirty="0">
                <a:solidFill>
                  <a:srgbClr val="555555"/>
                </a:solidFill>
                <a:effectLst/>
              </a:rPr>
              <a:t>, and hundreds of other data sources.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pic>
        <p:nvPicPr>
          <p:cNvPr id="9" name="Picture 8">
            <a:extLst>
              <a:ext uri="{FF2B5EF4-FFF2-40B4-BE49-F238E27FC236}">
                <a16:creationId xmlns:a16="http://schemas.microsoft.com/office/drawing/2014/main" id="{760CFFF6-AD2C-4FA4-82F7-354171C4C7BA}"/>
              </a:ext>
            </a:extLst>
          </p:cNvPr>
          <p:cNvPicPr>
            <a:picLocks noChangeAspect="1"/>
          </p:cNvPicPr>
          <p:nvPr/>
        </p:nvPicPr>
        <p:blipFill>
          <a:blip r:embed="rId13"/>
          <a:stretch>
            <a:fillRect/>
          </a:stretch>
        </p:blipFill>
        <p:spPr>
          <a:xfrm>
            <a:off x="3238500" y="4018647"/>
            <a:ext cx="2667000" cy="2705100"/>
          </a:xfrm>
          <a:prstGeom prst="rect">
            <a:avLst/>
          </a:prstGeom>
          <a:ln>
            <a:solidFill>
              <a:srgbClr val="C00000"/>
            </a:solidFill>
          </a:ln>
        </p:spPr>
      </p:pic>
    </p:spTree>
    <p:extLst>
      <p:ext uri="{BB962C8B-B14F-4D97-AF65-F5344CB8AC3E}">
        <p14:creationId xmlns:p14="http://schemas.microsoft.com/office/powerpoint/2010/main" val="70615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1646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Sparks</a:t>
            </a:r>
            <a:r>
              <a:rPr lang="en-US" sz="1800" b="1" i="0" dirty="0">
                <a:solidFill>
                  <a:srgbClr val="29303B"/>
                </a:solidFill>
                <a:effectLst/>
              </a:rPr>
              <a:t> is a framework for writing jobs or scripts that can process very large amounts of data, and it manages distributing that processing across a cluster of computing for you.</a:t>
            </a:r>
          </a:p>
          <a:p>
            <a:pPr marL="342900" indent="-342900" algn="l">
              <a:buClr>
                <a:srgbClr val="0070C0"/>
              </a:buClr>
              <a:buSzPct val="80000"/>
              <a:buFont typeface="Wingdings" pitchFamily="2" charset="2"/>
              <a:buChar char="u"/>
            </a:pPr>
            <a:r>
              <a:rPr lang="en-US" sz="1800" b="1" dirty="0">
                <a:solidFill>
                  <a:srgbClr val="29303B"/>
                </a:solidFill>
              </a:rPr>
              <a:t>B</a:t>
            </a:r>
            <a:r>
              <a:rPr lang="en-US" sz="1800" b="1" i="0" dirty="0">
                <a:solidFill>
                  <a:srgbClr val="29303B"/>
                </a:solidFill>
                <a:effectLst/>
              </a:rPr>
              <a:t>asically, Spark load your data into these large objects called RDDs (Resilient </a:t>
            </a:r>
            <a:r>
              <a:rPr lang="en-US" sz="1800" b="1" dirty="0">
                <a:solidFill>
                  <a:srgbClr val="29303B"/>
                </a:solidFill>
              </a:rPr>
              <a:t>D</a:t>
            </a:r>
            <a:r>
              <a:rPr lang="en-US" sz="1800" b="1" i="0" dirty="0">
                <a:solidFill>
                  <a:srgbClr val="29303B"/>
                </a:solidFill>
                <a:effectLst/>
              </a:rPr>
              <a:t>istributed </a:t>
            </a:r>
            <a:r>
              <a:rPr lang="en-US" sz="1800" b="1" dirty="0">
                <a:solidFill>
                  <a:srgbClr val="29303B"/>
                </a:solidFill>
              </a:rPr>
              <a:t>D</a:t>
            </a:r>
            <a:r>
              <a:rPr lang="en-US" sz="1800" b="1" i="0" dirty="0">
                <a:solidFill>
                  <a:srgbClr val="29303B"/>
                </a:solidFill>
                <a:effectLst/>
              </a:rPr>
              <a:t>ata </a:t>
            </a:r>
            <a:r>
              <a:rPr lang="en-US" sz="1800" b="1" dirty="0">
                <a:solidFill>
                  <a:srgbClr val="29303B"/>
                </a:solidFill>
              </a:rPr>
              <a:t>S</a:t>
            </a:r>
            <a:r>
              <a:rPr lang="en-US" sz="1800" b="1" i="0" dirty="0">
                <a:solidFill>
                  <a:srgbClr val="29303B"/>
                </a:solidFill>
                <a:effectLst/>
              </a:rPr>
              <a:t>tores). </a:t>
            </a:r>
            <a:r>
              <a:rPr lang="en-US" sz="1800" b="1" dirty="0">
                <a:solidFill>
                  <a:srgbClr val="29303B"/>
                </a:solidFill>
              </a:rPr>
              <a:t>Sparks</a:t>
            </a:r>
            <a:r>
              <a:rPr lang="en-US" sz="1800" b="1" i="0" dirty="0">
                <a:solidFill>
                  <a:srgbClr val="29303B"/>
                </a:solidFill>
                <a:effectLst/>
              </a:rPr>
              <a:t> automatically perform operations that transform, and create actions based on those RDDs</a:t>
            </a:r>
            <a:r>
              <a:rPr lang="en-US" sz="1800" b="1" dirty="0">
                <a:solidFill>
                  <a:srgbClr val="29303B"/>
                </a:solidFill>
              </a:rPr>
              <a:t> for </a:t>
            </a:r>
            <a:r>
              <a:rPr lang="en-US" sz="1800" b="1" i="0" dirty="0">
                <a:solidFill>
                  <a:srgbClr val="29303B"/>
                </a:solidFill>
                <a:effectLst/>
              </a:rPr>
              <a:t>large DataFrames.</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pic>
        <p:nvPicPr>
          <p:cNvPr id="9" name="Picture 8">
            <a:extLst>
              <a:ext uri="{FF2B5EF4-FFF2-40B4-BE49-F238E27FC236}">
                <a16:creationId xmlns:a16="http://schemas.microsoft.com/office/drawing/2014/main" id="{760CFFF6-AD2C-4FA4-82F7-354171C4C7BA}"/>
              </a:ext>
            </a:extLst>
          </p:cNvPr>
          <p:cNvPicPr>
            <a:picLocks noChangeAspect="1"/>
          </p:cNvPicPr>
          <p:nvPr/>
        </p:nvPicPr>
        <p:blipFill>
          <a:blip r:embed="rId2"/>
          <a:stretch>
            <a:fillRect/>
          </a:stretch>
        </p:blipFill>
        <p:spPr>
          <a:xfrm>
            <a:off x="6081463" y="3651250"/>
            <a:ext cx="2667000" cy="2705100"/>
          </a:xfrm>
          <a:prstGeom prst="rect">
            <a:avLst/>
          </a:prstGeom>
          <a:ln>
            <a:solidFill>
              <a:srgbClr val="C00000"/>
            </a:solidFill>
          </a:ln>
        </p:spPr>
      </p:pic>
      <p:sp>
        <p:nvSpPr>
          <p:cNvPr id="8" name="副標題 2">
            <a:extLst>
              <a:ext uri="{FF2B5EF4-FFF2-40B4-BE49-F238E27FC236}">
                <a16:creationId xmlns:a16="http://schemas.microsoft.com/office/drawing/2014/main" id="{41E05100-0F53-48E5-BA3F-4183891A508F}"/>
              </a:ext>
            </a:extLst>
          </p:cNvPr>
          <p:cNvSpPr txBox="1">
            <a:spLocks/>
          </p:cNvSpPr>
          <p:nvPr/>
        </p:nvSpPr>
        <p:spPr>
          <a:xfrm>
            <a:off x="491480" y="3642923"/>
            <a:ext cx="5448672" cy="245037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Spark automatically and optimally spread that processing out amongst an entire cluster of computers (or standalone).</a:t>
            </a:r>
          </a:p>
          <a:p>
            <a:pPr marL="342900" indent="-342900" algn="l">
              <a:buClr>
                <a:srgbClr val="0070C0"/>
              </a:buClr>
              <a:buSzPct val="80000"/>
              <a:buFont typeface="Wingdings" pitchFamily="2" charset="2"/>
              <a:buChar char="u"/>
            </a:pPr>
            <a:r>
              <a:rPr lang="en-US" sz="1800" b="1" dirty="0">
                <a:solidFill>
                  <a:srgbClr val="29303B"/>
                </a:solidFill>
              </a:rPr>
              <a:t>You are no longer restricted to what you can do on a single machine CPU  memory.</a:t>
            </a:r>
          </a:p>
          <a:p>
            <a:pPr marL="342900" indent="-342900" algn="l">
              <a:buClr>
                <a:srgbClr val="0070C0"/>
              </a:buClr>
              <a:buSzPct val="80000"/>
              <a:buFont typeface="Wingdings" pitchFamily="2" charset="2"/>
              <a:buChar char="u"/>
            </a:pPr>
            <a:r>
              <a:rPr lang="en-US" sz="1800" b="1" dirty="0">
                <a:solidFill>
                  <a:srgbClr val="29303B"/>
                </a:solidFill>
              </a:rPr>
              <a:t>You can spread that out to all the processing capabilities and memory that's available to a cluster of machines.</a:t>
            </a:r>
          </a:p>
        </p:txBody>
      </p:sp>
    </p:spTree>
    <p:extLst>
      <p:ext uri="{BB962C8B-B14F-4D97-AF65-F5344CB8AC3E}">
        <p14:creationId xmlns:p14="http://schemas.microsoft.com/office/powerpoint/2010/main" val="16725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Spark Introduction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 Introduction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You can rent time on a cluster through, such as,  Amazon's Elastic MapReduce service, for just a few dollars, and run your job that you could not run on your own desktop.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177549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74.1 Spark Scalability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74.1 Spark Scalability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5642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Scalability</a:t>
            </a:r>
          </a:p>
          <a:p>
            <a:pPr marL="342900" indent="-342900" algn="l">
              <a:buClr>
                <a:srgbClr val="0070C0"/>
              </a:buClr>
              <a:buSzPct val="80000"/>
              <a:buFont typeface="Wingdings" pitchFamily="2" charset="2"/>
              <a:buChar char="u"/>
            </a:pPr>
            <a:r>
              <a:rPr lang="en-US" sz="1800" b="1" dirty="0">
                <a:solidFill>
                  <a:srgbClr val="29303B"/>
                </a:solidFill>
              </a:rPr>
              <a:t>In Spark script, you can define a Spark context. It has a root object. From root object, the Spark framework takes over, and distributes your task.</a:t>
            </a:r>
          </a:p>
          <a:p>
            <a:pPr marL="342900" indent="-342900" algn="l">
              <a:buClr>
                <a:srgbClr val="0070C0"/>
              </a:buClr>
              <a:buSzPct val="80000"/>
              <a:buFont typeface="Wingdings" pitchFamily="2" charset="2"/>
              <a:buChar char="u"/>
            </a:pPr>
            <a:r>
              <a:rPr lang="en-US" sz="1800" b="1" dirty="0">
                <a:solidFill>
                  <a:srgbClr val="29303B"/>
                </a:solidFill>
              </a:rPr>
              <a:t>If you are running in standalone mode on our own computer,  Spark stays on your computer.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7" name="TextBox 6">
            <a:extLst>
              <a:ext uri="{FF2B5EF4-FFF2-40B4-BE49-F238E27FC236}">
                <a16:creationId xmlns:a16="http://schemas.microsoft.com/office/drawing/2014/main" id="{578613EF-E032-4F8E-91F4-0E88494B980A}"/>
              </a:ext>
            </a:extLst>
          </p:cNvPr>
          <p:cNvSpPr txBox="1"/>
          <p:nvPr/>
        </p:nvSpPr>
        <p:spPr>
          <a:xfrm>
            <a:off x="846044" y="4601098"/>
            <a:ext cx="1584176" cy="584775"/>
          </a:xfrm>
          <a:prstGeom prst="rect">
            <a:avLst/>
          </a:prstGeom>
          <a:solidFill>
            <a:srgbClr val="92D050"/>
          </a:solidFill>
          <a:ln>
            <a:solidFill>
              <a:srgbClr val="C00000"/>
            </a:solidFill>
          </a:ln>
        </p:spPr>
        <p:txBody>
          <a:bodyPr wrap="square" rtlCol="0">
            <a:spAutoFit/>
          </a:bodyPr>
          <a:lstStyle/>
          <a:p>
            <a:r>
              <a:rPr lang="en-US" sz="1600" dirty="0"/>
              <a:t>Driver Program</a:t>
            </a:r>
          </a:p>
          <a:p>
            <a:r>
              <a:rPr lang="en-US" sz="1600" dirty="0"/>
              <a:t>-Spark Context</a:t>
            </a:r>
          </a:p>
        </p:txBody>
      </p:sp>
      <p:sp>
        <p:nvSpPr>
          <p:cNvPr id="8" name="TextBox 7">
            <a:extLst>
              <a:ext uri="{FF2B5EF4-FFF2-40B4-BE49-F238E27FC236}">
                <a16:creationId xmlns:a16="http://schemas.microsoft.com/office/drawing/2014/main" id="{A7736579-FBF7-4A91-872A-3AC1172FCA50}"/>
              </a:ext>
            </a:extLst>
          </p:cNvPr>
          <p:cNvSpPr txBox="1"/>
          <p:nvPr/>
        </p:nvSpPr>
        <p:spPr>
          <a:xfrm>
            <a:off x="3033573" y="4601098"/>
            <a:ext cx="1584176" cy="584775"/>
          </a:xfrm>
          <a:prstGeom prst="rect">
            <a:avLst/>
          </a:prstGeom>
          <a:solidFill>
            <a:srgbClr val="92D050"/>
          </a:solidFill>
          <a:ln>
            <a:solidFill>
              <a:srgbClr val="C00000"/>
            </a:solidFill>
          </a:ln>
        </p:spPr>
        <p:txBody>
          <a:bodyPr wrap="square" rtlCol="0">
            <a:spAutoFit/>
          </a:bodyPr>
          <a:lstStyle/>
          <a:p>
            <a:r>
              <a:rPr lang="en-US" sz="1600" dirty="0"/>
              <a:t>Cluster Manager</a:t>
            </a:r>
          </a:p>
          <a:p>
            <a:r>
              <a:rPr lang="en-US" sz="1600" dirty="0"/>
              <a:t>(Spark, YARN)</a:t>
            </a:r>
          </a:p>
        </p:txBody>
      </p:sp>
      <p:sp>
        <p:nvSpPr>
          <p:cNvPr id="9" name="TextBox 8">
            <a:extLst>
              <a:ext uri="{FF2B5EF4-FFF2-40B4-BE49-F238E27FC236}">
                <a16:creationId xmlns:a16="http://schemas.microsoft.com/office/drawing/2014/main" id="{EABBDE0A-8F64-4A71-99EF-6EC609507068}"/>
              </a:ext>
            </a:extLst>
          </p:cNvPr>
          <p:cNvSpPr txBox="1"/>
          <p:nvPr/>
        </p:nvSpPr>
        <p:spPr>
          <a:xfrm>
            <a:off x="6013140" y="3284984"/>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0" name="TextBox 9">
            <a:extLst>
              <a:ext uri="{FF2B5EF4-FFF2-40B4-BE49-F238E27FC236}">
                <a16:creationId xmlns:a16="http://schemas.microsoft.com/office/drawing/2014/main" id="{4CF36665-49CF-4F5F-ACF5-4046D5A57017}"/>
              </a:ext>
            </a:extLst>
          </p:cNvPr>
          <p:cNvSpPr txBox="1"/>
          <p:nvPr/>
        </p:nvSpPr>
        <p:spPr>
          <a:xfrm>
            <a:off x="6013190" y="4492950"/>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sp>
        <p:nvSpPr>
          <p:cNvPr id="11" name="TextBox 10">
            <a:extLst>
              <a:ext uri="{FF2B5EF4-FFF2-40B4-BE49-F238E27FC236}">
                <a16:creationId xmlns:a16="http://schemas.microsoft.com/office/drawing/2014/main" id="{7AEA00FF-3433-401B-A9B8-F2652171B144}"/>
              </a:ext>
            </a:extLst>
          </p:cNvPr>
          <p:cNvSpPr txBox="1"/>
          <p:nvPr/>
        </p:nvSpPr>
        <p:spPr>
          <a:xfrm>
            <a:off x="6013140" y="5660453"/>
            <a:ext cx="1080120" cy="830997"/>
          </a:xfrm>
          <a:prstGeom prst="rect">
            <a:avLst/>
          </a:prstGeom>
          <a:solidFill>
            <a:srgbClr val="92D050"/>
          </a:solidFill>
          <a:ln>
            <a:solidFill>
              <a:srgbClr val="C00000"/>
            </a:solidFill>
          </a:ln>
        </p:spPr>
        <p:txBody>
          <a:bodyPr wrap="square" rtlCol="0">
            <a:spAutoFit/>
          </a:bodyPr>
          <a:lstStyle/>
          <a:p>
            <a:r>
              <a:rPr lang="en-US" sz="1600" dirty="0"/>
              <a:t>Executor</a:t>
            </a:r>
          </a:p>
          <a:p>
            <a:r>
              <a:rPr lang="en-US" sz="1600" dirty="0"/>
              <a:t>- Cache</a:t>
            </a:r>
          </a:p>
          <a:p>
            <a:r>
              <a:rPr lang="en-US" sz="1600" dirty="0"/>
              <a:t>  - Tasks</a:t>
            </a:r>
          </a:p>
        </p:txBody>
      </p:sp>
      <p:cxnSp>
        <p:nvCxnSpPr>
          <p:cNvPr id="12" name="Straight Arrow Connector 11">
            <a:extLst>
              <a:ext uri="{FF2B5EF4-FFF2-40B4-BE49-F238E27FC236}">
                <a16:creationId xmlns:a16="http://schemas.microsoft.com/office/drawing/2014/main" id="{C54CA105-15B5-46ED-A823-91FF3F562FC9}"/>
              </a:ext>
            </a:extLst>
          </p:cNvPr>
          <p:cNvCxnSpPr>
            <a:stCxn id="7" idx="3"/>
            <a:endCxn id="8" idx="1"/>
          </p:cNvCxnSpPr>
          <p:nvPr/>
        </p:nvCxnSpPr>
        <p:spPr>
          <a:xfrm>
            <a:off x="2430220" y="4893486"/>
            <a:ext cx="603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55E98E3-27B6-410E-9E90-5C35A2E38026}"/>
              </a:ext>
            </a:extLst>
          </p:cNvPr>
          <p:cNvCxnSpPr>
            <a:cxnSpLocks/>
            <a:stCxn id="7" idx="0"/>
            <a:endCxn id="9" idx="1"/>
          </p:cNvCxnSpPr>
          <p:nvPr/>
        </p:nvCxnSpPr>
        <p:spPr>
          <a:xfrm rot="5400000" flipH="1" flipV="1">
            <a:off x="3375329" y="1963287"/>
            <a:ext cx="900615"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310872A-D8B3-4958-BF6F-07033943EC5D}"/>
              </a:ext>
            </a:extLst>
          </p:cNvPr>
          <p:cNvCxnSpPr>
            <a:stCxn id="7" idx="2"/>
            <a:endCxn id="11" idx="1"/>
          </p:cNvCxnSpPr>
          <p:nvPr/>
        </p:nvCxnSpPr>
        <p:spPr>
          <a:xfrm rot="16200000" flipH="1">
            <a:off x="3380597" y="3443408"/>
            <a:ext cx="890079" cy="4375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7552C0-EA3D-4FA7-B2F7-781B9047A508}"/>
              </a:ext>
            </a:extLst>
          </p:cNvPr>
          <p:cNvCxnSpPr>
            <a:cxnSpLocks/>
            <a:stCxn id="8" idx="3"/>
            <a:endCxn id="9" idx="1"/>
          </p:cNvCxnSpPr>
          <p:nvPr/>
        </p:nvCxnSpPr>
        <p:spPr>
          <a:xfrm flipV="1">
            <a:off x="4617749" y="3700483"/>
            <a:ext cx="1395391" cy="119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96DFB3-B4AD-4D58-9027-B2B3C45875D2}"/>
              </a:ext>
            </a:extLst>
          </p:cNvPr>
          <p:cNvCxnSpPr>
            <a:stCxn id="8" idx="3"/>
            <a:endCxn id="10" idx="1"/>
          </p:cNvCxnSpPr>
          <p:nvPr/>
        </p:nvCxnSpPr>
        <p:spPr>
          <a:xfrm>
            <a:off x="4617749" y="4893486"/>
            <a:ext cx="1395441"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220787-B390-4F9F-83F2-DCDF13805DE0}"/>
              </a:ext>
            </a:extLst>
          </p:cNvPr>
          <p:cNvCxnSpPr>
            <a:stCxn id="8" idx="3"/>
            <a:endCxn id="11" idx="1"/>
          </p:cNvCxnSpPr>
          <p:nvPr/>
        </p:nvCxnSpPr>
        <p:spPr>
          <a:xfrm>
            <a:off x="4617749" y="4893486"/>
            <a:ext cx="1395391" cy="118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F3C59-A8C9-4E53-A78B-8401E7085309}"/>
              </a:ext>
            </a:extLst>
          </p:cNvPr>
          <p:cNvCxnSpPr>
            <a:cxnSpLocks/>
            <a:stCxn id="9" idx="2"/>
            <a:endCxn id="10" idx="0"/>
          </p:cNvCxnSpPr>
          <p:nvPr/>
        </p:nvCxnSpPr>
        <p:spPr>
          <a:xfrm>
            <a:off x="6553200" y="4115981"/>
            <a:ext cx="50" cy="3769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C155A-6F99-445C-AE90-6CC58F0F5CC8}"/>
              </a:ext>
            </a:extLst>
          </p:cNvPr>
          <p:cNvCxnSpPr>
            <a:cxnSpLocks/>
            <a:stCxn id="10" idx="2"/>
            <a:endCxn id="11" idx="0"/>
          </p:cNvCxnSpPr>
          <p:nvPr/>
        </p:nvCxnSpPr>
        <p:spPr>
          <a:xfrm flipH="1">
            <a:off x="6553200" y="5323947"/>
            <a:ext cx="50" cy="3365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764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8834</TotalTime>
  <Words>2403</Words>
  <Application>Microsoft Office PowerPoint</Application>
  <PresentationFormat>On-screen Show (4:3)</PresentationFormat>
  <Paragraphs>315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佈景主題</vt:lpstr>
      <vt:lpstr>74 Spark Introduction</vt:lpstr>
      <vt:lpstr>74 Spark Introduction</vt:lpstr>
      <vt:lpstr>74 Spark Introduction</vt:lpstr>
      <vt:lpstr>74 Spark Introduction</vt:lpstr>
      <vt:lpstr>74 Spark Introduction</vt:lpstr>
      <vt:lpstr>74 Spark Introduction</vt:lpstr>
      <vt:lpstr>74 Spark Introduction</vt:lpstr>
      <vt:lpstr>74.1 Spark Scalability</vt:lpstr>
      <vt:lpstr>74.1 Spark Scalability</vt:lpstr>
      <vt:lpstr>74.1 Spark Scalability</vt:lpstr>
      <vt:lpstr>74.1 Spark Scalability</vt:lpstr>
      <vt:lpstr>74.1 Spark Scalability</vt:lpstr>
      <vt:lpstr>74.1 Spark Scalability</vt:lpstr>
      <vt:lpstr>74.1 Spark Scalability</vt:lpstr>
      <vt:lpstr>74.2 Spark Speed</vt:lpstr>
      <vt:lpstr>74.2 Spark Speed</vt:lpstr>
      <vt:lpstr>74.2 Spark Speed</vt:lpstr>
      <vt:lpstr>74.3 Spark Hot Technology</vt:lpstr>
      <vt:lpstr>74.3 Spark Hot Technology</vt:lpstr>
      <vt:lpstr>74.4 Spark is Easy</vt:lpstr>
      <vt:lpstr>74.4 Spark is Easy</vt:lpstr>
      <vt:lpstr>74.5 Spark Components</vt:lpstr>
      <vt:lpstr>74.5 Spark Components</vt:lpstr>
      <vt:lpstr>74.5 Spark Components</vt:lpstr>
      <vt:lpstr>74.6 Python vs. Scala</vt:lpstr>
      <vt:lpstr>74.6 Python vs. Scala</vt:lpstr>
      <vt:lpstr>74.6 Python vs. Scala</vt:lpstr>
      <vt:lpstr>74.7 Python vs. Scala Code</vt:lpstr>
      <vt:lpstr>74.7 Python vs. Scala Code</vt:lpstr>
      <vt:lpstr>74.7 Python vs. Scala Code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4902</cp:revision>
  <dcterms:created xsi:type="dcterms:W3CDTF">2018-09-28T16:40:41Z</dcterms:created>
  <dcterms:modified xsi:type="dcterms:W3CDTF">2020-09-09T20:11:32Z</dcterms:modified>
</cp:coreProperties>
</file>