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17" r:id="rId3"/>
    <p:sldId id="319" r:id="rId4"/>
    <p:sldId id="320" r:id="rId5"/>
    <p:sldId id="322" r:id="rId6"/>
    <p:sldId id="321" r:id="rId7"/>
    <p:sldId id="323" r:id="rId8"/>
    <p:sldId id="325" r:id="rId9"/>
    <p:sldId id="324" r:id="rId10"/>
    <p:sldId id="326" r:id="rId11"/>
    <p:sldId id="327" r:id="rId12"/>
    <p:sldId id="329" r:id="rId13"/>
    <p:sldId id="328" r:id="rId14"/>
    <p:sldId id="330" r:id="rId15"/>
    <p:sldId id="334" r:id="rId16"/>
    <p:sldId id="333" r:id="rId17"/>
    <p:sldId id="332" r:id="rId18"/>
    <p:sldId id="338" r:id="rId19"/>
    <p:sldId id="337" r:id="rId20"/>
    <p:sldId id="336" r:id="rId21"/>
    <p:sldId id="339" r:id="rId22"/>
    <p:sldId id="340" r:id="rId23"/>
    <p:sldId id="341" r:id="rId24"/>
    <p:sldId id="342" r:id="rId25"/>
    <p:sldId id="343" r:id="rId26"/>
    <p:sldId id="344" r:id="rId27"/>
    <p:sldId id="331" r:id="rId28"/>
    <p:sldId id="347" r:id="rId29"/>
    <p:sldId id="346" r:id="rId30"/>
    <p:sldId id="345" r:id="rId31"/>
    <p:sldId id="349" r:id="rId32"/>
    <p:sldId id="350" r:id="rId33"/>
    <p:sldId id="348" r:id="rId34"/>
    <p:sldId id="352" r:id="rId35"/>
    <p:sldId id="353" r:id="rId36"/>
    <p:sldId id="351" r:id="rId37"/>
    <p:sldId id="354" r:id="rId38"/>
    <p:sldId id="259" r:id="rId3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6" autoAdjust="0"/>
    <p:restoredTop sz="95401" autoAdjust="0"/>
  </p:normalViewPr>
  <p:slideViewPr>
    <p:cSldViewPr>
      <p:cViewPr varScale="1">
        <p:scale>
          <a:sx n="94" d="100"/>
          <a:sy n="94"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faroit.com/keras-docs/1.2.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youtube.com/watch?v=s4Lcf9du9L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97 Keras Political Affiliation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97.2 Integrate Keras with scikit_learn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5479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Integrate Keras with scikit_learn (Explanation)</a:t>
            </a:r>
          </a:p>
          <a:p>
            <a:pPr marL="342900" indent="-342900" algn="l">
              <a:buClr>
                <a:srgbClr val="0070C0"/>
              </a:buClr>
              <a:buSzPct val="80000"/>
              <a:buFont typeface="Wingdings" pitchFamily="2" charset="2"/>
              <a:buChar char="u"/>
            </a:pPr>
            <a:r>
              <a:rPr lang="en-US" sz="1800" b="1" dirty="0">
                <a:solidFill>
                  <a:srgbClr val="29303B"/>
                </a:solidFill>
              </a:rPr>
              <a:t>Finally, discuss how to use Keras with scikit learn.</a:t>
            </a:r>
          </a:p>
          <a:p>
            <a:pPr marL="342900" indent="-342900" algn="l">
              <a:buClr>
                <a:srgbClr val="0070C0"/>
              </a:buClr>
              <a:buSzPct val="80000"/>
              <a:buFont typeface="Wingdings" pitchFamily="2" charset="2"/>
              <a:buChar char="u"/>
            </a:pPr>
            <a:r>
              <a:rPr lang="en-US" sz="1800" b="1" dirty="0">
                <a:solidFill>
                  <a:srgbClr val="29303B"/>
                </a:solidFill>
              </a:rPr>
              <a:t>Keras make a lot easier to do cross validation.</a:t>
            </a:r>
          </a:p>
          <a:p>
            <a:pPr marL="342900" indent="-342900" algn="l">
              <a:buClr>
                <a:srgbClr val="0070C0"/>
              </a:buClr>
              <a:buSzPct val="80000"/>
              <a:buFont typeface="Wingdings" pitchFamily="2" charset="2"/>
              <a:buChar char="u"/>
            </a:pPr>
            <a:r>
              <a:rPr lang="en-US" sz="1800" b="1" dirty="0">
                <a:solidFill>
                  <a:srgbClr val="29303B"/>
                </a:solidFill>
              </a:rPr>
              <a:t>Below example, we creates a model and use scikit_learn.</a:t>
            </a:r>
          </a:p>
          <a:p>
            <a:pPr marL="342900" indent="-342900" algn="l">
              <a:buClr>
                <a:srgbClr val="0070C0"/>
              </a:buClr>
              <a:buSzPct val="80000"/>
              <a:buFont typeface="Wingdings" pitchFamily="2" charset="2"/>
              <a:buChar char="u"/>
            </a:pPr>
            <a:r>
              <a:rPr lang="en-US" sz="1800" b="1" dirty="0">
                <a:solidFill>
                  <a:srgbClr val="29303B"/>
                </a:solidFill>
              </a:rPr>
              <a:t>We create model function with a sequential model, put in a dense layer with 4 inputs and six neurons. </a:t>
            </a:r>
          </a:p>
          <a:p>
            <a:pPr marL="342900" indent="-342900" algn="l">
              <a:buClr>
                <a:srgbClr val="0070C0"/>
              </a:buClr>
              <a:buSzPct val="80000"/>
              <a:buFont typeface="Wingdings" pitchFamily="2" charset="2"/>
              <a:buChar char="u"/>
            </a:pPr>
            <a:r>
              <a:rPr lang="en-US" sz="1800" b="1" dirty="0">
                <a:solidFill>
                  <a:srgbClr val="29303B"/>
                </a:solidFill>
              </a:rPr>
              <a:t>In that layer that feeds to another hidden layer of 4 neurons.</a:t>
            </a:r>
          </a:p>
          <a:p>
            <a:pPr marL="342900" indent="-342900" algn="l">
              <a:buClr>
                <a:srgbClr val="0070C0"/>
              </a:buClr>
              <a:buSzPct val="80000"/>
              <a:buFont typeface="Wingdings" pitchFamily="2" charset="2"/>
              <a:buChar char="u"/>
            </a:pPr>
            <a:r>
              <a:rPr lang="en-US" sz="1800" b="1" dirty="0">
                <a:solidFill>
                  <a:srgbClr val="29303B"/>
                </a:solidFill>
              </a:rPr>
              <a:t>Finally, it is a binary classifier with a sigmoid activation function.</a:t>
            </a:r>
          </a:p>
          <a:p>
            <a:pPr algn="l">
              <a:buClr>
                <a:srgbClr val="0070C0"/>
              </a:buClr>
              <a:buSzPct val="80000"/>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E94176F-9B00-4CD2-B9EE-E94E87EEFA78}"/>
              </a:ext>
            </a:extLst>
          </p:cNvPr>
          <p:cNvPicPr>
            <a:picLocks noChangeAspect="1"/>
          </p:cNvPicPr>
          <p:nvPr/>
        </p:nvPicPr>
        <p:blipFill>
          <a:blip r:embed="rId4"/>
          <a:stretch>
            <a:fillRect/>
          </a:stretch>
        </p:blipFill>
        <p:spPr>
          <a:xfrm>
            <a:off x="2168861" y="4173527"/>
            <a:ext cx="5607363" cy="2547948"/>
          </a:xfrm>
          <a:prstGeom prst="rect">
            <a:avLst/>
          </a:prstGeom>
          <a:ln>
            <a:solidFill>
              <a:srgbClr val="C00000"/>
            </a:solidFill>
          </a:ln>
        </p:spPr>
      </p:pic>
    </p:spTree>
    <p:extLst>
      <p:ext uri="{BB962C8B-B14F-4D97-AF65-F5344CB8AC3E}">
        <p14:creationId xmlns:p14="http://schemas.microsoft.com/office/powerpoint/2010/main" val="228051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97.2 Integrate Keras with scikit_learn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5862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Integrate Keras with scikit_learn (Explanation)</a:t>
            </a:r>
          </a:p>
          <a:p>
            <a:pPr marL="342900" indent="-342900" algn="l">
              <a:buClr>
                <a:srgbClr val="0070C0"/>
              </a:buClr>
              <a:buSzPct val="80000"/>
              <a:buFont typeface="Wingdings" pitchFamily="2" charset="2"/>
              <a:buChar char="u"/>
            </a:pPr>
            <a:r>
              <a:rPr lang="en-US" sz="1800" b="1" dirty="0">
                <a:solidFill>
                  <a:srgbClr val="29303B"/>
                </a:solidFill>
              </a:rPr>
              <a:t>This example set up a small binary classification neural network.</a:t>
            </a:r>
          </a:p>
          <a:p>
            <a:pPr marL="342900" indent="-342900" algn="l">
              <a:buClr>
                <a:srgbClr val="0070C0"/>
              </a:buClr>
              <a:buSzPct val="80000"/>
              <a:buFont typeface="Wingdings" pitchFamily="2" charset="2"/>
              <a:buChar char="u"/>
            </a:pPr>
            <a:r>
              <a:rPr lang="en-US" sz="1800" b="1" dirty="0">
                <a:solidFill>
                  <a:srgbClr val="29303B"/>
                </a:solidFill>
              </a:rPr>
              <a:t>We then get estimator from scikit_learn </a:t>
            </a:r>
            <a:r>
              <a:rPr lang="en-US" sz="1800" b="1" dirty="0" err="1">
                <a:solidFill>
                  <a:srgbClr val="C00000"/>
                </a:solidFill>
              </a:rPr>
              <a:t>KerasClassifier</a:t>
            </a:r>
            <a:r>
              <a:rPr lang="en-US" sz="1800" b="1" dirty="0">
                <a:solidFill>
                  <a:srgbClr val="29303B"/>
                </a:solidFill>
              </a:rPr>
              <a:t> function.</a:t>
            </a:r>
          </a:p>
          <a:p>
            <a:pPr marL="342900" indent="-342900" algn="l">
              <a:buClr>
                <a:srgbClr val="0070C0"/>
              </a:buClr>
              <a:buSzPct val="80000"/>
              <a:buFont typeface="Wingdings" pitchFamily="2" charset="2"/>
              <a:buChar char="u"/>
            </a:pPr>
            <a:r>
              <a:rPr lang="en-US" sz="1800" b="1" dirty="0">
                <a:solidFill>
                  <a:srgbClr val="29303B"/>
                </a:solidFill>
              </a:rPr>
              <a:t>We get cv_score from scikit_learn cross_val_score (estimator) function.</a:t>
            </a:r>
          </a:p>
          <a:p>
            <a:pPr marL="342900" indent="-342900" algn="l">
              <a:buClr>
                <a:srgbClr val="0070C0"/>
              </a:buClr>
              <a:buSzPct val="80000"/>
              <a:buFont typeface="Wingdings" pitchFamily="2" charset="2"/>
              <a:buChar char="u"/>
            </a:pPr>
            <a:r>
              <a:rPr lang="en-US" sz="1800" b="1" dirty="0">
                <a:solidFill>
                  <a:srgbClr val="29303B"/>
                </a:solidFill>
              </a:rPr>
              <a:t>We get the cv_score mean from scikit_learn </a:t>
            </a:r>
            <a:r>
              <a:rPr lang="en-US" sz="1800" b="1" dirty="0" err="1">
                <a:solidFill>
                  <a:srgbClr val="29303B"/>
                </a:solidFill>
              </a:rPr>
              <a:t>cv_score.mean</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The cv_score is the k-fold cross validation score: cross_val_score () evaluate our model using k-fold cross-validation and give you a very meaningful result for how accurate in its ability to correctly predict the classifications.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E94176F-9B00-4CD2-B9EE-E94E87EEFA78}"/>
              </a:ext>
            </a:extLst>
          </p:cNvPr>
          <p:cNvPicPr>
            <a:picLocks noChangeAspect="1"/>
          </p:cNvPicPr>
          <p:nvPr/>
        </p:nvPicPr>
        <p:blipFill>
          <a:blip r:embed="rId4"/>
          <a:stretch>
            <a:fillRect/>
          </a:stretch>
        </p:blipFill>
        <p:spPr>
          <a:xfrm>
            <a:off x="2119312" y="4285000"/>
            <a:ext cx="4932416" cy="2241257"/>
          </a:xfrm>
          <a:prstGeom prst="rect">
            <a:avLst/>
          </a:prstGeom>
          <a:ln>
            <a:solidFill>
              <a:srgbClr val="C00000"/>
            </a:solidFill>
          </a:ln>
        </p:spPr>
      </p:pic>
    </p:spTree>
    <p:extLst>
      <p:ext uri="{BB962C8B-B14F-4D97-AF65-F5344CB8AC3E}">
        <p14:creationId xmlns:p14="http://schemas.microsoft.com/office/powerpoint/2010/main" val="128531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97.3 Predict Political Parties with Keras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84133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97.3 Predict Political Parties with Keras</a:t>
            </a:r>
            <a:endParaRPr lang="zh-TW" altLang="en-US" b="1" dirty="0">
              <a:solidFill>
                <a:srgbClr val="FFFF00"/>
              </a:solidFill>
            </a:endParaRPr>
          </a:p>
        </p:txBody>
      </p:sp>
      <p:sp>
        <p:nvSpPr>
          <p:cNvPr id="3" name="副標題 2"/>
          <p:cNvSpPr>
            <a:spLocks noGrp="1"/>
          </p:cNvSpPr>
          <p:nvPr>
            <p:ph type="subTitle" idx="1"/>
          </p:nvPr>
        </p:nvSpPr>
        <p:spPr>
          <a:xfrm>
            <a:off x="426368" y="1418784"/>
            <a:ext cx="8291263" cy="34193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Predict Political Party with Keras</a:t>
            </a:r>
            <a:r>
              <a:rPr lang="en-US" sz="1800" b="1" i="0" dirty="0">
                <a:solidFill>
                  <a:srgbClr val="000000"/>
                </a:solidFill>
                <a:effectLst/>
              </a:rPr>
              <a:t> based on votes</a:t>
            </a:r>
          </a:p>
          <a:p>
            <a:pPr marL="342900" indent="-342900" algn="l">
              <a:buClr>
                <a:srgbClr val="0070C0"/>
              </a:buClr>
              <a:buSzPct val="80000"/>
              <a:buFont typeface="Wingdings" pitchFamily="2" charset="2"/>
              <a:buChar char="u"/>
            </a:pPr>
            <a:r>
              <a:rPr lang="en-US" sz="1800" b="1" dirty="0">
                <a:solidFill>
                  <a:srgbClr val="000000"/>
                </a:solidFill>
              </a:rPr>
              <a:t>We </a:t>
            </a:r>
            <a:r>
              <a:rPr lang="en-US" sz="1800" b="1" i="0" dirty="0">
                <a:solidFill>
                  <a:srgbClr val="000000"/>
                </a:solidFill>
                <a:effectLst/>
              </a:rPr>
              <a:t>use a public data set of how US congressmen voted on 17 different issues in the year 1984. </a:t>
            </a:r>
          </a:p>
          <a:p>
            <a:pPr marL="342900" indent="-342900" algn="l">
              <a:buClr>
                <a:srgbClr val="0070C0"/>
              </a:buClr>
              <a:buSzPct val="80000"/>
              <a:buFont typeface="Wingdings" pitchFamily="2" charset="2"/>
              <a:buChar char="u"/>
            </a:pPr>
            <a:r>
              <a:rPr lang="en-US" sz="1800" b="1" dirty="0">
                <a:solidFill>
                  <a:srgbClr val="000000"/>
                </a:solidFill>
              </a:rPr>
              <a:t>W</a:t>
            </a:r>
            <a:r>
              <a:rPr lang="en-US" sz="1800" b="1" i="0" dirty="0">
                <a:solidFill>
                  <a:srgbClr val="000000"/>
                </a:solidFill>
                <a:effectLst/>
              </a:rPr>
              <a:t>e can figure out their political party based on their votes alone, using a deep neural network.</a:t>
            </a:r>
            <a:endParaRPr lang="en-US" sz="1800" b="1" dirty="0">
              <a:solidFill>
                <a:srgbClr val="000000"/>
              </a:solidFill>
            </a:endParaRPr>
          </a:p>
          <a:p>
            <a:pPr marL="342900" indent="-342900" algn="l">
              <a:buClr>
                <a:srgbClr val="0070C0"/>
              </a:buClr>
              <a:buSzPct val="80000"/>
              <a:buFont typeface="Wingdings" pitchFamily="2" charset="2"/>
              <a:buChar char="u"/>
            </a:pPr>
            <a:r>
              <a:rPr lang="en-US" sz="1800" b="1" dirty="0">
                <a:solidFill>
                  <a:srgbClr val="000000"/>
                </a:solidFill>
              </a:rPr>
              <a:t>O</a:t>
            </a:r>
            <a:r>
              <a:rPr lang="en-US" sz="1800" b="1" i="0" dirty="0">
                <a:solidFill>
                  <a:srgbClr val="000000"/>
                </a:solidFill>
                <a:effectLst/>
              </a:rPr>
              <a:t>ur two main political parties are "Democrat" and "Republican." In modern times they represent progressive and conservative ideologies, respectively.</a:t>
            </a:r>
          </a:p>
          <a:p>
            <a:pPr marL="342900" indent="-342900" algn="l">
              <a:buClr>
                <a:srgbClr val="0070C0"/>
              </a:buClr>
              <a:buSzPct val="80000"/>
              <a:buFont typeface="Wingdings" pitchFamily="2" charset="2"/>
              <a:buChar char="u"/>
            </a:pPr>
            <a:r>
              <a:rPr lang="en-US" sz="1800" b="1" i="0" dirty="0">
                <a:solidFill>
                  <a:srgbClr val="000000"/>
                </a:solidFill>
                <a:effectLst/>
              </a:rPr>
              <a:t>Politics in 1984 were not quite as polarized as they are today, but you should still be able to get over 90% accuracy without much trouble.</a:t>
            </a:r>
          </a:p>
          <a:p>
            <a:pPr marL="342900" indent="-342900" algn="l">
              <a:buClr>
                <a:srgbClr val="0070C0"/>
              </a:buClr>
              <a:buSzPct val="80000"/>
              <a:buFont typeface="Wingdings" pitchFamily="2" charset="2"/>
              <a:buChar char="u"/>
            </a:pPr>
            <a:r>
              <a:rPr lang="en-US" sz="1800" b="1" i="0" dirty="0">
                <a:solidFill>
                  <a:srgbClr val="000000"/>
                </a:solidFill>
                <a:effectLst/>
              </a:rPr>
              <a:t>Let's start by importing the raw CSV file using Pandas, and make a DataFrame out of it with nice column labels.</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25DD927-37EB-4CB6-A7AD-9B5D7F457406}"/>
              </a:ext>
            </a:extLst>
          </p:cNvPr>
          <p:cNvPicPr>
            <a:picLocks noChangeAspect="1"/>
          </p:cNvPicPr>
          <p:nvPr/>
        </p:nvPicPr>
        <p:blipFill>
          <a:blip r:embed="rId4"/>
          <a:stretch>
            <a:fillRect/>
          </a:stretch>
        </p:blipFill>
        <p:spPr>
          <a:xfrm>
            <a:off x="3419872" y="4983036"/>
            <a:ext cx="3227716" cy="1722563"/>
          </a:xfrm>
          <a:prstGeom prst="rect">
            <a:avLst/>
          </a:prstGeom>
          <a:ln>
            <a:solidFill>
              <a:srgbClr val="C00000"/>
            </a:solidFill>
          </a:ln>
        </p:spPr>
      </p:pic>
    </p:spTree>
    <p:extLst>
      <p:ext uri="{BB962C8B-B14F-4D97-AF65-F5344CB8AC3E}">
        <p14:creationId xmlns:p14="http://schemas.microsoft.com/office/powerpoint/2010/main" val="110877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97.3 Predict Political Parties with Keras</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6501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Predict Political Parties with Keras (Explanation)</a:t>
            </a:r>
          </a:p>
          <a:p>
            <a:pPr marL="342900" indent="-342900" algn="l">
              <a:buClr>
                <a:srgbClr val="0070C0"/>
              </a:buClr>
              <a:buSzPct val="80000"/>
              <a:buFont typeface="Wingdings" pitchFamily="2" charset="2"/>
              <a:buChar char="u"/>
            </a:pPr>
            <a:r>
              <a:rPr lang="en-US" sz="1800" b="1" dirty="0">
                <a:solidFill>
                  <a:srgbClr val="29303B"/>
                </a:solidFill>
              </a:rPr>
              <a:t>In this discussion, we </a:t>
            </a:r>
            <a:r>
              <a:rPr lang="en-US" sz="1800" b="1" dirty="0">
                <a:solidFill>
                  <a:srgbClr val="C00000"/>
                </a:solidFill>
              </a:rPr>
              <a:t>predict the political parties of congressmen based on their votes in Congress using the Keras library</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Open jupyter notebook file: “</a:t>
            </a:r>
            <a:r>
              <a:rPr lang="en-US" sz="1800" b="1" dirty="0" err="1">
                <a:solidFill>
                  <a:srgbClr val="29303B"/>
                </a:solidFill>
              </a:rPr>
              <a:t>PoliticsExercse.ipynb</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The data is in “house-votes-84.data.txt”</a:t>
            </a:r>
            <a:r>
              <a:rPr lang="en-US" sz="1800" b="1" i="0" dirty="0">
                <a:solidFill>
                  <a:srgbClr val="000000"/>
                </a:solidFill>
                <a:effectLst/>
              </a:rPr>
              <a:t>.</a:t>
            </a:r>
          </a:p>
          <a:p>
            <a:pPr marL="342900" indent="-342900" algn="l">
              <a:buClr>
                <a:srgbClr val="0070C0"/>
              </a:buClr>
              <a:buSzPct val="80000"/>
              <a:buFont typeface="Wingdings" pitchFamily="2" charset="2"/>
              <a:buChar char="u"/>
            </a:pP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BAAA85E4-9804-457E-B67C-8A7412E4503B}"/>
              </a:ext>
            </a:extLst>
          </p:cNvPr>
          <p:cNvPicPr>
            <a:picLocks noChangeAspect="1"/>
          </p:cNvPicPr>
          <p:nvPr/>
        </p:nvPicPr>
        <p:blipFill>
          <a:blip r:embed="rId4"/>
          <a:stretch>
            <a:fillRect/>
          </a:stretch>
        </p:blipFill>
        <p:spPr>
          <a:xfrm>
            <a:off x="1966912" y="3212976"/>
            <a:ext cx="5217063" cy="2664296"/>
          </a:xfrm>
          <a:prstGeom prst="rect">
            <a:avLst/>
          </a:prstGeom>
          <a:ln>
            <a:solidFill>
              <a:srgbClr val="C00000"/>
            </a:solidFill>
          </a:ln>
        </p:spPr>
      </p:pic>
    </p:spTree>
    <p:extLst>
      <p:ext uri="{BB962C8B-B14F-4D97-AF65-F5344CB8AC3E}">
        <p14:creationId xmlns:p14="http://schemas.microsoft.com/office/powerpoint/2010/main" val="295430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97.4 Read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7743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97.4 Read Data</a:t>
            </a:r>
            <a:endParaRPr lang="zh-TW" altLang="en-US" b="1" dirty="0">
              <a:solidFill>
                <a:srgbClr val="FFFF00"/>
              </a:solidFill>
            </a:endParaRPr>
          </a:p>
        </p:txBody>
      </p:sp>
      <p:sp>
        <p:nvSpPr>
          <p:cNvPr id="3" name="副標題 2"/>
          <p:cNvSpPr>
            <a:spLocks noGrp="1"/>
          </p:cNvSpPr>
          <p:nvPr>
            <p:ph type="subTitle" idx="1"/>
          </p:nvPr>
        </p:nvSpPr>
        <p:spPr>
          <a:xfrm>
            <a:off x="410152" y="1325434"/>
            <a:ext cx="8291263" cy="15256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Read Data</a:t>
            </a:r>
          </a:p>
          <a:p>
            <a:pPr marL="342900" indent="-342900" algn="l">
              <a:buClr>
                <a:srgbClr val="0070C0"/>
              </a:buClr>
              <a:buSzPct val="80000"/>
              <a:buFont typeface="Wingdings" pitchFamily="2" charset="2"/>
              <a:buChar char="u"/>
            </a:pPr>
            <a:r>
              <a:rPr lang="en-US" sz="1800" b="1" dirty="0">
                <a:solidFill>
                  <a:srgbClr val="000000"/>
                </a:solidFill>
              </a:rPr>
              <a:t>We</a:t>
            </a:r>
            <a:r>
              <a:rPr lang="en-US" sz="1800" b="1" i="0" dirty="0">
                <a:solidFill>
                  <a:srgbClr val="000000"/>
                </a:solidFill>
                <a:effectLst/>
              </a:rPr>
              <a:t> importing the raw CSV file using Pandas, and make a DataFrame out of it with nice column labels.</a:t>
            </a:r>
          </a:p>
          <a:p>
            <a:pPr marL="342900" indent="-342900" algn="l">
              <a:buClr>
                <a:srgbClr val="0070C0"/>
              </a:buClr>
              <a:buSzPct val="80000"/>
              <a:buFont typeface="Wingdings" pitchFamily="2" charset="2"/>
              <a:buChar char="u"/>
            </a:pPr>
            <a:r>
              <a:rPr lang="en-US" sz="1800" b="1" dirty="0">
                <a:solidFill>
                  <a:srgbClr val="000000"/>
                </a:solidFill>
              </a:rPr>
              <a:t>There are 17 issues (as below) for vote. The republican is more conservative and democratic is more progressive.</a:t>
            </a:r>
            <a:endParaRPr lang="en-US" sz="1800" b="1"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E27B4E0-D7C4-4D33-A76D-B66F278601EA}"/>
              </a:ext>
            </a:extLst>
          </p:cNvPr>
          <p:cNvPicPr>
            <a:picLocks noChangeAspect="1"/>
          </p:cNvPicPr>
          <p:nvPr/>
        </p:nvPicPr>
        <p:blipFill>
          <a:blip r:embed="rId4"/>
          <a:stretch>
            <a:fillRect/>
          </a:stretch>
        </p:blipFill>
        <p:spPr>
          <a:xfrm>
            <a:off x="938760" y="5068035"/>
            <a:ext cx="7266479" cy="1663411"/>
          </a:xfrm>
          <a:prstGeom prst="rect">
            <a:avLst/>
          </a:prstGeom>
          <a:ln>
            <a:solidFill>
              <a:srgbClr val="C00000"/>
            </a:solidFill>
          </a:ln>
        </p:spPr>
      </p:pic>
      <p:pic>
        <p:nvPicPr>
          <p:cNvPr id="10" name="Picture 9">
            <a:extLst>
              <a:ext uri="{FF2B5EF4-FFF2-40B4-BE49-F238E27FC236}">
                <a16:creationId xmlns:a16="http://schemas.microsoft.com/office/drawing/2014/main" id="{00794920-2767-4BDE-8F5F-2635A923847F}"/>
              </a:ext>
            </a:extLst>
          </p:cNvPr>
          <p:cNvPicPr>
            <a:picLocks noChangeAspect="1"/>
          </p:cNvPicPr>
          <p:nvPr/>
        </p:nvPicPr>
        <p:blipFill>
          <a:blip r:embed="rId5"/>
          <a:stretch>
            <a:fillRect/>
          </a:stretch>
        </p:blipFill>
        <p:spPr>
          <a:xfrm>
            <a:off x="938760" y="2923953"/>
            <a:ext cx="6553104" cy="2086332"/>
          </a:xfrm>
          <a:prstGeom prst="rect">
            <a:avLst/>
          </a:prstGeom>
          <a:ln>
            <a:solidFill>
              <a:srgbClr val="C00000"/>
            </a:solidFill>
          </a:ln>
        </p:spPr>
      </p:pic>
    </p:spTree>
    <p:extLst>
      <p:ext uri="{BB962C8B-B14F-4D97-AF65-F5344CB8AC3E}">
        <p14:creationId xmlns:p14="http://schemas.microsoft.com/office/powerpoint/2010/main" val="391613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97.4 Read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008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Predict Political Parties with Keras (Explanation)</a:t>
            </a:r>
          </a:p>
          <a:p>
            <a:pPr marL="342900" indent="-342900" algn="l">
              <a:buClr>
                <a:srgbClr val="0070C0"/>
              </a:buClr>
              <a:buSzPct val="80000"/>
              <a:buFont typeface="Wingdings" pitchFamily="2" charset="2"/>
              <a:buChar char="u"/>
            </a:pPr>
            <a:r>
              <a:rPr lang="en-US" sz="1800" b="1" dirty="0">
                <a:solidFill>
                  <a:srgbClr val="29303B"/>
                </a:solidFill>
              </a:rPr>
              <a:t>Read “house-votes-84.data.txt”. </a:t>
            </a:r>
          </a:p>
          <a:p>
            <a:pPr marL="342900" indent="-342900" algn="l">
              <a:buClr>
                <a:srgbClr val="0070C0"/>
              </a:buClr>
              <a:buSzPct val="80000"/>
              <a:buFont typeface="Wingdings" pitchFamily="2" charset="2"/>
              <a:buChar char="u"/>
            </a:pPr>
            <a:r>
              <a:rPr lang="en-US" sz="1800" b="1" dirty="0">
                <a:solidFill>
                  <a:srgbClr val="29303B"/>
                </a:solidFill>
              </a:rPr>
              <a:t>We use panda library to load the csv data which is a comma separated value file.</a:t>
            </a:r>
          </a:p>
          <a:p>
            <a:pPr marL="342900" indent="-342900" algn="l">
              <a:buClr>
                <a:srgbClr val="0070C0"/>
              </a:buClr>
              <a:buSzPct val="80000"/>
              <a:buFont typeface="Wingdings" pitchFamily="2" charset="2"/>
              <a:buChar char="u"/>
            </a:pPr>
            <a:r>
              <a:rPr lang="en-US" sz="1800" b="1" dirty="0">
                <a:solidFill>
                  <a:srgbClr val="29303B"/>
                </a:solidFill>
              </a:rPr>
              <a:t>The column is not part of csv file.</a:t>
            </a:r>
          </a:p>
          <a:p>
            <a:pPr marL="342900" indent="-342900" algn="l">
              <a:buClr>
                <a:srgbClr val="0070C0"/>
              </a:buClr>
              <a:buSzPct val="80000"/>
              <a:buFont typeface="Wingdings" pitchFamily="2" charset="2"/>
              <a:buChar char="u"/>
            </a:pPr>
            <a:r>
              <a:rPr lang="en-US" sz="1800" b="1" dirty="0">
                <a:solidFill>
                  <a:srgbClr val="29303B"/>
                </a:solidFill>
              </a:rPr>
              <a:t>The party is either democratic or republican.</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dirty="0" err="1">
                <a:solidFill>
                  <a:srgbClr val="29303B"/>
                </a:solidFill>
              </a:rPr>
              <a:t>na_values</a:t>
            </a:r>
            <a:r>
              <a:rPr lang="en-US" sz="1800" b="1" dirty="0">
                <a:solidFill>
                  <a:srgbClr val="29303B"/>
                </a:solidFill>
              </a:rPr>
              <a:t> is used to replace “?” into “</a:t>
            </a:r>
            <a:r>
              <a:rPr lang="en-US" sz="1800" b="1" dirty="0" err="1">
                <a:solidFill>
                  <a:srgbClr val="29303B"/>
                </a:solidFill>
              </a:rPr>
              <a:t>NaN</a:t>
            </a:r>
            <a:r>
              <a:rPr lang="en-US" sz="1800" b="1" dirty="0">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95147D1B-D507-4E08-B7AC-7688F5AE131A}"/>
              </a:ext>
            </a:extLst>
          </p:cNvPr>
          <p:cNvPicPr>
            <a:picLocks noChangeAspect="1"/>
          </p:cNvPicPr>
          <p:nvPr/>
        </p:nvPicPr>
        <p:blipFill>
          <a:blip r:embed="rId4"/>
          <a:stretch>
            <a:fillRect/>
          </a:stretch>
        </p:blipFill>
        <p:spPr>
          <a:xfrm>
            <a:off x="2119312" y="3553828"/>
            <a:ext cx="4710856" cy="3002596"/>
          </a:xfrm>
          <a:prstGeom prst="rect">
            <a:avLst/>
          </a:prstGeom>
          <a:ln>
            <a:solidFill>
              <a:srgbClr val="C00000"/>
            </a:solidFill>
          </a:ln>
        </p:spPr>
      </p:pic>
    </p:spTree>
    <p:extLst>
      <p:ext uri="{BB962C8B-B14F-4D97-AF65-F5344CB8AC3E}">
        <p14:creationId xmlns:p14="http://schemas.microsoft.com/office/powerpoint/2010/main" val="331539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97.4 Read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786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Predict Political Parties with Keras (Explanation)</a:t>
            </a:r>
          </a:p>
          <a:p>
            <a:pPr marL="342900" indent="-342900" algn="l">
              <a:buClr>
                <a:srgbClr val="0070C0"/>
              </a:buClr>
              <a:buSzPct val="80000"/>
              <a:buFont typeface="Wingdings" pitchFamily="2" charset="2"/>
              <a:buChar char="u"/>
            </a:pPr>
            <a:r>
              <a:rPr lang="en-US" sz="1800" b="1" dirty="0">
                <a:solidFill>
                  <a:srgbClr val="29303B"/>
                </a:solidFill>
              </a:rPr>
              <a:t>The vote is either N, Y, or </a:t>
            </a:r>
            <a:r>
              <a:rPr lang="en-US" sz="1800" b="1" dirty="0" err="1">
                <a:solidFill>
                  <a:srgbClr val="29303B"/>
                </a:solidFill>
              </a:rPr>
              <a:t>NaN</a:t>
            </a:r>
            <a:r>
              <a:rPr lang="en-US" sz="1800" b="1" dirty="0">
                <a:solidFill>
                  <a:srgbClr val="29303B"/>
                </a:solidFill>
              </a:rPr>
              <a:t> for different subjects.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E661A506-01F2-4F29-A99F-3F3D76638A8A}"/>
              </a:ext>
            </a:extLst>
          </p:cNvPr>
          <p:cNvPicPr>
            <a:picLocks noChangeAspect="1"/>
          </p:cNvPicPr>
          <p:nvPr/>
        </p:nvPicPr>
        <p:blipFill>
          <a:blip r:embed="rId4"/>
          <a:stretch>
            <a:fillRect/>
          </a:stretch>
        </p:blipFill>
        <p:spPr>
          <a:xfrm>
            <a:off x="1527293" y="4302637"/>
            <a:ext cx="6017798" cy="2150649"/>
          </a:xfrm>
          <a:prstGeom prst="rect">
            <a:avLst/>
          </a:prstGeom>
          <a:ln>
            <a:solidFill>
              <a:srgbClr val="C00000"/>
            </a:solidFill>
          </a:ln>
        </p:spPr>
      </p:pic>
      <p:pic>
        <p:nvPicPr>
          <p:cNvPr id="7" name="Picture 6">
            <a:extLst>
              <a:ext uri="{FF2B5EF4-FFF2-40B4-BE49-F238E27FC236}">
                <a16:creationId xmlns:a16="http://schemas.microsoft.com/office/drawing/2014/main" id="{63C229F5-A648-40F1-97DA-0E7E5CFF0191}"/>
              </a:ext>
            </a:extLst>
          </p:cNvPr>
          <p:cNvPicPr>
            <a:picLocks noChangeAspect="1"/>
          </p:cNvPicPr>
          <p:nvPr/>
        </p:nvPicPr>
        <p:blipFill>
          <a:blip r:embed="rId5"/>
          <a:stretch>
            <a:fillRect/>
          </a:stretch>
        </p:blipFill>
        <p:spPr>
          <a:xfrm>
            <a:off x="1115616" y="2392819"/>
            <a:ext cx="7266479" cy="1663411"/>
          </a:xfrm>
          <a:prstGeom prst="rect">
            <a:avLst/>
          </a:prstGeom>
          <a:ln>
            <a:solidFill>
              <a:srgbClr val="C00000"/>
            </a:solidFill>
          </a:ln>
        </p:spPr>
      </p:pic>
      <p:sp>
        <p:nvSpPr>
          <p:cNvPr id="8" name="Rectangle 7">
            <a:extLst>
              <a:ext uri="{FF2B5EF4-FFF2-40B4-BE49-F238E27FC236}">
                <a16:creationId xmlns:a16="http://schemas.microsoft.com/office/drawing/2014/main" id="{2B9612B7-8576-480F-B215-83CCB486D818}"/>
              </a:ext>
            </a:extLst>
          </p:cNvPr>
          <p:cNvSpPr/>
          <p:nvPr/>
        </p:nvSpPr>
        <p:spPr>
          <a:xfrm>
            <a:off x="2483768" y="3212976"/>
            <a:ext cx="43204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92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97.5 Check Missing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7657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 Keras Political Affiliation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5142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Keras Political Affiliation</a:t>
            </a:r>
          </a:p>
          <a:p>
            <a:pPr marL="342900" indent="-342900" algn="l">
              <a:buClr>
                <a:srgbClr val="0070C0"/>
              </a:buClr>
              <a:buSzPct val="80000"/>
              <a:buFont typeface="Wingdings" pitchFamily="2" charset="2"/>
              <a:buChar char="u"/>
            </a:pPr>
            <a:r>
              <a:rPr lang="en-US" altLang="en-US" sz="1800" b="1" dirty="0">
                <a:solidFill>
                  <a:srgbClr val="29303B"/>
                </a:solidFill>
              </a:rPr>
              <a:t>Keras API is much easier implementation than Tensorflow.</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MNIST data set is just one type of problem that we solve in neural network.</a:t>
            </a:r>
          </a:p>
          <a:p>
            <a:pPr marL="342900" indent="-342900" algn="l">
              <a:buClr>
                <a:srgbClr val="0070C0"/>
              </a:buClr>
              <a:buSzPct val="80000"/>
              <a:buFont typeface="Wingdings" pitchFamily="2" charset="2"/>
              <a:buChar char="u"/>
            </a:pPr>
            <a:r>
              <a:rPr lang="en-US" sz="1800" b="1" dirty="0">
                <a:solidFill>
                  <a:srgbClr val="29303B"/>
                </a:solidFill>
              </a:rPr>
              <a:t>The MNIST </a:t>
            </a:r>
            <a:r>
              <a:rPr lang="en-US" sz="1800" b="1" i="0" dirty="0">
                <a:solidFill>
                  <a:srgbClr val="29303B"/>
                </a:solidFill>
                <a:effectLst/>
              </a:rPr>
              <a:t>is a multi class classification for fitting feature images into the 0 to 9 images. In this case, we have 10 different possible classification values. </a:t>
            </a:r>
          </a:p>
          <a:p>
            <a:pPr marL="342900" indent="-342900" algn="l">
              <a:buClr>
                <a:srgbClr val="0070C0"/>
              </a:buClr>
              <a:buSzPct val="80000"/>
              <a:buFont typeface="Wingdings" pitchFamily="2" charset="2"/>
              <a:buChar char="u"/>
            </a:pPr>
            <a:r>
              <a:rPr lang="en-US" sz="1800" b="1" dirty="0">
                <a:solidFill>
                  <a:srgbClr val="29303B"/>
                </a:solidFill>
              </a:rPr>
              <a:t>This</a:t>
            </a:r>
            <a:r>
              <a:rPr lang="en-US" sz="1800" b="1" i="0" dirty="0">
                <a:solidFill>
                  <a:srgbClr val="29303B"/>
                </a:solidFill>
                <a:effectLst/>
              </a:rPr>
              <a:t> makes MNIST a multi class classification problem.</a:t>
            </a:r>
          </a:p>
          <a:p>
            <a:pPr marL="342900" indent="-342900" algn="l">
              <a:buClr>
                <a:srgbClr val="0070C0"/>
              </a:buClr>
              <a:buSzPct val="80000"/>
              <a:buFont typeface="Wingdings" pitchFamily="2" charset="2"/>
              <a:buChar char="u"/>
            </a:pPr>
            <a:r>
              <a:rPr lang="en-US" sz="1800" b="1" i="0" dirty="0">
                <a:solidFill>
                  <a:srgbClr val="29303B"/>
                </a:solidFill>
                <a:effectLst/>
              </a:rPr>
              <a:t>Now, based on Keras's documentation and examples, they have general advice on how to handle different types of problems.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97.5 Check Missing Data</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7628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latin typeface="+mj-lt"/>
              </a:rPr>
              <a:t>Print Describe</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We can use describe() to get a feel of how the data looks in aggregate.</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We can see there's some missing data to deal with here.</a:t>
            </a:r>
          </a:p>
          <a:p>
            <a:pPr marL="342900" indent="-342900" algn="l">
              <a:buClr>
                <a:srgbClr val="0070C0"/>
              </a:buClr>
              <a:buSzPct val="80000"/>
              <a:buFont typeface="Wingdings" pitchFamily="2" charset="2"/>
              <a:buChar char="u"/>
            </a:pPr>
            <a:r>
              <a:rPr lang="en-US" sz="1800" b="1" dirty="0">
                <a:solidFill>
                  <a:srgbClr val="000000"/>
                </a:solidFill>
                <a:latin typeface="+mj-lt"/>
              </a:rPr>
              <a:t>S</a:t>
            </a:r>
            <a:r>
              <a:rPr lang="en-US" sz="1800" b="1" i="0" dirty="0">
                <a:solidFill>
                  <a:srgbClr val="000000"/>
                </a:solidFill>
                <a:effectLst/>
                <a:latin typeface="+mj-lt"/>
              </a:rPr>
              <a:t>ome politicians abstained on some votes, or just weren't present when the vote was taken. </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We will just drop the rows with missing data to keep it simple, but in practice you'd want to first make sure that doing so didn't introduce any sort of bias into your analysis (if one party abstains more than another, that could be problematic for example.)</a:t>
            </a:r>
            <a:endParaRPr lang="en-US" sz="1800" b="1" dirty="0">
              <a:solidFill>
                <a:srgbClr val="29303B"/>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90DBCD2F-32F7-4073-8248-F1415208E6E9}"/>
              </a:ext>
            </a:extLst>
          </p:cNvPr>
          <p:cNvPicPr>
            <a:picLocks noChangeAspect="1"/>
          </p:cNvPicPr>
          <p:nvPr/>
        </p:nvPicPr>
        <p:blipFill>
          <a:blip r:embed="rId4"/>
          <a:stretch>
            <a:fillRect/>
          </a:stretch>
        </p:blipFill>
        <p:spPr>
          <a:xfrm>
            <a:off x="498479" y="4370192"/>
            <a:ext cx="8219152" cy="1973503"/>
          </a:xfrm>
          <a:prstGeom prst="rect">
            <a:avLst/>
          </a:prstGeom>
          <a:ln>
            <a:solidFill>
              <a:srgbClr val="C00000"/>
            </a:solidFill>
          </a:ln>
        </p:spPr>
      </p:pic>
      <p:sp>
        <p:nvSpPr>
          <p:cNvPr id="9" name="Rectangle 8">
            <a:extLst>
              <a:ext uri="{FF2B5EF4-FFF2-40B4-BE49-F238E27FC236}">
                <a16:creationId xmlns:a16="http://schemas.microsoft.com/office/drawing/2014/main" id="{706F65FA-C53C-45F0-9E43-B5871C2F6CD8}"/>
              </a:ext>
            </a:extLst>
          </p:cNvPr>
          <p:cNvSpPr/>
          <p:nvPr/>
        </p:nvSpPr>
        <p:spPr>
          <a:xfrm>
            <a:off x="2691615" y="5129753"/>
            <a:ext cx="46903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8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97.5 Check Missing Data</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5142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latin typeface="+mj-lt"/>
              </a:rPr>
              <a:t>Print Describe (Explanation)</a:t>
            </a:r>
          </a:p>
          <a:p>
            <a:pPr marL="342900" indent="-342900" algn="l">
              <a:buClr>
                <a:srgbClr val="0070C0"/>
              </a:buClr>
              <a:buSzPct val="80000"/>
              <a:buFont typeface="Wingdings" pitchFamily="2" charset="2"/>
              <a:buChar char="u"/>
            </a:pPr>
            <a:r>
              <a:rPr lang="en-US" sz="1800" b="1" dirty="0">
                <a:solidFill>
                  <a:srgbClr val="29303B"/>
                </a:solidFill>
              </a:rPr>
              <a:t>For example, you can see this lot of missing data for example even though that there's 435 people in the party associated.</a:t>
            </a:r>
          </a:p>
          <a:p>
            <a:pPr marL="342900" indent="-342900" algn="l">
              <a:buClr>
                <a:srgbClr val="0070C0"/>
              </a:buClr>
              <a:buSzPct val="80000"/>
              <a:buFont typeface="Wingdings" pitchFamily="2" charset="2"/>
              <a:buChar char="u"/>
            </a:pPr>
            <a:r>
              <a:rPr lang="en-US" sz="1800" b="1" dirty="0">
                <a:solidFill>
                  <a:srgbClr val="29303B"/>
                </a:solidFill>
              </a:rPr>
              <a:t>Only 387 of them actually had a vote on the “water-project-cost-sharing” project, for example, so we have to deal with missing data here.</a:t>
            </a:r>
          </a:p>
          <a:p>
            <a:pPr marL="342900" indent="-342900" algn="l">
              <a:buClr>
                <a:srgbClr val="0070C0"/>
              </a:buClr>
              <a:buSzPct val="80000"/>
              <a:buFont typeface="Wingdings" pitchFamily="2" charset="2"/>
              <a:buChar char="u"/>
            </a:pPr>
            <a:r>
              <a:rPr lang="en-US" sz="1800" b="1" dirty="0">
                <a:solidFill>
                  <a:srgbClr val="29303B"/>
                </a:solidFill>
              </a:rPr>
              <a:t>The easiest thing to do is to just throw away rows that have missing data.</a:t>
            </a:r>
          </a:p>
          <a:p>
            <a:pPr marL="342900" indent="-342900" algn="l">
              <a:buClr>
                <a:srgbClr val="0070C0"/>
              </a:buClr>
              <a:buSzPct val="80000"/>
              <a:buFont typeface="Wingdings" pitchFamily="2" charset="2"/>
              <a:buChar char="u"/>
            </a:pPr>
            <a:r>
              <a:rPr lang="en-US" sz="1800" b="1" dirty="0">
                <a:solidFill>
                  <a:srgbClr val="29303B"/>
                </a:solidFill>
              </a:rPr>
              <a:t>Now, in the real world you'd want to make sure that you're not introducing some sort of unintentional bias by doing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90DBCD2F-32F7-4073-8248-F1415208E6E9}"/>
              </a:ext>
            </a:extLst>
          </p:cNvPr>
          <p:cNvPicPr>
            <a:picLocks noChangeAspect="1"/>
          </p:cNvPicPr>
          <p:nvPr/>
        </p:nvPicPr>
        <p:blipFill>
          <a:blip r:embed="rId4"/>
          <a:stretch>
            <a:fillRect/>
          </a:stretch>
        </p:blipFill>
        <p:spPr>
          <a:xfrm>
            <a:off x="467648" y="4544226"/>
            <a:ext cx="8219152" cy="1973503"/>
          </a:xfrm>
          <a:prstGeom prst="rect">
            <a:avLst/>
          </a:prstGeom>
          <a:ln>
            <a:solidFill>
              <a:srgbClr val="C00000"/>
            </a:solidFill>
          </a:ln>
        </p:spPr>
      </p:pic>
      <p:sp>
        <p:nvSpPr>
          <p:cNvPr id="7" name="Rectangle 6">
            <a:extLst>
              <a:ext uri="{FF2B5EF4-FFF2-40B4-BE49-F238E27FC236}">
                <a16:creationId xmlns:a16="http://schemas.microsoft.com/office/drawing/2014/main" id="{50C7599E-4A58-4C07-B833-89FB4F3BF7F0}"/>
              </a:ext>
            </a:extLst>
          </p:cNvPr>
          <p:cNvSpPr/>
          <p:nvPr/>
        </p:nvSpPr>
        <p:spPr>
          <a:xfrm>
            <a:off x="2699792" y="5439215"/>
            <a:ext cx="46903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365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97.5 Check Missing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6030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latin typeface="+mj-lt"/>
              </a:rPr>
              <a:t>Print Describe (Explanation)</a:t>
            </a:r>
          </a:p>
          <a:p>
            <a:pPr marL="342900" indent="-342900" algn="l">
              <a:buClr>
                <a:srgbClr val="0070C0"/>
              </a:buClr>
              <a:buSzPct val="80000"/>
              <a:buFont typeface="Wingdings" pitchFamily="2" charset="2"/>
              <a:buChar char="u"/>
            </a:pPr>
            <a:r>
              <a:rPr lang="en-US" sz="1800" b="1" dirty="0">
                <a:solidFill>
                  <a:srgbClr val="29303B"/>
                </a:solidFill>
              </a:rPr>
              <a:t>You know maybe there is more of a tendency for Republicans to not vote than Democrats or vice versa.</a:t>
            </a:r>
          </a:p>
          <a:p>
            <a:pPr marL="342900" indent="-342900" algn="l">
              <a:buClr>
                <a:srgbClr val="0070C0"/>
              </a:buClr>
              <a:buSzPct val="80000"/>
              <a:buFont typeface="Wingdings" pitchFamily="2" charset="2"/>
              <a:buChar char="u"/>
            </a:pPr>
            <a:r>
              <a:rPr lang="en-US" sz="1800" b="1" dirty="0">
                <a:solidFill>
                  <a:srgbClr val="29303B"/>
                </a:solidFill>
              </a:rPr>
              <a:t>If that were the case and you might be biasing your analysis by throwing out politicians that didn’t vote on every actual issue 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B15AAD71-62A4-42BB-BA6E-228810939671}"/>
              </a:ext>
            </a:extLst>
          </p:cNvPr>
          <p:cNvPicPr>
            <a:picLocks noChangeAspect="1"/>
          </p:cNvPicPr>
          <p:nvPr/>
        </p:nvPicPr>
        <p:blipFill>
          <a:blip r:embed="rId4"/>
          <a:stretch>
            <a:fillRect/>
          </a:stretch>
        </p:blipFill>
        <p:spPr>
          <a:xfrm>
            <a:off x="1331640" y="3140968"/>
            <a:ext cx="6012332" cy="3292671"/>
          </a:xfrm>
          <a:prstGeom prst="rect">
            <a:avLst/>
          </a:prstGeom>
          <a:ln>
            <a:solidFill>
              <a:srgbClr val="C00000"/>
            </a:solidFill>
          </a:ln>
        </p:spPr>
      </p:pic>
    </p:spTree>
    <p:extLst>
      <p:ext uri="{BB962C8B-B14F-4D97-AF65-F5344CB8AC3E}">
        <p14:creationId xmlns:p14="http://schemas.microsoft.com/office/powerpoint/2010/main" val="1000341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97.6 Drop Missing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9667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97.6 Drop Missing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786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latin typeface="+mj-lt"/>
              </a:rPr>
              <a:t>Drop Missing Data</a:t>
            </a:r>
          </a:p>
          <a:p>
            <a:pPr marL="342900" indent="-342900" algn="l">
              <a:buClr>
                <a:srgbClr val="0070C0"/>
              </a:buClr>
              <a:buSzPct val="80000"/>
              <a:buFont typeface="Wingdings" pitchFamily="2" charset="2"/>
              <a:buChar char="u"/>
            </a:pPr>
            <a:r>
              <a:rPr lang="en-US" sz="1800" b="1" dirty="0">
                <a:solidFill>
                  <a:srgbClr val="29303B"/>
                </a:solidFill>
                <a:latin typeface="+mj-lt"/>
              </a:rPr>
              <a:t>We drop the missing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CEA5F94C-BFC3-4BBB-BEA4-0685CD592D87}"/>
              </a:ext>
            </a:extLst>
          </p:cNvPr>
          <p:cNvPicPr>
            <a:picLocks noChangeAspect="1"/>
          </p:cNvPicPr>
          <p:nvPr/>
        </p:nvPicPr>
        <p:blipFill>
          <a:blip r:embed="rId4"/>
          <a:stretch>
            <a:fillRect/>
          </a:stretch>
        </p:blipFill>
        <p:spPr>
          <a:xfrm>
            <a:off x="457200" y="2647807"/>
            <a:ext cx="8291263" cy="2006074"/>
          </a:xfrm>
          <a:prstGeom prst="rect">
            <a:avLst/>
          </a:prstGeom>
          <a:ln>
            <a:solidFill>
              <a:srgbClr val="C00000"/>
            </a:solidFill>
          </a:ln>
        </p:spPr>
      </p:pic>
    </p:spTree>
    <p:extLst>
      <p:ext uri="{BB962C8B-B14F-4D97-AF65-F5344CB8AC3E}">
        <p14:creationId xmlns:p14="http://schemas.microsoft.com/office/powerpoint/2010/main" val="1797451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97.3 Print Describe</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5781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latin typeface="+mj-lt"/>
              </a:rPr>
              <a:t>Print Describe (Explanation)</a:t>
            </a:r>
          </a:p>
          <a:p>
            <a:pPr marL="342900" indent="-342900" algn="l">
              <a:buClr>
                <a:srgbClr val="0070C0"/>
              </a:buClr>
              <a:buSzPct val="80000"/>
              <a:buFont typeface="Wingdings" pitchFamily="2" charset="2"/>
              <a:buChar char="u"/>
            </a:pPr>
            <a:r>
              <a:rPr lang="en-US" sz="1800" b="1" dirty="0">
                <a:solidFill>
                  <a:srgbClr val="29303B"/>
                </a:solidFill>
              </a:rPr>
              <a:t>Assume that there is no such bias and we can just go ahead and drop those missing values. </a:t>
            </a:r>
          </a:p>
          <a:p>
            <a:pPr marL="342900" indent="-342900" algn="l">
              <a:buClr>
                <a:srgbClr val="0070C0"/>
              </a:buClr>
              <a:buSzPct val="80000"/>
              <a:buFont typeface="Wingdings" pitchFamily="2" charset="2"/>
              <a:buChar char="u"/>
            </a:pPr>
            <a:r>
              <a:rPr lang="en-US" sz="1800" b="1" dirty="0">
                <a:solidFill>
                  <a:srgbClr val="29303B"/>
                </a:solidFill>
              </a:rPr>
              <a:t>We drop the </a:t>
            </a:r>
            <a:r>
              <a:rPr lang="en-US" sz="1800" b="1" dirty="0" err="1">
                <a:solidFill>
                  <a:srgbClr val="29303B"/>
                </a:solidFill>
              </a:rPr>
              <a:t>NaN</a:t>
            </a:r>
            <a:r>
              <a:rPr lang="en-US" sz="1800" b="1" dirty="0">
                <a:solidFill>
                  <a:srgbClr val="29303B"/>
                </a:solidFill>
              </a:rPr>
              <a:t> (Missing Data) and display again. Now every columns have the same count = 232.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CEA5F94C-BFC3-4BBB-BEA4-0685CD592D87}"/>
              </a:ext>
            </a:extLst>
          </p:cNvPr>
          <p:cNvPicPr>
            <a:picLocks noChangeAspect="1"/>
          </p:cNvPicPr>
          <p:nvPr/>
        </p:nvPicPr>
        <p:blipFill>
          <a:blip r:embed="rId4"/>
          <a:stretch>
            <a:fillRect/>
          </a:stretch>
        </p:blipFill>
        <p:spPr>
          <a:xfrm>
            <a:off x="683568" y="3069507"/>
            <a:ext cx="8291263" cy="2006074"/>
          </a:xfrm>
          <a:prstGeom prst="rect">
            <a:avLst/>
          </a:prstGeom>
          <a:ln>
            <a:solidFill>
              <a:srgbClr val="C00000"/>
            </a:solidFill>
          </a:ln>
        </p:spPr>
      </p:pic>
      <p:pic>
        <p:nvPicPr>
          <p:cNvPr id="8" name="Picture 7">
            <a:extLst>
              <a:ext uri="{FF2B5EF4-FFF2-40B4-BE49-F238E27FC236}">
                <a16:creationId xmlns:a16="http://schemas.microsoft.com/office/drawing/2014/main" id="{5F9A9356-D857-4713-8E38-F2C9C1122F51}"/>
              </a:ext>
            </a:extLst>
          </p:cNvPr>
          <p:cNvPicPr>
            <a:picLocks noChangeAspect="1"/>
          </p:cNvPicPr>
          <p:nvPr/>
        </p:nvPicPr>
        <p:blipFill>
          <a:blip r:embed="rId5"/>
          <a:stretch>
            <a:fillRect/>
          </a:stretch>
        </p:blipFill>
        <p:spPr>
          <a:xfrm>
            <a:off x="2119312" y="5075581"/>
            <a:ext cx="4524375" cy="1647825"/>
          </a:xfrm>
          <a:prstGeom prst="rect">
            <a:avLst/>
          </a:prstGeom>
          <a:ln>
            <a:solidFill>
              <a:srgbClr val="C00000"/>
            </a:solidFill>
          </a:ln>
        </p:spPr>
      </p:pic>
      <p:sp>
        <p:nvSpPr>
          <p:cNvPr id="9" name="Rectangle 8">
            <a:extLst>
              <a:ext uri="{FF2B5EF4-FFF2-40B4-BE49-F238E27FC236}">
                <a16:creationId xmlns:a16="http://schemas.microsoft.com/office/drawing/2014/main" id="{8AB736A9-187B-4425-B152-50B79479F7A9}"/>
              </a:ext>
            </a:extLst>
          </p:cNvPr>
          <p:cNvSpPr/>
          <p:nvPr/>
        </p:nvSpPr>
        <p:spPr>
          <a:xfrm>
            <a:off x="1043608" y="3861048"/>
            <a:ext cx="777686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388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97.7 Convert String into 1/0</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75166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97.7 Convert String into 1/0</a:t>
            </a:r>
            <a:endParaRPr lang="zh-TW" altLang="en-US" b="1" dirty="0">
              <a:solidFill>
                <a:srgbClr val="FFFF00"/>
              </a:solidFill>
            </a:endParaRPr>
          </a:p>
        </p:txBody>
      </p:sp>
      <p:sp>
        <p:nvSpPr>
          <p:cNvPr id="3" name="副標題 2"/>
          <p:cNvSpPr>
            <a:spLocks noGrp="1"/>
          </p:cNvSpPr>
          <p:nvPr>
            <p:ph type="subTitle" idx="1"/>
          </p:nvPr>
        </p:nvSpPr>
        <p:spPr>
          <a:xfrm>
            <a:off x="457200" y="1418786"/>
            <a:ext cx="8291263" cy="16501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Convert String into 1/0</a:t>
            </a:r>
          </a:p>
          <a:p>
            <a:pPr marL="342900" indent="-342900" algn="l">
              <a:buClr>
                <a:srgbClr val="0070C0"/>
              </a:buClr>
              <a:buSzPct val="80000"/>
              <a:buFont typeface="Wingdings" pitchFamily="2" charset="2"/>
              <a:buChar char="u"/>
            </a:pPr>
            <a:r>
              <a:rPr lang="en-US" sz="1800" b="1" dirty="0">
                <a:solidFill>
                  <a:srgbClr val="29303B"/>
                </a:solidFill>
              </a:rPr>
              <a:t>Next say we need to do is actually massage this data into a form that Keras can consume.</a:t>
            </a:r>
          </a:p>
          <a:p>
            <a:pPr marL="342900" indent="-342900" algn="l">
              <a:buClr>
                <a:srgbClr val="0070C0"/>
              </a:buClr>
              <a:buSzPct val="80000"/>
              <a:buFont typeface="Wingdings" pitchFamily="2" charset="2"/>
              <a:buChar char="u"/>
            </a:pPr>
            <a:r>
              <a:rPr lang="en-US" sz="1800" b="1" dirty="0">
                <a:solidFill>
                  <a:srgbClr val="29303B"/>
                </a:solidFill>
              </a:rPr>
              <a:t>Keras does not know with Y/N, it only know numbers (1/0).</a:t>
            </a:r>
          </a:p>
          <a:p>
            <a:pPr marL="342900" indent="-342900" algn="l">
              <a:buClr>
                <a:srgbClr val="0070C0"/>
              </a:buClr>
              <a:buSzPct val="80000"/>
              <a:buFont typeface="Wingdings" pitchFamily="2" charset="2"/>
              <a:buChar char="u"/>
            </a:pPr>
            <a:r>
              <a:rPr lang="en-US" sz="1800" b="1" dirty="0">
                <a:solidFill>
                  <a:srgbClr val="29303B"/>
                </a:solidFill>
              </a:rPr>
              <a:t>We replace all the Y/N and Democrat/Republican into numbers 1 and 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EA2A9B99-3B26-41D3-B747-1B891CF5E431}"/>
              </a:ext>
            </a:extLst>
          </p:cNvPr>
          <p:cNvPicPr>
            <a:picLocks noChangeAspect="1"/>
          </p:cNvPicPr>
          <p:nvPr/>
        </p:nvPicPr>
        <p:blipFill>
          <a:blip r:embed="rId4"/>
          <a:stretch>
            <a:fillRect/>
          </a:stretch>
        </p:blipFill>
        <p:spPr>
          <a:xfrm>
            <a:off x="539552" y="3314763"/>
            <a:ext cx="7613104" cy="2402295"/>
          </a:xfrm>
          <a:prstGeom prst="rect">
            <a:avLst/>
          </a:prstGeom>
          <a:ln>
            <a:solidFill>
              <a:srgbClr val="C00000"/>
            </a:solidFill>
          </a:ln>
        </p:spPr>
      </p:pic>
    </p:spTree>
    <p:extLst>
      <p:ext uri="{BB962C8B-B14F-4D97-AF65-F5344CB8AC3E}">
        <p14:creationId xmlns:p14="http://schemas.microsoft.com/office/powerpoint/2010/main" val="3135158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97.7 Convert String into 1/0</a:t>
            </a:r>
            <a:endParaRPr lang="zh-TW" altLang="en-US" b="1" dirty="0">
              <a:solidFill>
                <a:srgbClr val="FFFF00"/>
              </a:solidFill>
            </a:endParaRPr>
          </a:p>
        </p:txBody>
      </p:sp>
      <p:sp>
        <p:nvSpPr>
          <p:cNvPr id="3" name="副標題 2"/>
          <p:cNvSpPr>
            <a:spLocks noGrp="1"/>
          </p:cNvSpPr>
          <p:nvPr>
            <p:ph type="subTitle" idx="1"/>
          </p:nvPr>
        </p:nvSpPr>
        <p:spPr>
          <a:xfrm>
            <a:off x="457200" y="1418786"/>
            <a:ext cx="8291263" cy="11461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Convert String into 1/0 (Explanation)</a:t>
            </a:r>
          </a:p>
          <a:p>
            <a:pPr marL="342900" indent="-342900" algn="l">
              <a:buClr>
                <a:srgbClr val="0070C0"/>
              </a:buClr>
              <a:buSzPct val="80000"/>
              <a:buFont typeface="Wingdings" pitchFamily="2" charset="2"/>
              <a:buChar char="u"/>
            </a:pPr>
            <a:r>
              <a:rPr lang="en-US" sz="1800" b="1" dirty="0">
                <a:solidFill>
                  <a:srgbClr val="29303B"/>
                </a:solidFill>
              </a:rPr>
              <a:t>We replace all the Y/N and Democrat/Republican into numbers 1 and 0.</a:t>
            </a:r>
          </a:p>
          <a:p>
            <a:pPr marL="342900" indent="-342900" algn="l">
              <a:buClr>
                <a:srgbClr val="0070C0"/>
              </a:buClr>
              <a:buSzPct val="80000"/>
              <a:buFont typeface="Wingdings" pitchFamily="2" charset="2"/>
              <a:buChar char="u"/>
            </a:pPr>
            <a:r>
              <a:rPr lang="en-US" sz="1800" b="1" dirty="0">
                <a:solidFill>
                  <a:srgbClr val="29303B"/>
                </a:solidFill>
              </a:rPr>
              <a:t>Print. We only see all 1/0 only.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B7CD3E89-D54F-4CA4-84F4-E627D5C6120D}"/>
              </a:ext>
            </a:extLst>
          </p:cNvPr>
          <p:cNvPicPr>
            <a:picLocks noChangeAspect="1"/>
          </p:cNvPicPr>
          <p:nvPr/>
        </p:nvPicPr>
        <p:blipFill>
          <a:blip r:embed="rId4"/>
          <a:stretch>
            <a:fillRect/>
          </a:stretch>
        </p:blipFill>
        <p:spPr>
          <a:xfrm>
            <a:off x="1043608" y="2700337"/>
            <a:ext cx="6276975" cy="1457325"/>
          </a:xfrm>
          <a:prstGeom prst="rect">
            <a:avLst/>
          </a:prstGeom>
          <a:ln>
            <a:solidFill>
              <a:srgbClr val="C00000"/>
            </a:solidFill>
          </a:ln>
        </p:spPr>
      </p:pic>
      <p:pic>
        <p:nvPicPr>
          <p:cNvPr id="8" name="Picture 7">
            <a:extLst>
              <a:ext uri="{FF2B5EF4-FFF2-40B4-BE49-F238E27FC236}">
                <a16:creationId xmlns:a16="http://schemas.microsoft.com/office/drawing/2014/main" id="{4F3C56A1-AFEE-46D4-BB1A-50D4745F2554}"/>
              </a:ext>
            </a:extLst>
          </p:cNvPr>
          <p:cNvPicPr>
            <a:picLocks noChangeAspect="1"/>
          </p:cNvPicPr>
          <p:nvPr/>
        </p:nvPicPr>
        <p:blipFill>
          <a:blip r:embed="rId5"/>
          <a:stretch>
            <a:fillRect/>
          </a:stretch>
        </p:blipFill>
        <p:spPr>
          <a:xfrm>
            <a:off x="640864" y="4309380"/>
            <a:ext cx="8167072" cy="1408647"/>
          </a:xfrm>
          <a:prstGeom prst="rect">
            <a:avLst/>
          </a:prstGeom>
          <a:ln>
            <a:solidFill>
              <a:srgbClr val="C00000"/>
            </a:solidFill>
          </a:ln>
        </p:spPr>
      </p:pic>
    </p:spTree>
    <p:extLst>
      <p:ext uri="{BB962C8B-B14F-4D97-AF65-F5344CB8AC3E}">
        <p14:creationId xmlns:p14="http://schemas.microsoft.com/office/powerpoint/2010/main" val="3535004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97.8 Feature and Label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72909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97.1 Multi-Class Classification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97.8 Feature and Label</a:t>
            </a:r>
            <a:endParaRPr lang="zh-TW" altLang="en-US" b="1" dirty="0">
              <a:solidFill>
                <a:srgbClr val="FFFF00"/>
              </a:solidFill>
            </a:endParaRPr>
          </a:p>
        </p:txBody>
      </p:sp>
      <p:sp>
        <p:nvSpPr>
          <p:cNvPr id="3" name="副標題 2"/>
          <p:cNvSpPr>
            <a:spLocks noGrp="1"/>
          </p:cNvSpPr>
          <p:nvPr>
            <p:ph type="subTitle" idx="1"/>
          </p:nvPr>
        </p:nvSpPr>
        <p:spPr>
          <a:xfrm>
            <a:off x="457200" y="1418786"/>
            <a:ext cx="8291263" cy="4706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Extract Feature and Label</a:t>
            </a:r>
          </a:p>
          <a:p>
            <a:pPr algn="l">
              <a:buClr>
                <a:srgbClr val="0070C0"/>
              </a:buClr>
              <a:buSzPct val="80000"/>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FDA1F463-33FC-48F6-A3C2-F6B250AC9F5A}"/>
              </a:ext>
            </a:extLst>
          </p:cNvPr>
          <p:cNvPicPr>
            <a:picLocks noChangeAspect="1"/>
          </p:cNvPicPr>
          <p:nvPr/>
        </p:nvPicPr>
        <p:blipFill>
          <a:blip r:embed="rId4"/>
          <a:stretch>
            <a:fillRect/>
          </a:stretch>
        </p:blipFill>
        <p:spPr>
          <a:xfrm>
            <a:off x="539552" y="2083959"/>
            <a:ext cx="8291263" cy="2010687"/>
          </a:xfrm>
          <a:prstGeom prst="rect">
            <a:avLst/>
          </a:prstGeom>
          <a:ln>
            <a:solidFill>
              <a:srgbClr val="C00000"/>
            </a:solidFill>
          </a:ln>
        </p:spPr>
      </p:pic>
    </p:spTree>
    <p:extLst>
      <p:ext uri="{BB962C8B-B14F-4D97-AF65-F5344CB8AC3E}">
        <p14:creationId xmlns:p14="http://schemas.microsoft.com/office/powerpoint/2010/main" val="3404336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97.8 Feature and Label</a:t>
            </a:r>
            <a:endParaRPr lang="zh-TW" altLang="en-US" b="1" dirty="0">
              <a:solidFill>
                <a:srgbClr val="FFFF00"/>
              </a:solidFill>
            </a:endParaRPr>
          </a:p>
        </p:txBody>
      </p:sp>
      <p:sp>
        <p:nvSpPr>
          <p:cNvPr id="3" name="副標題 2"/>
          <p:cNvSpPr>
            <a:spLocks noGrp="1"/>
          </p:cNvSpPr>
          <p:nvPr>
            <p:ph type="subTitle" idx="1"/>
          </p:nvPr>
        </p:nvSpPr>
        <p:spPr>
          <a:xfrm>
            <a:off x="457200" y="1418786"/>
            <a:ext cx="8291263" cy="10021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Extract Feature and Label (Explanation)</a:t>
            </a:r>
          </a:p>
          <a:p>
            <a:pPr marL="342900" indent="-342900" algn="l">
              <a:buClr>
                <a:srgbClr val="0070C0"/>
              </a:buClr>
              <a:buSzPct val="80000"/>
              <a:buFont typeface="Wingdings" pitchFamily="2" charset="2"/>
              <a:buChar char="u"/>
            </a:pPr>
            <a:r>
              <a:rPr lang="en-US" altLang="en-US" sz="1800" b="1" dirty="0">
                <a:solidFill>
                  <a:srgbClr val="29303B"/>
                </a:solidFill>
              </a:rPr>
              <a:t>1. We extract all features (except the party name in party column).</a:t>
            </a:r>
          </a:p>
          <a:p>
            <a:pPr marL="342900" indent="-342900" algn="l">
              <a:buClr>
                <a:srgbClr val="0070C0"/>
              </a:buClr>
              <a:buSzPct val="80000"/>
              <a:buFont typeface="Wingdings" pitchFamily="2" charset="2"/>
              <a:buChar char="u"/>
            </a:pPr>
            <a:r>
              <a:rPr lang="en-US" altLang="en-US" sz="1800" b="1" dirty="0">
                <a:solidFill>
                  <a:srgbClr val="29303B"/>
                </a:solidFill>
              </a:rPr>
              <a:t>2. We take out party name and make party name into label.</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F9C5B1D3-56F6-48FD-824C-0AE840177AE5}"/>
              </a:ext>
            </a:extLst>
          </p:cNvPr>
          <p:cNvPicPr>
            <a:picLocks noChangeAspect="1"/>
          </p:cNvPicPr>
          <p:nvPr/>
        </p:nvPicPr>
        <p:blipFill>
          <a:blip r:embed="rId4"/>
          <a:stretch>
            <a:fillRect/>
          </a:stretch>
        </p:blipFill>
        <p:spPr>
          <a:xfrm>
            <a:off x="1524000" y="2647090"/>
            <a:ext cx="5991225" cy="657225"/>
          </a:xfrm>
          <a:prstGeom prst="rect">
            <a:avLst/>
          </a:prstGeom>
          <a:ln>
            <a:solidFill>
              <a:srgbClr val="C00000"/>
            </a:solidFill>
          </a:ln>
        </p:spPr>
      </p:pic>
      <p:pic>
        <p:nvPicPr>
          <p:cNvPr id="8" name="Picture 7">
            <a:extLst>
              <a:ext uri="{FF2B5EF4-FFF2-40B4-BE49-F238E27FC236}">
                <a16:creationId xmlns:a16="http://schemas.microsoft.com/office/drawing/2014/main" id="{533D1941-5819-492E-8F57-D6C8703AFB20}"/>
              </a:ext>
            </a:extLst>
          </p:cNvPr>
          <p:cNvPicPr>
            <a:picLocks noChangeAspect="1"/>
          </p:cNvPicPr>
          <p:nvPr/>
        </p:nvPicPr>
        <p:blipFill>
          <a:blip r:embed="rId5"/>
          <a:stretch>
            <a:fillRect/>
          </a:stretch>
        </p:blipFill>
        <p:spPr>
          <a:xfrm>
            <a:off x="1514624" y="3507390"/>
            <a:ext cx="5972175" cy="2752725"/>
          </a:xfrm>
          <a:prstGeom prst="rect">
            <a:avLst/>
          </a:prstGeom>
          <a:ln>
            <a:solidFill>
              <a:srgbClr val="C00000"/>
            </a:solidFill>
          </a:ln>
        </p:spPr>
      </p:pic>
    </p:spTree>
    <p:extLst>
      <p:ext uri="{BB962C8B-B14F-4D97-AF65-F5344CB8AC3E}">
        <p14:creationId xmlns:p14="http://schemas.microsoft.com/office/powerpoint/2010/main" val="4152133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97.9 Classify and Validation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27111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97.9 Classify and Validation</a:t>
            </a:r>
            <a:endParaRPr lang="zh-TW" altLang="en-US" b="1" dirty="0">
              <a:solidFill>
                <a:srgbClr val="FFFF00"/>
              </a:solidFill>
            </a:endParaRPr>
          </a:p>
        </p:txBody>
      </p:sp>
      <p:sp>
        <p:nvSpPr>
          <p:cNvPr id="3" name="副標題 2"/>
          <p:cNvSpPr>
            <a:spLocks noGrp="1"/>
          </p:cNvSpPr>
          <p:nvPr>
            <p:ph type="subTitle" idx="1"/>
          </p:nvPr>
        </p:nvSpPr>
        <p:spPr>
          <a:xfrm>
            <a:off x="395537" y="1259110"/>
            <a:ext cx="8291263" cy="13778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Classify and Validation</a:t>
            </a:r>
          </a:p>
          <a:p>
            <a:pPr marL="342900" indent="-342900" algn="l">
              <a:buClr>
                <a:srgbClr val="0070C0"/>
              </a:buClr>
              <a:buSzPct val="80000"/>
              <a:buFont typeface="Wingdings" pitchFamily="2" charset="2"/>
              <a:buChar char="u"/>
            </a:pPr>
            <a:r>
              <a:rPr lang="en-US" sz="1800" b="1" dirty="0">
                <a:solidFill>
                  <a:srgbClr val="29303B"/>
                </a:solidFill>
              </a:rPr>
              <a:t>This is turning this into a binary classification problem. We use Keras and scikit-learn cross-validation to create model, classification, prediction, and  cross validation.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545C8708-CA1E-45B1-B844-8D1805DAA347}"/>
              </a:ext>
            </a:extLst>
          </p:cNvPr>
          <p:cNvPicPr>
            <a:picLocks noChangeAspect="1"/>
          </p:cNvPicPr>
          <p:nvPr/>
        </p:nvPicPr>
        <p:blipFill>
          <a:blip r:embed="rId4"/>
          <a:stretch>
            <a:fillRect/>
          </a:stretch>
        </p:blipFill>
        <p:spPr>
          <a:xfrm>
            <a:off x="2123728" y="2947035"/>
            <a:ext cx="5281440" cy="2869339"/>
          </a:xfrm>
          <a:prstGeom prst="rect">
            <a:avLst/>
          </a:prstGeom>
          <a:ln>
            <a:solidFill>
              <a:srgbClr val="C00000"/>
            </a:solidFill>
          </a:ln>
        </p:spPr>
      </p:pic>
    </p:spTree>
    <p:extLst>
      <p:ext uri="{BB962C8B-B14F-4D97-AF65-F5344CB8AC3E}">
        <p14:creationId xmlns:p14="http://schemas.microsoft.com/office/powerpoint/2010/main" val="407328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97.9 Classify and Validation</a:t>
            </a:r>
            <a:endParaRPr lang="zh-TW" altLang="en-US" b="1" dirty="0">
              <a:solidFill>
                <a:srgbClr val="FFFF00"/>
              </a:solidFill>
            </a:endParaRPr>
          </a:p>
        </p:txBody>
      </p:sp>
      <p:sp>
        <p:nvSpPr>
          <p:cNvPr id="3" name="副標題 2"/>
          <p:cNvSpPr>
            <a:spLocks noGrp="1"/>
          </p:cNvSpPr>
          <p:nvPr>
            <p:ph type="subTitle" idx="1"/>
          </p:nvPr>
        </p:nvSpPr>
        <p:spPr>
          <a:xfrm>
            <a:off x="395537" y="1259110"/>
            <a:ext cx="8291263" cy="23859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Classify and Validation (Explanation)</a:t>
            </a:r>
          </a:p>
          <a:p>
            <a:pPr marL="342900" indent="-342900" algn="l">
              <a:buClr>
                <a:srgbClr val="0070C0"/>
              </a:buClr>
              <a:buSzPct val="80000"/>
              <a:buFont typeface="Wingdings" pitchFamily="2" charset="2"/>
              <a:buChar char="u"/>
            </a:pPr>
            <a:r>
              <a:rPr lang="en-US" sz="1800" b="1" dirty="0">
                <a:solidFill>
                  <a:srgbClr val="29303B"/>
                </a:solidFill>
              </a:rPr>
              <a:t>We use Keras to build the model. </a:t>
            </a:r>
          </a:p>
          <a:p>
            <a:pPr marL="342900" indent="-342900" algn="l">
              <a:buClr>
                <a:srgbClr val="0070C0"/>
              </a:buClr>
              <a:buSzPct val="80000"/>
              <a:buFont typeface="Wingdings" pitchFamily="2" charset="2"/>
              <a:buChar char="u"/>
            </a:pPr>
            <a:r>
              <a:rPr lang="en-US" sz="1800" b="1" dirty="0">
                <a:solidFill>
                  <a:srgbClr val="29303B"/>
                </a:solidFill>
              </a:rPr>
              <a:t>We integrate Keras with scikit_learn with cross_val_score() function.</a:t>
            </a:r>
          </a:p>
          <a:p>
            <a:pPr marL="342900" indent="-342900" algn="l">
              <a:buClr>
                <a:srgbClr val="0070C0"/>
              </a:buClr>
              <a:buSzPct val="80000"/>
              <a:buFont typeface="Wingdings" pitchFamily="2" charset="2"/>
              <a:buChar char="u"/>
            </a:pPr>
            <a:r>
              <a:rPr lang="en-US" sz="1800" b="1" dirty="0">
                <a:solidFill>
                  <a:srgbClr val="29303B"/>
                </a:solidFill>
              </a:rPr>
              <a:t>In this case, we have 16 different issues that people voted on.</a:t>
            </a:r>
          </a:p>
          <a:p>
            <a:pPr marL="342900" indent="-342900" algn="l">
              <a:buClr>
                <a:srgbClr val="0070C0"/>
              </a:buClr>
              <a:buSzPct val="80000"/>
              <a:buFont typeface="Wingdings" pitchFamily="2" charset="2"/>
              <a:buChar char="u"/>
            </a:pPr>
            <a:r>
              <a:rPr lang="en-US" sz="1800" b="1" dirty="0">
                <a:solidFill>
                  <a:srgbClr val="29303B"/>
                </a:solidFill>
              </a:rPr>
              <a:t>We use a “</a:t>
            </a:r>
            <a:r>
              <a:rPr lang="en-US" sz="1800" b="1" dirty="0" err="1">
                <a:solidFill>
                  <a:srgbClr val="29303B"/>
                </a:solidFill>
              </a:rPr>
              <a:t>relu</a:t>
            </a:r>
            <a:r>
              <a:rPr lang="en-US" sz="1800" b="1" dirty="0">
                <a:solidFill>
                  <a:srgbClr val="29303B"/>
                </a:solidFill>
              </a:rPr>
              <a:t>” activation function with a layer of 32 neurons.</a:t>
            </a:r>
          </a:p>
          <a:p>
            <a:pPr marL="342900" indent="-342900" algn="l">
              <a:buClr>
                <a:srgbClr val="0070C0"/>
              </a:buClr>
              <a:buSzPct val="80000"/>
              <a:buFont typeface="Wingdings" pitchFamily="2" charset="2"/>
              <a:buChar char="u"/>
            </a:pPr>
            <a:r>
              <a:rPr lang="en-US" sz="1800" b="1" dirty="0">
                <a:solidFill>
                  <a:srgbClr val="29303B"/>
                </a:solidFill>
              </a:rPr>
              <a:t>We add hidden layer of 16 neurons.</a:t>
            </a:r>
          </a:p>
          <a:p>
            <a:pPr marL="342900" indent="-342900" algn="l">
              <a:buClr>
                <a:srgbClr val="0070C0"/>
              </a:buClr>
              <a:buSzPct val="80000"/>
              <a:buFont typeface="Wingdings" pitchFamily="2" charset="2"/>
              <a:buChar char="u"/>
            </a:pPr>
            <a:r>
              <a:rPr lang="en-US" sz="1800" b="1" dirty="0">
                <a:solidFill>
                  <a:srgbClr val="29303B"/>
                </a:solidFill>
              </a:rPr>
              <a:t>We have the output layer with 1 neuron to predict 1/0 (democratic/republican).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545C8708-CA1E-45B1-B844-8D1805DAA347}"/>
              </a:ext>
            </a:extLst>
          </p:cNvPr>
          <p:cNvPicPr>
            <a:picLocks noChangeAspect="1"/>
          </p:cNvPicPr>
          <p:nvPr/>
        </p:nvPicPr>
        <p:blipFill>
          <a:blip r:embed="rId4"/>
          <a:stretch>
            <a:fillRect/>
          </a:stretch>
        </p:blipFill>
        <p:spPr>
          <a:xfrm>
            <a:off x="2062162" y="3779390"/>
            <a:ext cx="5255592" cy="2855296"/>
          </a:xfrm>
          <a:prstGeom prst="rect">
            <a:avLst/>
          </a:prstGeom>
          <a:ln>
            <a:solidFill>
              <a:srgbClr val="C00000"/>
            </a:solidFill>
          </a:ln>
        </p:spPr>
      </p:pic>
    </p:spTree>
    <p:extLst>
      <p:ext uri="{BB962C8B-B14F-4D97-AF65-F5344CB8AC3E}">
        <p14:creationId xmlns:p14="http://schemas.microsoft.com/office/powerpoint/2010/main" val="440030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97.9 Classify and Validation</a:t>
            </a:r>
            <a:endParaRPr lang="zh-TW" altLang="en-US" b="1" dirty="0">
              <a:solidFill>
                <a:srgbClr val="FFFF00"/>
              </a:solidFill>
            </a:endParaRPr>
          </a:p>
        </p:txBody>
      </p:sp>
      <p:sp>
        <p:nvSpPr>
          <p:cNvPr id="3" name="副標題 2"/>
          <p:cNvSpPr>
            <a:spLocks noGrp="1"/>
          </p:cNvSpPr>
          <p:nvPr>
            <p:ph type="subTitle" idx="1"/>
          </p:nvPr>
        </p:nvSpPr>
        <p:spPr>
          <a:xfrm>
            <a:off x="395537" y="1259110"/>
            <a:ext cx="8291263" cy="23859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Classify and Validation (Explanation)</a:t>
            </a:r>
          </a:p>
          <a:p>
            <a:pPr marL="342900" indent="-342900" algn="l">
              <a:buClr>
                <a:srgbClr val="0070C0"/>
              </a:buClr>
              <a:buSzPct val="80000"/>
              <a:buFont typeface="Wingdings" pitchFamily="2" charset="2"/>
              <a:buChar char="u"/>
            </a:pPr>
            <a:r>
              <a:rPr lang="en-US" sz="1800" b="1" dirty="0">
                <a:solidFill>
                  <a:srgbClr val="29303B"/>
                </a:solidFill>
              </a:rPr>
              <a:t>We use Keras to build the model. </a:t>
            </a:r>
          </a:p>
          <a:p>
            <a:pPr marL="342900" indent="-342900" algn="l">
              <a:buClr>
                <a:srgbClr val="0070C0"/>
              </a:buClr>
              <a:buSzPct val="80000"/>
              <a:buFont typeface="Wingdings" pitchFamily="2" charset="2"/>
              <a:buChar char="u"/>
            </a:pPr>
            <a:r>
              <a:rPr lang="en-US" sz="1800" b="1" dirty="0">
                <a:solidFill>
                  <a:srgbClr val="29303B"/>
                </a:solidFill>
              </a:rPr>
              <a:t>We integrate Keras with scikit_learn with cross_val_score() function.</a:t>
            </a:r>
          </a:p>
          <a:p>
            <a:pPr marL="342900" indent="-342900" algn="l">
              <a:buClr>
                <a:srgbClr val="0070C0"/>
              </a:buClr>
              <a:buSzPct val="80000"/>
              <a:buFont typeface="Wingdings" pitchFamily="2" charset="2"/>
              <a:buChar char="u"/>
            </a:pPr>
            <a:r>
              <a:rPr lang="en-US" sz="1800" b="1" dirty="0">
                <a:solidFill>
                  <a:srgbClr val="29303B"/>
                </a:solidFill>
              </a:rPr>
              <a:t>In this case, we have 16 different issues that people voted on.</a:t>
            </a:r>
          </a:p>
          <a:p>
            <a:pPr marL="342900" indent="-342900" algn="l">
              <a:buClr>
                <a:srgbClr val="0070C0"/>
              </a:buClr>
              <a:buSzPct val="80000"/>
              <a:buFont typeface="Wingdings" pitchFamily="2" charset="2"/>
              <a:buChar char="u"/>
            </a:pPr>
            <a:r>
              <a:rPr lang="en-US" sz="1800" b="1" dirty="0">
                <a:solidFill>
                  <a:srgbClr val="29303B"/>
                </a:solidFill>
              </a:rPr>
              <a:t>We use a “</a:t>
            </a:r>
            <a:r>
              <a:rPr lang="en-US" sz="1800" b="1" dirty="0" err="1">
                <a:solidFill>
                  <a:srgbClr val="29303B"/>
                </a:solidFill>
              </a:rPr>
              <a:t>relu</a:t>
            </a:r>
            <a:r>
              <a:rPr lang="en-US" sz="1800" b="1" dirty="0">
                <a:solidFill>
                  <a:srgbClr val="29303B"/>
                </a:solidFill>
              </a:rPr>
              <a:t>” activation function with a layer of 32 neurons.</a:t>
            </a:r>
          </a:p>
          <a:p>
            <a:pPr marL="342900" indent="-342900" algn="l">
              <a:buClr>
                <a:srgbClr val="0070C0"/>
              </a:buClr>
              <a:buSzPct val="80000"/>
              <a:buFont typeface="Wingdings" pitchFamily="2" charset="2"/>
              <a:buChar char="u"/>
            </a:pPr>
            <a:r>
              <a:rPr lang="en-US" sz="1800" b="1" dirty="0">
                <a:solidFill>
                  <a:srgbClr val="29303B"/>
                </a:solidFill>
              </a:rPr>
              <a:t>We add hidden layer of 16 neurons.</a:t>
            </a:r>
          </a:p>
          <a:p>
            <a:pPr marL="342900" indent="-342900" algn="l">
              <a:buClr>
                <a:srgbClr val="0070C0"/>
              </a:buClr>
              <a:buSzPct val="80000"/>
              <a:buFont typeface="Wingdings" pitchFamily="2" charset="2"/>
              <a:buChar char="u"/>
            </a:pPr>
            <a:r>
              <a:rPr lang="en-US" sz="1800" b="1" dirty="0">
                <a:solidFill>
                  <a:srgbClr val="29303B"/>
                </a:solidFill>
              </a:rPr>
              <a:t>We have the output layer with 1 neuron to predict 1/0 (democratic/republican).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545C8708-CA1E-45B1-B844-8D1805DAA347}"/>
              </a:ext>
            </a:extLst>
          </p:cNvPr>
          <p:cNvPicPr>
            <a:picLocks noChangeAspect="1"/>
          </p:cNvPicPr>
          <p:nvPr/>
        </p:nvPicPr>
        <p:blipFill>
          <a:blip r:embed="rId4"/>
          <a:stretch>
            <a:fillRect/>
          </a:stretch>
        </p:blipFill>
        <p:spPr>
          <a:xfrm>
            <a:off x="2062162" y="3779390"/>
            <a:ext cx="5255592" cy="2855296"/>
          </a:xfrm>
          <a:prstGeom prst="rect">
            <a:avLst/>
          </a:prstGeom>
          <a:ln>
            <a:solidFill>
              <a:srgbClr val="C00000"/>
            </a:solidFill>
          </a:ln>
        </p:spPr>
      </p:pic>
    </p:spTree>
    <p:extLst>
      <p:ext uri="{BB962C8B-B14F-4D97-AF65-F5344CB8AC3E}">
        <p14:creationId xmlns:p14="http://schemas.microsoft.com/office/powerpoint/2010/main" val="1295629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97.9 Classify and Validation</a:t>
            </a:r>
            <a:endParaRPr lang="zh-TW" altLang="en-US" b="1" dirty="0">
              <a:solidFill>
                <a:srgbClr val="FFFF00"/>
              </a:solidFill>
            </a:endParaRPr>
          </a:p>
        </p:txBody>
      </p:sp>
      <p:sp>
        <p:nvSpPr>
          <p:cNvPr id="3" name="副標題 2"/>
          <p:cNvSpPr>
            <a:spLocks noGrp="1"/>
          </p:cNvSpPr>
          <p:nvPr>
            <p:ph type="subTitle" idx="1"/>
          </p:nvPr>
        </p:nvSpPr>
        <p:spPr>
          <a:xfrm>
            <a:off x="457200" y="1418786"/>
            <a:ext cx="8291263" cy="10021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Classify and Validation (Explanation)</a:t>
            </a:r>
          </a:p>
          <a:p>
            <a:pPr marL="342900" indent="-342900" algn="l">
              <a:buClr>
                <a:srgbClr val="0070C0"/>
              </a:buClr>
              <a:buSzPct val="80000"/>
              <a:buFont typeface="Wingdings" pitchFamily="2" charset="2"/>
              <a:buChar char="u"/>
            </a:pPr>
            <a:r>
              <a:rPr lang="en-US" sz="1800" b="1" dirty="0">
                <a:solidFill>
                  <a:srgbClr val="29303B"/>
                </a:solidFill>
              </a:rPr>
              <a:t>The we do the cross validation from scikit_learn.</a:t>
            </a:r>
          </a:p>
          <a:p>
            <a:pPr marL="342900" indent="-342900" algn="l">
              <a:buClr>
                <a:srgbClr val="0070C0"/>
              </a:buClr>
              <a:buSzPct val="80000"/>
              <a:buFont typeface="Wingdings" pitchFamily="2" charset="2"/>
              <a:buChar char="u"/>
            </a:pPr>
            <a:r>
              <a:rPr lang="en-US" sz="1800" b="1" dirty="0">
                <a:solidFill>
                  <a:srgbClr val="29303B"/>
                </a:solidFill>
              </a:rPr>
              <a:t>The accuracy is 94%.</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F3C0B8B6-313E-4D88-80DE-E902ADDBA304}"/>
              </a:ext>
            </a:extLst>
          </p:cNvPr>
          <p:cNvPicPr>
            <a:picLocks noChangeAspect="1"/>
          </p:cNvPicPr>
          <p:nvPr/>
        </p:nvPicPr>
        <p:blipFill>
          <a:blip r:embed="rId4"/>
          <a:stretch>
            <a:fillRect/>
          </a:stretch>
        </p:blipFill>
        <p:spPr>
          <a:xfrm>
            <a:off x="1566862" y="2714930"/>
            <a:ext cx="6010275" cy="866775"/>
          </a:xfrm>
          <a:prstGeom prst="rect">
            <a:avLst/>
          </a:prstGeom>
          <a:ln>
            <a:solidFill>
              <a:srgbClr val="C00000"/>
            </a:solidFill>
          </a:ln>
        </p:spPr>
      </p:pic>
    </p:spTree>
    <p:extLst>
      <p:ext uri="{BB962C8B-B14F-4D97-AF65-F5344CB8AC3E}">
        <p14:creationId xmlns:p14="http://schemas.microsoft.com/office/powerpoint/2010/main" val="1358459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97.9 Classify and Validation</a:t>
            </a:r>
            <a:endParaRPr lang="zh-TW" altLang="en-US" b="1" dirty="0">
              <a:solidFill>
                <a:srgbClr val="FFFF00"/>
              </a:solidFill>
            </a:endParaRPr>
          </a:p>
        </p:txBody>
      </p:sp>
      <p:sp>
        <p:nvSpPr>
          <p:cNvPr id="3" name="副標題 2"/>
          <p:cNvSpPr>
            <a:spLocks noGrp="1"/>
          </p:cNvSpPr>
          <p:nvPr>
            <p:ph type="subTitle" idx="1"/>
          </p:nvPr>
        </p:nvSpPr>
        <p:spPr>
          <a:xfrm>
            <a:off x="457200" y="1418786"/>
            <a:ext cx="8291263" cy="11461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Classify and Validation (Explanation)</a:t>
            </a:r>
          </a:p>
          <a:p>
            <a:pPr marL="342900" indent="-342900" algn="l">
              <a:buClr>
                <a:srgbClr val="0070C0"/>
              </a:buClr>
              <a:buSzPct val="80000"/>
              <a:buFont typeface="Wingdings" pitchFamily="2" charset="2"/>
              <a:buChar char="u"/>
            </a:pPr>
            <a:r>
              <a:rPr lang="en-US" sz="1800" b="1" dirty="0">
                <a:solidFill>
                  <a:srgbClr val="29303B"/>
                </a:solidFill>
              </a:rPr>
              <a:t>In 1984 politicians were not as polarized as they are today. It was harder.</a:t>
            </a:r>
          </a:p>
          <a:p>
            <a:pPr marL="342900" indent="-342900" algn="l">
              <a:buClr>
                <a:srgbClr val="0070C0"/>
              </a:buClr>
              <a:buSzPct val="80000"/>
              <a:buFont typeface="Wingdings" pitchFamily="2" charset="2"/>
              <a:buChar char="u"/>
            </a:pPr>
            <a:r>
              <a:rPr lang="en-US" sz="1800" b="1" dirty="0">
                <a:solidFill>
                  <a:srgbClr val="29303B"/>
                </a:solidFill>
              </a:rPr>
              <a:t>Today, it is polarized and will be easier to predict party from the based on vote.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21510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97.1 Multi-Class Classification</a:t>
            </a:r>
            <a:endParaRPr lang="zh-TW" altLang="en-US" b="1" dirty="0">
              <a:solidFill>
                <a:srgbClr val="FFFF00"/>
              </a:solidFill>
            </a:endParaRPr>
          </a:p>
        </p:txBody>
      </p:sp>
      <p:sp>
        <p:nvSpPr>
          <p:cNvPr id="3" name="副標題 2"/>
          <p:cNvSpPr>
            <a:spLocks noGrp="1"/>
          </p:cNvSpPr>
          <p:nvPr>
            <p:ph type="subTitle" idx="1"/>
          </p:nvPr>
        </p:nvSpPr>
        <p:spPr>
          <a:xfrm>
            <a:off x="426368" y="1418787"/>
            <a:ext cx="8291263" cy="4706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Example: Multi-Class Classification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E568C00F-8740-43F5-ADF5-CD6B9F5F146B}"/>
              </a:ext>
            </a:extLst>
          </p:cNvPr>
          <p:cNvPicPr>
            <a:picLocks noChangeAspect="1"/>
          </p:cNvPicPr>
          <p:nvPr/>
        </p:nvPicPr>
        <p:blipFill>
          <a:blip r:embed="rId4"/>
          <a:stretch>
            <a:fillRect/>
          </a:stretch>
        </p:blipFill>
        <p:spPr>
          <a:xfrm>
            <a:off x="2590800" y="2183492"/>
            <a:ext cx="4010025" cy="1952625"/>
          </a:xfrm>
          <a:prstGeom prst="rect">
            <a:avLst/>
          </a:prstGeom>
          <a:ln>
            <a:solidFill>
              <a:srgbClr val="C00000"/>
            </a:solidFill>
          </a:ln>
        </p:spPr>
      </p:pic>
    </p:spTree>
    <p:extLst>
      <p:ext uri="{BB962C8B-B14F-4D97-AF65-F5344CB8AC3E}">
        <p14:creationId xmlns:p14="http://schemas.microsoft.com/office/powerpoint/2010/main" val="271535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97.1 Multi-Class Classification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9597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Example: Multi-Class Classification (Explanation)</a:t>
            </a:r>
          </a:p>
          <a:p>
            <a:pPr marL="342900" indent="-342900" algn="l">
              <a:buClr>
                <a:srgbClr val="0070C0"/>
              </a:buClr>
              <a:buSzPct val="80000"/>
              <a:buFont typeface="Wingdings" pitchFamily="2" charset="2"/>
              <a:buChar char="u"/>
            </a:pPr>
            <a:r>
              <a:rPr lang="en-US" sz="1800" b="1" dirty="0">
                <a:solidFill>
                  <a:srgbClr val="29303B"/>
                </a:solidFill>
                <a:hlinkClick r:id="rId2"/>
              </a:rPr>
              <a:t>https://faroit.com/keras-docs/1.2.0/</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Below is</a:t>
            </a:r>
            <a:r>
              <a:rPr lang="en-US" sz="1800" b="1" i="0" dirty="0">
                <a:solidFill>
                  <a:srgbClr val="29303B"/>
                </a:solidFill>
                <a:effectLst/>
              </a:rPr>
              <a:t> an example of how they suggest setting up a multi class classification issue.</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general, we have two hidden layers. </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have an input dimension of many features. </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We have</a:t>
            </a:r>
            <a:r>
              <a:rPr lang="en-US" sz="1800" b="1" i="0" dirty="0">
                <a:solidFill>
                  <a:srgbClr val="29303B"/>
                </a:solidFill>
                <a:effectLst/>
              </a:rPr>
              <a:t> 20 </a:t>
            </a:r>
            <a:r>
              <a:rPr lang="en-US" sz="1800" b="1" dirty="0">
                <a:solidFill>
                  <a:srgbClr val="29303B"/>
                </a:solidFill>
              </a:rPr>
              <a:t>input</a:t>
            </a:r>
            <a:r>
              <a:rPr lang="en-US" sz="1800" b="1" i="0" dirty="0">
                <a:solidFill>
                  <a:srgbClr val="29303B"/>
                </a:solidFill>
                <a:effectLst/>
              </a:rPr>
              <a:t> here, but depending on the nature of your problem there may be more. </a:t>
            </a:r>
          </a:p>
          <a:p>
            <a:pPr marL="342900" indent="-342900" algn="l">
              <a:buClr>
                <a:srgbClr val="0070C0"/>
              </a:buClr>
              <a:buSzPct val="80000"/>
              <a:buFont typeface="Wingdings" pitchFamily="2" charset="2"/>
              <a:buChar char="u"/>
            </a:pPr>
            <a:r>
              <a:rPr lang="en-US" sz="1800" b="1" i="0" dirty="0">
                <a:solidFill>
                  <a:srgbClr val="29303B"/>
                </a:solidFill>
                <a:effectLst/>
              </a:rPr>
              <a:t>It is setting up to “</a:t>
            </a:r>
            <a:r>
              <a:rPr lang="en-US" sz="1800" b="1" i="0" dirty="0" err="1">
                <a:solidFill>
                  <a:srgbClr val="29303B"/>
                </a:solidFill>
                <a:effectLst/>
              </a:rPr>
              <a:t>relu</a:t>
            </a:r>
            <a:r>
              <a:rPr lang="en-US" sz="1800" b="1" i="0" dirty="0">
                <a:solidFill>
                  <a:srgbClr val="29303B"/>
                </a:solidFill>
                <a:effectLst/>
              </a:rPr>
              <a:t>” activation function layers each with 64 neurons.</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E568C00F-8740-43F5-ADF5-CD6B9F5F146B}"/>
              </a:ext>
            </a:extLst>
          </p:cNvPr>
          <p:cNvPicPr>
            <a:picLocks noChangeAspect="1"/>
          </p:cNvPicPr>
          <p:nvPr/>
        </p:nvPicPr>
        <p:blipFill>
          <a:blip r:embed="rId5"/>
          <a:stretch>
            <a:fillRect/>
          </a:stretch>
        </p:blipFill>
        <p:spPr>
          <a:xfrm>
            <a:off x="4860032" y="4535069"/>
            <a:ext cx="4010025" cy="1952625"/>
          </a:xfrm>
          <a:prstGeom prst="rect">
            <a:avLst/>
          </a:prstGeom>
          <a:ln>
            <a:solidFill>
              <a:srgbClr val="C00000"/>
            </a:solidFill>
          </a:ln>
        </p:spPr>
      </p:pic>
      <p:sp>
        <p:nvSpPr>
          <p:cNvPr id="11" name="副標題 2">
            <a:extLst>
              <a:ext uri="{FF2B5EF4-FFF2-40B4-BE49-F238E27FC236}">
                <a16:creationId xmlns:a16="http://schemas.microsoft.com/office/drawing/2014/main" id="{4C0B881E-FF1B-44E9-834E-E60D8AAF8BDF}"/>
              </a:ext>
            </a:extLst>
          </p:cNvPr>
          <p:cNvSpPr txBox="1">
            <a:spLocks/>
          </p:cNvSpPr>
          <p:nvPr/>
        </p:nvSpPr>
        <p:spPr>
          <a:xfrm>
            <a:off x="452408" y="4554645"/>
            <a:ext cx="4254285" cy="203117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It is sticking in a dropout layer to discard half of the neurons in each training step. This dropout is to prevent overfitting.</a:t>
            </a:r>
          </a:p>
          <a:p>
            <a:pPr marL="342900" indent="-342900" algn="l">
              <a:buClr>
                <a:srgbClr val="0070C0"/>
              </a:buClr>
              <a:buSzPct val="80000"/>
              <a:buFont typeface="Wingdings" pitchFamily="2" charset="2"/>
              <a:buChar char="u"/>
            </a:pPr>
            <a:r>
              <a:rPr lang="en-US" sz="1800" b="1" dirty="0">
                <a:solidFill>
                  <a:srgbClr val="29303B"/>
                </a:solidFill>
              </a:rPr>
              <a:t>It is using a soft max activation to one of in this example 10 different output values.</a:t>
            </a:r>
            <a:endParaRPr lang="en-US" altLang="en-US" sz="1800" b="1" dirty="0">
              <a:solidFill>
                <a:srgbClr val="29303B"/>
              </a:solidFill>
            </a:endParaRPr>
          </a:p>
        </p:txBody>
      </p:sp>
    </p:spTree>
    <p:extLst>
      <p:ext uri="{BB962C8B-B14F-4D97-AF65-F5344CB8AC3E}">
        <p14:creationId xmlns:p14="http://schemas.microsoft.com/office/powerpoint/2010/main" val="412008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97.1 Multi-Class Classification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43144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Example: Multi-Class Classification (Explanation)</a:t>
            </a:r>
          </a:p>
          <a:p>
            <a:pPr marL="342900" indent="-342900" algn="l">
              <a:buClr>
                <a:srgbClr val="0070C0"/>
              </a:buClr>
              <a:buSzPct val="80000"/>
              <a:buFont typeface="Wingdings" pitchFamily="2" charset="2"/>
              <a:buChar char="u"/>
            </a:pPr>
            <a:r>
              <a:rPr lang="en-US" sz="1800" b="1" dirty="0">
                <a:solidFill>
                  <a:srgbClr val="29303B"/>
                </a:solidFill>
              </a:rPr>
              <a:t>This is how Keras solve the MNIST problem within their own documentation.</a:t>
            </a:r>
          </a:p>
          <a:p>
            <a:pPr marL="342900" indent="-342900" algn="l">
              <a:buClr>
                <a:srgbClr val="0070C0"/>
              </a:buClr>
              <a:buSzPct val="80000"/>
              <a:buFont typeface="Wingdings" pitchFamily="2" charset="2"/>
              <a:buChar char="u"/>
            </a:pPr>
            <a:r>
              <a:rPr lang="en-US" sz="1800" b="1" dirty="0">
                <a:solidFill>
                  <a:srgbClr val="29303B"/>
                </a:solidFill>
              </a:rPr>
              <a:t>Then, Keras use an SGD optimizer and model compile with a categorical cross and entropy loss function.</a:t>
            </a:r>
          </a:p>
          <a:p>
            <a:pPr marL="342900" indent="-342900" algn="l">
              <a:buClr>
                <a:srgbClr val="0070C0"/>
              </a:buClr>
              <a:buSzPct val="80000"/>
              <a:buFont typeface="Wingdings" pitchFamily="2" charset="2"/>
              <a:buChar char="u"/>
            </a:pPr>
            <a:r>
              <a:rPr lang="en-US" sz="1800" b="1" dirty="0">
                <a:solidFill>
                  <a:srgbClr val="29303B"/>
                </a:solidFill>
              </a:rPr>
              <a:t>We can refer to the Keras documentation for some general starting points to begin from when you're tackling a specific kind of problem.</a:t>
            </a:r>
          </a:p>
          <a:p>
            <a:pPr marL="342900" indent="-342900" algn="l">
              <a:buClr>
                <a:srgbClr val="0070C0"/>
              </a:buClr>
              <a:buSzPct val="80000"/>
              <a:buFont typeface="Wingdings" pitchFamily="2" charset="2"/>
              <a:buChar char="u"/>
            </a:pPr>
            <a:r>
              <a:rPr lang="en-US" sz="1800" b="1" dirty="0">
                <a:solidFill>
                  <a:srgbClr val="29303B"/>
                </a:solidFill>
              </a:rPr>
              <a:t>The actual numbers of neurons and number of layers the number of inputs and outputs will vary depending on the problem you are trying to solve.</a:t>
            </a:r>
          </a:p>
          <a:p>
            <a:pPr marL="342900" indent="-342900" algn="l">
              <a:buClr>
                <a:srgbClr val="0070C0"/>
              </a:buClr>
              <a:buSzPct val="80000"/>
              <a:buFont typeface="Wingdings" pitchFamily="2" charset="2"/>
              <a:buChar char="u"/>
            </a:pPr>
            <a:r>
              <a:rPr lang="en-US" sz="1800" b="1" dirty="0">
                <a:solidFill>
                  <a:srgbClr val="29303B"/>
                </a:solidFill>
              </a:rPr>
              <a:t>This is the general guidance they give you on what the right loss function is.</a:t>
            </a:r>
          </a:p>
          <a:p>
            <a:pPr marL="342900" indent="-342900" algn="l">
              <a:buClr>
                <a:srgbClr val="0070C0"/>
              </a:buClr>
              <a:buSzPct val="80000"/>
              <a:buFont typeface="Wingdings" pitchFamily="2" charset="2"/>
              <a:buChar char="u"/>
            </a:pPr>
            <a:r>
              <a:rPr lang="en-US" sz="1800" b="1" dirty="0">
                <a:solidFill>
                  <a:srgbClr val="29303B"/>
                </a:solidFill>
              </a:rPr>
              <a:t>To start with what the right optimizer to start with might be another type of classification problem is binary classification maybe you're trying to decide if images or people are pictures of males or females.</a:t>
            </a:r>
          </a:p>
          <a:p>
            <a:pPr marL="342900" indent="-342900" algn="l">
              <a:buClr>
                <a:srgbClr val="0070C0"/>
              </a:buClr>
              <a:buSzPct val="80000"/>
              <a:buFont typeface="Wingdings" pitchFamily="2" charset="2"/>
              <a:buChar char="u"/>
            </a:pPr>
            <a:r>
              <a:rPr lang="en-US" sz="1800" b="1" dirty="0">
                <a:solidFill>
                  <a:srgbClr val="29303B"/>
                </a:solidFill>
              </a:rPr>
              <a:t>Maybe you are trying to decide if someone's political party is Democrat or Republican.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200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97.1 Multi-Class Classification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0903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Example: Multi-Class Classification (Explanation)</a:t>
            </a:r>
          </a:p>
          <a:p>
            <a:pPr marL="342900" indent="-342900" algn="l">
              <a:buClr>
                <a:srgbClr val="0070C0"/>
              </a:buClr>
              <a:buSzPct val="80000"/>
              <a:buFont typeface="Wingdings" pitchFamily="2" charset="2"/>
              <a:buChar char="u"/>
            </a:pPr>
            <a:r>
              <a:rPr lang="en-US" sz="1800" b="1" dirty="0">
                <a:solidFill>
                  <a:srgbClr val="29303B"/>
                </a:solidFill>
              </a:rPr>
              <a:t>If you have a </a:t>
            </a:r>
            <a:r>
              <a:rPr lang="en-US" sz="1800" b="1" dirty="0">
                <a:solidFill>
                  <a:schemeClr val="tx1"/>
                </a:solidFill>
              </a:rPr>
              <a:t>binary classification problem (0 or 1), Keras documentation recommend a sigmoid activation function instead </a:t>
            </a:r>
            <a:r>
              <a:rPr lang="en-US" sz="1800" b="1" dirty="0">
                <a:solidFill>
                  <a:srgbClr val="29303B"/>
                </a:solidFill>
              </a:rPr>
              <a:t>of softmax because you don not really need the complexity of softmax if you just try to classify between 0 and 1.</a:t>
            </a:r>
          </a:p>
          <a:p>
            <a:pPr marL="342900" indent="-342900" algn="l">
              <a:buClr>
                <a:srgbClr val="0070C0"/>
              </a:buClr>
              <a:buSzPct val="80000"/>
              <a:buFont typeface="Wingdings" pitchFamily="2" charset="2"/>
              <a:buChar char="u"/>
            </a:pPr>
            <a:r>
              <a:rPr lang="en-US" sz="1800" b="1" dirty="0">
                <a:solidFill>
                  <a:srgbClr val="C00000"/>
                </a:solidFill>
              </a:rPr>
              <a:t>For simple binary classification, Keras recommend: The activation function: Use sigmoid.</a:t>
            </a:r>
          </a:p>
          <a:p>
            <a:pPr marL="342900" indent="-342900" algn="l">
              <a:buClr>
                <a:srgbClr val="0070C0"/>
              </a:buClr>
              <a:buSzPct val="80000"/>
              <a:buFont typeface="Wingdings" pitchFamily="2" charset="2"/>
              <a:buChar char="u"/>
            </a:pPr>
            <a:r>
              <a:rPr lang="en-US" sz="1800" b="1" dirty="0">
                <a:solidFill>
                  <a:srgbClr val="C00000"/>
                </a:solidFill>
              </a:rPr>
              <a:t>For complicate multi-class classification, Kera recommend: complicated softmax activation function.</a:t>
            </a:r>
          </a:p>
          <a:p>
            <a:pPr marL="342900" indent="-342900" algn="l">
              <a:buClr>
                <a:srgbClr val="0070C0"/>
              </a:buClr>
              <a:buSzPct val="80000"/>
              <a:buFont typeface="Wingdings" pitchFamily="2" charset="2"/>
              <a:buChar char="u"/>
            </a:pPr>
            <a:r>
              <a:rPr lang="en-US" sz="1800" b="1" dirty="0">
                <a:solidFill>
                  <a:srgbClr val="29303B"/>
                </a:solidFill>
              </a:rPr>
              <a:t>Keras also recommend to use </a:t>
            </a:r>
            <a:r>
              <a:rPr lang="en-US" sz="1800" b="1" dirty="0">
                <a:solidFill>
                  <a:srgbClr val="C00000"/>
                </a:solidFill>
              </a:rPr>
              <a:t>binary cross entropy for loss function and RMS prop for optimizer.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7609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97.2 Integrate Keras with scikit_learn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6087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97.2 Integrate Keras with scikit_learn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501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Integrate Keras with scikit_learn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94557BCA-4693-4A25-B463-7F0F08F1F29B}"/>
              </a:ext>
            </a:extLst>
          </p:cNvPr>
          <p:cNvPicPr>
            <a:picLocks noChangeAspect="1"/>
          </p:cNvPicPr>
          <p:nvPr/>
        </p:nvPicPr>
        <p:blipFill>
          <a:blip r:embed="rId4"/>
          <a:stretch>
            <a:fillRect/>
          </a:stretch>
        </p:blipFill>
        <p:spPr>
          <a:xfrm>
            <a:off x="1061864" y="1998544"/>
            <a:ext cx="7020272" cy="3189964"/>
          </a:xfrm>
          <a:prstGeom prst="rect">
            <a:avLst/>
          </a:prstGeom>
          <a:ln>
            <a:solidFill>
              <a:srgbClr val="C00000"/>
            </a:solidFill>
          </a:ln>
        </p:spPr>
      </p:pic>
    </p:spTree>
    <p:extLst>
      <p:ext uri="{BB962C8B-B14F-4D97-AF65-F5344CB8AC3E}">
        <p14:creationId xmlns:p14="http://schemas.microsoft.com/office/powerpoint/2010/main" val="23991026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14499</TotalTime>
  <Words>2375</Words>
  <Application>Microsoft Office PowerPoint</Application>
  <PresentationFormat>On-screen Show (4:3)</PresentationFormat>
  <Paragraphs>257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佈景主題</vt:lpstr>
      <vt:lpstr>97 Keras Political Affiliation</vt:lpstr>
      <vt:lpstr>97 Keras Political Affiliation</vt:lpstr>
      <vt:lpstr>97.1 Multi-Class Classification</vt:lpstr>
      <vt:lpstr>97.1 Multi-Class Classification</vt:lpstr>
      <vt:lpstr>97.1 Multi-Class Classification</vt:lpstr>
      <vt:lpstr>97.1 Multi-Class Classification</vt:lpstr>
      <vt:lpstr>97.1 Multi-Class Classification</vt:lpstr>
      <vt:lpstr>97.2 Integrate Keras with scikit_learn</vt:lpstr>
      <vt:lpstr>97.2 Integrate Keras with scikit_learn</vt:lpstr>
      <vt:lpstr>97.2 Integrate Keras with scikit_learn</vt:lpstr>
      <vt:lpstr>97.2 Integrate Keras with scikit_learn</vt:lpstr>
      <vt:lpstr>97.3 Predict Political Parties with Keras</vt:lpstr>
      <vt:lpstr>97.3 Predict Political Parties with Keras</vt:lpstr>
      <vt:lpstr>97.3 Predict Political Parties with Keras</vt:lpstr>
      <vt:lpstr>97.4 Read Data</vt:lpstr>
      <vt:lpstr>97.4 Read Data</vt:lpstr>
      <vt:lpstr>97.4 Read Data</vt:lpstr>
      <vt:lpstr>97.4 Read Data</vt:lpstr>
      <vt:lpstr>97.5 Check Missing Data</vt:lpstr>
      <vt:lpstr>97.5 Check Missing Data</vt:lpstr>
      <vt:lpstr>97.5 Check Missing Data</vt:lpstr>
      <vt:lpstr>97.5 Check Missing Data</vt:lpstr>
      <vt:lpstr>97.6 Drop Missing Data</vt:lpstr>
      <vt:lpstr>97.6 Drop Missing Data</vt:lpstr>
      <vt:lpstr>97.3 Print Describe</vt:lpstr>
      <vt:lpstr>97.7 Convert String into 1/0</vt:lpstr>
      <vt:lpstr>97.7 Convert String into 1/0</vt:lpstr>
      <vt:lpstr>97.7 Convert String into 1/0</vt:lpstr>
      <vt:lpstr>97.8 Feature and Label</vt:lpstr>
      <vt:lpstr>97.8 Feature and Label</vt:lpstr>
      <vt:lpstr>97.8 Feature and Label</vt:lpstr>
      <vt:lpstr>97.9 Classify and Validation</vt:lpstr>
      <vt:lpstr>97.9 Classify and Validation</vt:lpstr>
      <vt:lpstr>97.9 Classify and Validation</vt:lpstr>
      <vt:lpstr>97.9 Classify and Validation</vt:lpstr>
      <vt:lpstr>97.9 Classify and Validation</vt:lpstr>
      <vt:lpstr>97.9 Classify and Validation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7104</cp:revision>
  <dcterms:created xsi:type="dcterms:W3CDTF">2018-09-28T16:40:41Z</dcterms:created>
  <dcterms:modified xsi:type="dcterms:W3CDTF">2020-09-21T00:37:44Z</dcterms:modified>
</cp:coreProperties>
</file>