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2" r:id="rId11"/>
    <p:sldId id="289" r:id="rId12"/>
    <p:sldId id="285" r:id="rId13"/>
    <p:sldId id="286" r:id="rId14"/>
    <p:sldId id="290" r:id="rId15"/>
    <p:sldId id="287" r:id="rId16"/>
    <p:sldId id="291" r:id="rId17"/>
    <p:sldId id="292" r:id="rId18"/>
    <p:sldId id="293" r:id="rId19"/>
    <p:sldId id="294" r:id="rId20"/>
    <p:sldId id="295" r:id="rId21"/>
    <p:sldId id="297" r:id="rId22"/>
    <p:sldId id="298" r:id="rId23"/>
    <p:sldId id="296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56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data-science-and-machine-learning-with-python-hands-on/learn/lecture/5591552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data-science-and-machine-learning-with-python-hands-on/learn/lecture/5591552#overview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data-science-and-machine-learning-with-python-hands-on/learn/lecture/5591552#overview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5591552#overview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5591552#overview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5591552#overview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5591552#overview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5591552#overvie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demy.com/course/data-science-and-machine-learning-with-python-hands-on/learn/lecture/5591552#overview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demy.com/course/data-science-and-machine-learning-with-python-hands-on/learn/lecture/559155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5591552#overview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data-science-and-machine-learning-with-python-hands-on/learn/lecture/5591552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5591552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data-science-and-machine-learning-with-python-hands-on/learn/lecture/5591552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5591552#overvie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5591552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data-science-and-machine-learning-with-python-hands-on/learn/lecture/5591552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 Linear Regression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25.1 Linear Regression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363272" cy="6956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Regression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https://www.udemy.com/course/data-science-and-machine-learning-with-python-hands-on/learn/lecture/5591552#overview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0FDEB8-3E84-4525-8E0D-39C3398F2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356" y="2714415"/>
            <a:ext cx="4366844" cy="38286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8108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25.2 </a:t>
            </a:r>
            <a:r>
              <a:rPr lang="en-US" altLang="zh-TW" sz="4800" b="1" dirty="0" err="1">
                <a:solidFill>
                  <a:srgbClr val="FFFF00"/>
                </a:solidFill>
              </a:rPr>
              <a:t>stats.linregress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5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25.2 </a:t>
            </a:r>
            <a:r>
              <a:rPr lang="en-US" altLang="zh-TW" sz="4400" b="1" dirty="0" err="1">
                <a:solidFill>
                  <a:srgbClr val="FFFF00"/>
                </a:solidFill>
              </a:rPr>
              <a:t>stats.linregress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363272" cy="9837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Regression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 we only have two features, we can keep it simple and just use </a:t>
            </a:r>
            <a:r>
              <a:rPr lang="en-US" sz="1800" b="1" dirty="0" err="1">
                <a:solidFill>
                  <a:schemeClr val="tx1"/>
                </a:solidFill>
              </a:rPr>
              <a:t>scipy.stats.linregress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https://www.udemy.com/course/data-science-and-machine-learning-with-python-hands-on/learn/lecture/5591552#overview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08E7F7-6577-4D1F-B0E7-1060E43CE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2301273"/>
            <a:ext cx="7343775" cy="3562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7193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25.2 </a:t>
            </a:r>
            <a:r>
              <a:rPr lang="en-US" altLang="zh-TW" sz="4400" b="1" dirty="0" err="1">
                <a:solidFill>
                  <a:srgbClr val="FFFF00"/>
                </a:solidFill>
              </a:rPr>
              <a:t>stats.linregress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363272" cy="9837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Regression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scipy.stats.linregress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https://www.udemy.com/course/data-science-and-machine-learning-with-python-hands-on/learn/lecture/5591552#overview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74DB10-1FDF-4B18-B73F-665DE8944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2636912"/>
            <a:ext cx="7267575" cy="1285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8802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25.3 r-square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0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7077E1-51B5-4C2B-8B57-0D86FC14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11" y="2264246"/>
            <a:ext cx="7334250" cy="3829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25.3 r-square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363272" cy="6830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Regression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 surprisingly, our R-squared value shows a really good fit: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https://www.udemy.com/course/data-science-and-machine-learning-with-python-hands-on/learn/lecture/5591552#overview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95C62D-7381-498A-A8D8-F08FFF180DAF}"/>
              </a:ext>
            </a:extLst>
          </p:cNvPr>
          <p:cNvSpPr/>
          <p:nvPr/>
        </p:nvSpPr>
        <p:spPr>
          <a:xfrm>
            <a:off x="1475656" y="5805264"/>
            <a:ext cx="309634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9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EAA0B6-E1B9-4FC0-8771-4369800B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97548"/>
            <a:ext cx="6553200" cy="1152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25.3 r-square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363272" cy="6830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Regression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R-square: r** 2 close to 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https://www.udemy.com/course/data-science-and-machine-learning-with-python-hands-on/learn/lecture/5591552#overview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95C62D-7381-498A-A8D8-F08FFF180DAF}"/>
              </a:ext>
            </a:extLst>
          </p:cNvPr>
          <p:cNvSpPr/>
          <p:nvPr/>
        </p:nvSpPr>
        <p:spPr>
          <a:xfrm>
            <a:off x="1008475" y="3380730"/>
            <a:ext cx="3096344" cy="1693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90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25.4 Slope and intercept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02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8925E8-A936-4F5F-903E-62CF57F61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30" y="2983345"/>
            <a:ext cx="4811470" cy="33319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25.4 Slope and intercept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363272" cy="16317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Slope and Intercept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Let's use the slope and intercept we got from the regression to plot predicted values vs. observed: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(…, c=‘r”). Plot Color = ‘red’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https://www.udemy.com/course/data-science-and-machine-learning-with-python-hands-on/learn/lecture/5591552#overview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95C62D-7381-498A-A8D8-F08FFF180DAF}"/>
              </a:ext>
            </a:extLst>
          </p:cNvPr>
          <p:cNvSpPr/>
          <p:nvPr/>
        </p:nvSpPr>
        <p:spPr>
          <a:xfrm>
            <a:off x="3023828" y="5789860"/>
            <a:ext cx="3096344" cy="5254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5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04A8E4-5D8B-46D8-BDB9-4BB56CF0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44" y="2398823"/>
            <a:ext cx="4828828" cy="10555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25.4 Slope and intercept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363272" cy="9837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Slope and Intercept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Let's use the slope and intercept we got from the regression to plot predicted values vs. observed: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https://www.udemy.com/course/data-science-and-machine-learning-with-python-hands-on/learn/lecture/5591552#overview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95C62D-7381-498A-A8D8-F08FFF180DAF}"/>
              </a:ext>
            </a:extLst>
          </p:cNvPr>
          <p:cNvSpPr/>
          <p:nvPr/>
        </p:nvSpPr>
        <p:spPr>
          <a:xfrm>
            <a:off x="391244" y="2928880"/>
            <a:ext cx="4180756" cy="5254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E5DFEA-779D-4F29-9EBD-0CC76C532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321" y="2901206"/>
            <a:ext cx="3871151" cy="34061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9073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 Linear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363272" cy="30845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Fit a Line to a  data set of observation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this line to predict unobserved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regression means reverse or backward. Regression model the data and use this model (backward or reverse) to predict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use regression line to predict points in the future, the past, and etc. Time usually has nothing to do with regression.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example, you have a bunch of people with weight and height. X-axis is weight and y-axis is height. We can plot all these data points. We can see they are linear relationship. We have straight line with slope = 0.6 and y-intercept is 130.2.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https://www.udemy.com/course/data-science-and-machine-learning-with-python-hands-on/learn/lecture/5591552#overview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05927-9631-4B25-8815-95973017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454738"/>
            <a:ext cx="3476625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734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25.5 Exercise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94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25.5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363272" cy="10550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Increase the random variation in the test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See what effect it has on the r-squared error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https://www.udemy.com/course/data-science-and-machine-learning-with-python-hands-on/learn/lecture/5591552#overview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48DE71-9AEF-488E-A189-8EBB3A634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453660"/>
            <a:ext cx="4100912" cy="40725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74733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25.5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363272" cy="10550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Increase the random variation in the test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See what effect it has on the r-squared error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https://www.udemy.com/course/data-science-and-machine-learning-with-python-hands-on/learn/lecture/5591552#overview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45AAFC-D18E-4C2E-9D10-F7706C0DF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39099"/>
            <a:ext cx="3744416" cy="33004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53E4A3-05EA-42BE-B836-CE70EE2F0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539098"/>
            <a:ext cx="3792890" cy="33004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24468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C57C6C-C9A8-4589-99EE-9EF8CDC00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2924944"/>
            <a:ext cx="7458075" cy="2419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25.5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363272" cy="13476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Increase the random variation in the test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See what effect it has on the r-squared error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R-value from -0.99 to -0.81. (absolute value from  0.99 to 0.81)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https://www.udemy.com/course/data-science-and-machine-learning-with-python-hands-on/learn/lecture/5591552#overview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95C62D-7381-498A-A8D8-F08FFF180DAF}"/>
              </a:ext>
            </a:extLst>
          </p:cNvPr>
          <p:cNvSpPr/>
          <p:nvPr/>
        </p:nvSpPr>
        <p:spPr>
          <a:xfrm>
            <a:off x="868187" y="3068960"/>
            <a:ext cx="2376264" cy="8469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BAEAD-C162-49FB-B549-EE4DBBFB481D}"/>
              </a:ext>
            </a:extLst>
          </p:cNvPr>
          <p:cNvSpPr/>
          <p:nvPr/>
        </p:nvSpPr>
        <p:spPr>
          <a:xfrm>
            <a:off x="842962" y="4275735"/>
            <a:ext cx="2376264" cy="8469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 Linear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363272" cy="35039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Regression: How does it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Usually using “least squares”. Error is similar to a deviation and square is a variance. Minimizes the squared-error between each point and the line.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regression becomes the correlation of data points between x and 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Remember the slop-intercept equation or line? y = mx + 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slope is the correlation between two variables: The standard deviation of y divided by the standard deviation of x, i.e., m = std (y)/std(x)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the meaning of standard deviation?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intercept is the mean of y minus the slope times the mean of x, i.e., b = y – mx.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will do all the math calculation for 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https://www.udemy.com/course/data-science-and-machine-learning-with-python-hands-on/learn/lecture/5591552#overview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A25A8C-EFE9-4F99-B753-07AE98C5C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445788"/>
            <a:ext cx="2466975" cy="1943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6885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 Linear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363272" cy="28559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Regression: How does it 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Least square minimizes the sum of squared errors.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There is another way to think of least squared error. You are given a line there and have the data around the line with probability.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the same as maximizing the likelihood of the observed data if you start thinking of the problem in terms of the probabilities and probability distribution functions.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sometimes called “maximum likelihood estimation.” This is really talking about the regression.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https://www.udemy.com/course/data-science-and-machine-learning-with-python-hands-on/learn/lecture/5591552#overview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36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 Linear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363272" cy="25812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More than one way to do 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Gradient Descent is an alternative method to least squared. Gradient Descent is used in high dimensional data, for </a:t>
            </a:r>
            <a:r>
              <a:rPr lang="en-US" sz="1800" b="1" dirty="0" err="1">
                <a:solidFill>
                  <a:schemeClr val="tx1"/>
                </a:solidFill>
              </a:rPr>
              <a:t>exmaple</a:t>
            </a:r>
            <a:r>
              <a:rPr lang="en-US" sz="1800" b="1" dirty="0">
                <a:solidFill>
                  <a:schemeClr val="tx1"/>
                </a:solidFill>
              </a:rPr>
              <a:t>, 3D.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Basically iterates to find the line that best follows the contours defined by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Can make sense when dealing with 3D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Easy to try Python and just compare the results to least squares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But usually least squares is a perfectly good choice.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https://www.udemy.com/course/data-science-and-machine-learning-with-python-hands-on/learn/lecture/5591552#overview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6B260-1F30-4F65-BF3B-A5413F3CA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3889564"/>
            <a:ext cx="3095625" cy="2581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5363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 Linear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標題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1221153"/>
                <a:ext cx="8363272" cy="3503991"/>
              </a:xfrm>
              <a:ln>
                <a:solidFill>
                  <a:srgbClr val="C00000"/>
                </a:solidFill>
              </a:ln>
            </p:spPr>
            <p:txBody>
              <a:bodyPr>
                <a:noAutofit/>
              </a:bodyPr>
              <a:lstStyle/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Measure error with r-squared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How do we measure?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How well line fit our data?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r-squared, also called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coefficient of determination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, measures: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 fraction of the total variation in y that is captured by the model.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Computing r-Squared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𝒔𝒖𝒎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𝒔𝒒𝒖𝒂𝒓𝒆𝒅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𝒆𝒓𝒓𝒐𝒓𝒔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𝒔𝒖𝒎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𝒔𝒒𝒖𝒂𝒓𝒆𝒅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𝒗𝒂𝒓𝒊𝒂𝒕𝒊𝒐𝒏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𝒇𝒓𝒐𝒎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𝒎𝒆𝒂𝒏</m:t>
                        </m:r>
                      </m:den>
                    </m:f>
                  </m:oMath>
                </a14:m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Python will give you function for us.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We do not need to know how the internal formula.</a:t>
                </a:r>
              </a:p>
            </p:txBody>
          </p:sp>
        </mc:Choice>
        <mc:Fallback>
          <p:sp>
            <p:nvSpPr>
              <p:cNvPr id="3" name="副標題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1221153"/>
                <a:ext cx="8363272" cy="3503991"/>
              </a:xfrm>
              <a:blipFill>
                <a:blip r:embed="rId2"/>
                <a:stretch>
                  <a:fillRect l="-73" t="-693" b="-312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https://www.udemy.com/course/data-science-and-machine-learning-with-python-hands-on/learn/lecture/5591552#overview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64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 Linear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363272" cy="19918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Interpreting r-Squared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Ranges from 0 to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 is bad (none of the variance is captured), 1 is good (all of the variance is captured).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use the r-squared to measure how good of the regression is by the data point.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https://www.udemy.com/course/data-science-and-machine-learning-with-python-hands-on/learn/lecture/5591552#overview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47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25.1 Linear Regression Example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7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25.1 Linear Regression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363272" cy="12717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Regression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“</a:t>
            </a:r>
            <a:r>
              <a:rPr lang="en-US" sz="1800" b="1" dirty="0" err="1">
                <a:solidFill>
                  <a:schemeClr val="tx1"/>
                </a:solidFill>
              </a:rPr>
              <a:t>LinearRegression.ipynb</a:t>
            </a:r>
            <a:r>
              <a:rPr lang="en-US" sz="1800" b="1" dirty="0">
                <a:solidFill>
                  <a:schemeClr val="tx1"/>
                </a:solidFill>
              </a:rPr>
              <a:t>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Let's fabricate some data that shows a roughly linear relationship between page speed and amount purchased: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https://www.udemy.com/course/data-science-and-machine-learning-with-python-hands-on/learn/lecture/5591552#overview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A8BA8-A47E-47AB-9443-38E533D01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91" y="2780928"/>
            <a:ext cx="7007418" cy="25620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3372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1217</Words>
  <Application>Microsoft Office PowerPoint</Application>
  <PresentationFormat>On-screen Show (4:3)</PresentationFormat>
  <Paragraphs>159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Office 佈景主題</vt:lpstr>
      <vt:lpstr>25 Linear Regression</vt:lpstr>
      <vt:lpstr>25 Linear Regression</vt:lpstr>
      <vt:lpstr>25 Linear Regression</vt:lpstr>
      <vt:lpstr>25 Linear Regression</vt:lpstr>
      <vt:lpstr>25 Linear Regression</vt:lpstr>
      <vt:lpstr>25 Linear Regression</vt:lpstr>
      <vt:lpstr>25 Linear Regression</vt:lpstr>
      <vt:lpstr>25.1 Linear Regression Example</vt:lpstr>
      <vt:lpstr>25.1 Linear Regression Example</vt:lpstr>
      <vt:lpstr>25.1 Linear Regression Example</vt:lpstr>
      <vt:lpstr>25.2 stats.linregress</vt:lpstr>
      <vt:lpstr>25.2 stats.linregress</vt:lpstr>
      <vt:lpstr>25.2 stats.linregress</vt:lpstr>
      <vt:lpstr>25.3 r-square</vt:lpstr>
      <vt:lpstr>25.3 r-square</vt:lpstr>
      <vt:lpstr>25.3 r-square</vt:lpstr>
      <vt:lpstr>25.4 Slope and intercept</vt:lpstr>
      <vt:lpstr>25.4 Slope and intercept</vt:lpstr>
      <vt:lpstr>25.4 Slope and intercept</vt:lpstr>
      <vt:lpstr>25.5 Exercise</vt:lpstr>
      <vt:lpstr>25.5 Exercise</vt:lpstr>
      <vt:lpstr>25.5 Exercise</vt:lpstr>
      <vt:lpstr>25.5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718</cp:revision>
  <dcterms:created xsi:type="dcterms:W3CDTF">2018-09-28T16:40:41Z</dcterms:created>
  <dcterms:modified xsi:type="dcterms:W3CDTF">2020-08-20T18:11:46Z</dcterms:modified>
</cp:coreProperties>
</file>