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07" r:id="rId3"/>
    <p:sldId id="323" r:id="rId4"/>
    <p:sldId id="326" r:id="rId5"/>
    <p:sldId id="327" r:id="rId6"/>
    <p:sldId id="329" r:id="rId7"/>
    <p:sldId id="328" r:id="rId8"/>
    <p:sldId id="331" r:id="rId9"/>
    <p:sldId id="330" r:id="rId10"/>
    <p:sldId id="332" r:id="rId11"/>
    <p:sldId id="333" r:id="rId12"/>
    <p:sldId id="334" r:id="rId13"/>
    <p:sldId id="336" r:id="rId14"/>
    <p:sldId id="335" r:id="rId15"/>
    <p:sldId id="337" r:id="rId16"/>
    <p:sldId id="338" r:id="rId17"/>
    <p:sldId id="341" r:id="rId18"/>
    <p:sldId id="340" r:id="rId19"/>
    <p:sldId id="342" r:id="rId20"/>
    <p:sldId id="343" r:id="rId21"/>
    <p:sldId id="344" r:id="rId22"/>
    <p:sldId id="346" r:id="rId23"/>
    <p:sldId id="345" r:id="rId24"/>
    <p:sldId id="347" r:id="rId25"/>
    <p:sldId id="259"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105" d="100"/>
          <a:sy n="105" d="100"/>
        </p:scale>
        <p:origin x="240"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atic.googleusercontent.com/media/research.google.com/en/pubs/archive/45530.pdf"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tatic.googleusercontent.com/media/research.google.com/en/pubs/archive/45530.pdf"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69 Binning and </a:t>
            </a:r>
            <a:r>
              <a:rPr lang="en-US" altLang="zh-TW" sz="4800" b="1" dirty="0" err="1">
                <a:solidFill>
                  <a:srgbClr val="FFFF00"/>
                </a:solidFill>
              </a:rPr>
              <a:t>etc</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69.2 </a:t>
            </a:r>
            <a:r>
              <a:rPr lang="en-US" altLang="zh-TW" b="1" dirty="0">
                <a:solidFill>
                  <a:srgbClr val="FFFF00"/>
                </a:solidFill>
              </a:rPr>
              <a:t>Transforming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572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Transforming Explanation</a:t>
            </a:r>
          </a:p>
          <a:p>
            <a:pPr marL="342900" indent="-342900" algn="l">
              <a:buClr>
                <a:srgbClr val="0070C0"/>
              </a:buClr>
              <a:buSzPct val="80000"/>
              <a:buFont typeface="Wingdings" pitchFamily="2" charset="2"/>
              <a:buChar char="u"/>
            </a:pPr>
            <a:r>
              <a:rPr lang="en-US" sz="1800" b="1" i="0" dirty="0">
                <a:solidFill>
                  <a:schemeClr val="tx1"/>
                </a:solidFill>
                <a:effectLst/>
              </a:rPr>
              <a:t>Another thing we might do is transforming our data, applying some sort of a function to our features to make it better suited for our algorithms.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F</a:t>
            </a:r>
            <a:r>
              <a:rPr lang="en-US" sz="1800" b="1" i="0" dirty="0">
                <a:solidFill>
                  <a:schemeClr val="tx1"/>
                </a:solidFill>
                <a:effectLst/>
              </a:rPr>
              <a:t>or example, if you have feature data that has an exponential trend within it, that might benefit from doing a logarithmic transform on it to make that data look more linear.</a:t>
            </a:r>
          </a:p>
          <a:p>
            <a:pPr marL="342900" indent="-342900" algn="l">
              <a:buClr>
                <a:srgbClr val="0070C0"/>
              </a:buClr>
              <a:buSzPct val="80000"/>
              <a:buFont typeface="Wingdings" pitchFamily="2" charset="2"/>
              <a:buChar char="u"/>
            </a:pPr>
            <a:r>
              <a:rPr lang="en-US" sz="1800" b="1" i="0" dirty="0">
                <a:solidFill>
                  <a:schemeClr val="tx1"/>
                </a:solidFill>
                <a:effectLst/>
              </a:rPr>
              <a:t>That might help out your model in actually finding real trends in it.</a:t>
            </a:r>
          </a:p>
          <a:p>
            <a:pPr marL="342900" indent="-342900" algn="l">
              <a:buClr>
                <a:srgbClr val="0070C0"/>
              </a:buClr>
              <a:buSzPct val="80000"/>
              <a:buFont typeface="Wingdings" pitchFamily="2" charset="2"/>
              <a:buChar char="u"/>
            </a:pPr>
            <a:r>
              <a:rPr lang="en-US" sz="1800" b="1" i="0" dirty="0">
                <a:solidFill>
                  <a:schemeClr val="tx1"/>
                </a:solidFill>
                <a:effectLst/>
              </a:rPr>
              <a:t>Sometimes models have difficulty with nonlinear data coming into it. </a:t>
            </a:r>
          </a:p>
          <a:p>
            <a:pPr marL="342900" indent="-342900" algn="l">
              <a:buClr>
                <a:srgbClr val="0070C0"/>
              </a:buClr>
              <a:buSzPct val="80000"/>
              <a:buFont typeface="Wingdings" pitchFamily="2" charset="2"/>
              <a:buChar char="u"/>
            </a:pPr>
            <a:r>
              <a:rPr lang="en-US" sz="1800" b="1" i="0" dirty="0">
                <a:solidFill>
                  <a:schemeClr val="tx1"/>
                </a:solidFill>
                <a:effectLst/>
              </a:rPr>
              <a:t>A real world example is YouTube, they publish a paper on how their recommendations work, which is great reading by the way, there's a reference to that in the slide here.</a:t>
            </a:r>
          </a:p>
          <a:p>
            <a:pPr marL="342900" indent="-342900" algn="l">
              <a:buClr>
                <a:srgbClr val="0070C0"/>
              </a:buClr>
              <a:buSzPct val="80000"/>
              <a:buFont typeface="Wingdings" pitchFamily="2" charset="2"/>
              <a:buChar char="u"/>
            </a:pPr>
            <a:r>
              <a:rPr lang="en-US" sz="1800" b="1" i="0" dirty="0">
                <a:solidFill>
                  <a:schemeClr val="tx1"/>
                </a:solidFill>
                <a:effectLst/>
                <a:hlinkClick r:id="rId2"/>
              </a:rPr>
              <a:t>https://static.googleusercontent.com/media/research.google.com/en//pubs/archive/45530.pdf</a:t>
            </a:r>
            <a:endParaRPr lang="en-US" sz="1800" b="1" i="0" dirty="0">
              <a:solidFill>
                <a:schemeClr val="tx1"/>
              </a:solidFill>
              <a:effectLst/>
            </a:endParaRPr>
          </a:p>
          <a:p>
            <a:pPr marL="342900" indent="-342900" algn="l">
              <a:buClr>
                <a:srgbClr val="0070C0"/>
              </a:buClr>
              <a:buSzPct val="80000"/>
              <a:buFont typeface="Wingdings" pitchFamily="2" charset="2"/>
              <a:buChar char="u"/>
            </a:pPr>
            <a:r>
              <a:rPr lang="en-US" sz="1800" b="1" i="0" dirty="0">
                <a:solidFill>
                  <a:schemeClr val="tx1"/>
                </a:solidFill>
                <a:effectLst/>
              </a:rPr>
              <a:t>They have a whole section on feature engineering there that you might find useful.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spTree>
    <p:extLst>
      <p:ext uri="{BB962C8B-B14F-4D97-AF65-F5344CB8AC3E}">
        <p14:creationId xmlns:p14="http://schemas.microsoft.com/office/powerpoint/2010/main" val="1253670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69.2 </a:t>
            </a:r>
            <a:r>
              <a:rPr lang="en-US" altLang="zh-TW" b="1" dirty="0">
                <a:solidFill>
                  <a:srgbClr val="FFFF00"/>
                </a:solidFill>
              </a:rPr>
              <a:t>Transforming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3560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Transforming Explanation</a:t>
            </a:r>
          </a:p>
          <a:p>
            <a:pPr marL="342900" indent="-342900" algn="l">
              <a:buClr>
                <a:srgbClr val="0070C0"/>
              </a:buClr>
              <a:buSzPct val="80000"/>
              <a:buFont typeface="Wingdings" pitchFamily="2" charset="2"/>
              <a:buChar char="u"/>
            </a:pPr>
            <a:r>
              <a:rPr lang="en-US" sz="1800" b="1" i="0" dirty="0">
                <a:solidFill>
                  <a:schemeClr val="tx1"/>
                </a:solidFill>
                <a:effectLst/>
              </a:rPr>
              <a:t>And one thing they do is for any numeric feature X that they have, you know for example, how long has it been since you watched the video, they also feed in the square of that and the square root of it.</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 idea there is that they can learn super and sub linear functions in the underlying data that way.</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hey're not just throwing in raw values, they're also throwing in the square and the square root just to be careful and see if there actually are nonlinear trends there that they should be picking up on.</a:t>
            </a:r>
          </a:p>
          <a:p>
            <a:pPr marL="342900" indent="-342900" algn="l">
              <a:buClr>
                <a:srgbClr val="0070C0"/>
              </a:buClr>
              <a:buSzPct val="80000"/>
              <a:buFont typeface="Wingdings" pitchFamily="2" charset="2"/>
              <a:buChar char="u"/>
            </a:pPr>
            <a:r>
              <a:rPr lang="en-US" sz="1800" b="1" i="0" dirty="0">
                <a:solidFill>
                  <a:schemeClr val="tx1"/>
                </a:solidFill>
                <a:effectLst/>
              </a:rPr>
              <a:t>They found that that actually improves their results.</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hat is an example of transforming data.</a:t>
            </a:r>
          </a:p>
          <a:p>
            <a:pPr marL="342900" indent="-342900" algn="l">
              <a:buClr>
                <a:srgbClr val="0070C0"/>
              </a:buClr>
              <a:buSzPct val="80000"/>
              <a:buFont typeface="Wingdings" pitchFamily="2" charset="2"/>
              <a:buChar char="u"/>
            </a:pPr>
            <a:r>
              <a:rPr lang="en-US" sz="1800" b="1" i="0" dirty="0">
                <a:solidFill>
                  <a:schemeClr val="tx1"/>
                </a:solidFill>
                <a:effectLst/>
              </a:rPr>
              <a:t>It's not necessarily replacing data with a transformation, sometimes you're actually creating a new feature from transforming an existing one.</a:t>
            </a:r>
          </a:p>
          <a:p>
            <a:pPr marL="342900" indent="-342900" algn="l">
              <a:buClr>
                <a:srgbClr val="0070C0"/>
              </a:buClr>
              <a:buSzPct val="80000"/>
              <a:buFont typeface="Wingdings" pitchFamily="2" charset="2"/>
              <a:buChar char="u"/>
            </a:pPr>
            <a:r>
              <a:rPr lang="en-US" sz="1800" b="1" i="0" dirty="0">
                <a:solidFill>
                  <a:schemeClr val="tx1"/>
                </a:solidFill>
                <a:effectLst/>
              </a:rPr>
              <a:t>That's what's going on 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dirty="0"/>
          </a:p>
        </p:txBody>
      </p:sp>
    </p:spTree>
    <p:extLst>
      <p:ext uri="{BB962C8B-B14F-4D97-AF65-F5344CB8AC3E}">
        <p14:creationId xmlns:p14="http://schemas.microsoft.com/office/powerpoint/2010/main" val="219914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69.2 </a:t>
            </a:r>
            <a:r>
              <a:rPr lang="en-US" altLang="zh-TW" b="1" dirty="0">
                <a:solidFill>
                  <a:srgbClr val="FFFF00"/>
                </a:solidFill>
              </a:rPr>
              <a:t>Transforming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7267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Transforming Explanation</a:t>
            </a:r>
          </a:p>
          <a:p>
            <a:pPr marL="342900" indent="-342900" algn="l">
              <a:buClr>
                <a:srgbClr val="0070C0"/>
              </a:buClr>
              <a:buSzPct val="80000"/>
              <a:buFont typeface="Wingdings" pitchFamily="2" charset="2"/>
              <a:buChar char="u"/>
            </a:pPr>
            <a:r>
              <a:rPr lang="en-US" sz="1800" b="1" dirty="0">
                <a:solidFill>
                  <a:srgbClr val="C00000"/>
                </a:solidFill>
              </a:rPr>
              <a:t>They a</a:t>
            </a:r>
            <a:r>
              <a:rPr lang="en-US" sz="1800" b="1" i="0" dirty="0">
                <a:solidFill>
                  <a:srgbClr val="C00000"/>
                </a:solidFill>
                <a:effectLst/>
              </a:rPr>
              <a:t>re feeding in both the original feature X and X squared and the square root of X</a:t>
            </a:r>
            <a:r>
              <a:rPr lang="en-US" sz="1800" b="1" i="0" dirty="0">
                <a:solidFill>
                  <a:schemeClr val="tx1"/>
                </a:solidFill>
                <a:effectLst/>
              </a:rPr>
              <a:t>.</a:t>
            </a:r>
          </a:p>
          <a:p>
            <a:pPr marL="342900" indent="-342900" algn="l">
              <a:buClr>
                <a:srgbClr val="0070C0"/>
              </a:buClr>
              <a:buSzPct val="80000"/>
              <a:buFont typeface="Wingdings" pitchFamily="2" charset="2"/>
              <a:buChar char="u"/>
            </a:pPr>
            <a:r>
              <a:rPr lang="en-US" sz="1800" b="1" i="0" dirty="0">
                <a:solidFill>
                  <a:schemeClr val="tx1"/>
                </a:solidFill>
                <a:effectLst/>
              </a:rPr>
              <a:t>You can see in this graph here why you might want to do that.</a:t>
            </a:r>
          </a:p>
          <a:p>
            <a:pPr marL="342900" indent="-342900" algn="l">
              <a:buClr>
                <a:srgbClr val="0070C0"/>
              </a:buClr>
              <a:buSzPct val="80000"/>
              <a:buFont typeface="Wingdings" pitchFamily="2" charset="2"/>
              <a:buChar char="u"/>
            </a:pPr>
            <a:r>
              <a:rPr lang="en-US" sz="1800" b="1" dirty="0">
                <a:solidFill>
                  <a:schemeClr val="tx1"/>
                </a:solidFill>
              </a:rPr>
              <a:t>I</a:t>
            </a:r>
            <a:r>
              <a:rPr lang="en-US" sz="1800" b="1" i="0" dirty="0">
                <a:solidFill>
                  <a:schemeClr val="tx1"/>
                </a:solidFill>
                <a:effectLst/>
              </a:rPr>
              <a:t>f I'm starting off with a function of X here on the green line, you can see that by taking the Ln, the logarithm, of that I end up with a linear relationship instead which might be easier for models to pick up on.</a:t>
            </a:r>
          </a:p>
          <a:p>
            <a:pPr marL="342900" indent="-342900" algn="l">
              <a:buClr>
                <a:srgbClr val="0070C0"/>
              </a:buClr>
              <a:buSzPct val="80000"/>
              <a:buFont typeface="Wingdings" pitchFamily="2" charset="2"/>
              <a:buChar char="u"/>
            </a:pPr>
            <a:r>
              <a:rPr lang="en-US" sz="1800" b="1" i="0" dirty="0">
                <a:solidFill>
                  <a:schemeClr val="tx1"/>
                </a:solidFill>
                <a:effectLst/>
              </a:rPr>
              <a:t>I could also raise that to a higher power which would actually make things worse in this case.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pic>
        <p:nvPicPr>
          <p:cNvPr id="8" name="Picture 7">
            <a:extLst>
              <a:ext uri="{FF2B5EF4-FFF2-40B4-BE49-F238E27FC236}">
                <a16:creationId xmlns:a16="http://schemas.microsoft.com/office/drawing/2014/main" id="{EB65A719-8EC0-495E-8C64-8676C1A7079F}"/>
              </a:ext>
            </a:extLst>
          </p:cNvPr>
          <p:cNvPicPr>
            <a:picLocks noChangeAspect="1"/>
          </p:cNvPicPr>
          <p:nvPr/>
        </p:nvPicPr>
        <p:blipFill>
          <a:blip r:embed="rId2"/>
          <a:stretch>
            <a:fillRect/>
          </a:stretch>
        </p:blipFill>
        <p:spPr>
          <a:xfrm>
            <a:off x="6586288" y="4135897"/>
            <a:ext cx="2162175" cy="2476500"/>
          </a:xfrm>
          <a:prstGeom prst="rect">
            <a:avLst/>
          </a:prstGeom>
          <a:ln>
            <a:solidFill>
              <a:srgbClr val="C00000"/>
            </a:solidFill>
          </a:ln>
        </p:spPr>
      </p:pic>
      <p:sp>
        <p:nvSpPr>
          <p:cNvPr id="9" name="副標題 2">
            <a:extLst>
              <a:ext uri="{FF2B5EF4-FFF2-40B4-BE49-F238E27FC236}">
                <a16:creationId xmlns:a16="http://schemas.microsoft.com/office/drawing/2014/main" id="{7CC22B24-EEC6-4558-87CB-5EA7E6707AE6}"/>
              </a:ext>
            </a:extLst>
          </p:cNvPr>
          <p:cNvSpPr txBox="1">
            <a:spLocks/>
          </p:cNvSpPr>
          <p:nvPr/>
        </p:nvSpPr>
        <p:spPr>
          <a:xfrm>
            <a:off x="426368" y="4135897"/>
            <a:ext cx="6065169" cy="181338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But sometimes more data is better.</a:t>
            </a:r>
          </a:p>
          <a:p>
            <a:pPr marL="342900" indent="-342900" algn="l">
              <a:buClr>
                <a:srgbClr val="0070C0"/>
              </a:buClr>
              <a:buSzPct val="80000"/>
              <a:buFont typeface="Wingdings" pitchFamily="2" charset="2"/>
              <a:buChar char="u"/>
            </a:pPr>
            <a:r>
              <a:rPr lang="en-US" sz="1800" b="1" dirty="0">
                <a:solidFill>
                  <a:schemeClr val="tx1"/>
                </a:solidFill>
              </a:rPr>
              <a:t>Again you know we're talking about the curse of dimensionality, so there is a limit to that, but that’s what future engineering is all about, trying to find that balance between having just enough information and too much information.</a:t>
            </a:r>
          </a:p>
        </p:txBody>
      </p:sp>
    </p:spTree>
    <p:extLst>
      <p:ext uri="{BB962C8B-B14F-4D97-AF65-F5344CB8AC3E}">
        <p14:creationId xmlns:p14="http://schemas.microsoft.com/office/powerpoint/2010/main" val="303212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69.3 Encoding</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3601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69.3 </a:t>
            </a:r>
            <a:r>
              <a:rPr lang="en-US" altLang="zh-TW" b="1" dirty="0">
                <a:solidFill>
                  <a:srgbClr val="FFFF00"/>
                </a:solidFill>
              </a:rPr>
              <a:t>Encoding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3398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Encoding </a:t>
            </a:r>
          </a:p>
          <a:p>
            <a:pPr marL="342900" indent="-342900" algn="l">
              <a:buClr>
                <a:srgbClr val="0070C0"/>
              </a:buClr>
              <a:buSzPct val="80000"/>
              <a:buFont typeface="Wingdings" pitchFamily="2" charset="2"/>
              <a:buChar char="u"/>
            </a:pPr>
            <a:r>
              <a:rPr lang="en-US" sz="1800" b="1" dirty="0">
                <a:solidFill>
                  <a:schemeClr val="tx1"/>
                </a:solidFill>
              </a:rPr>
              <a:t>Transforming data into some new representation required by the model</a:t>
            </a:r>
          </a:p>
          <a:p>
            <a:pPr marL="342900" indent="-342900" algn="l">
              <a:buClr>
                <a:srgbClr val="0070C0"/>
              </a:buClr>
              <a:buSzPct val="80000"/>
              <a:buFont typeface="Wingdings" pitchFamily="2" charset="2"/>
              <a:buChar char="u"/>
            </a:pPr>
            <a:r>
              <a:rPr lang="en-US" sz="1800" b="1" dirty="0">
                <a:solidFill>
                  <a:schemeClr val="tx1"/>
                </a:solidFill>
              </a:rPr>
              <a:t>One-hot encoding</a:t>
            </a:r>
          </a:p>
          <a:p>
            <a:pPr marL="342900" indent="-342900" algn="l">
              <a:buClr>
                <a:srgbClr val="0070C0"/>
              </a:buClr>
              <a:buSzPct val="80000"/>
              <a:buFont typeface="Wingdings" pitchFamily="2" charset="2"/>
              <a:buChar char="u"/>
            </a:pPr>
            <a:r>
              <a:rPr lang="en-US" sz="1800" b="1" dirty="0">
                <a:solidFill>
                  <a:schemeClr val="tx1"/>
                </a:solidFill>
              </a:rPr>
              <a:t>Create “buckets” for every category</a:t>
            </a:r>
          </a:p>
          <a:p>
            <a:pPr marL="342900" indent="-342900" algn="l">
              <a:buClr>
                <a:srgbClr val="0070C0"/>
              </a:buClr>
              <a:buSzPct val="80000"/>
              <a:buFont typeface="Wingdings" pitchFamily="2" charset="2"/>
              <a:buChar char="u"/>
            </a:pPr>
            <a:r>
              <a:rPr lang="en-US" sz="1800" b="1" dirty="0">
                <a:solidFill>
                  <a:schemeClr val="tx1"/>
                </a:solidFill>
              </a:rPr>
              <a:t>The bucket for your category has a , all others have a 0.</a:t>
            </a:r>
          </a:p>
          <a:p>
            <a:pPr marL="342900" indent="-342900" algn="l">
              <a:buClr>
                <a:srgbClr val="0070C0"/>
              </a:buClr>
              <a:buSzPct val="80000"/>
              <a:buFont typeface="Wingdings" pitchFamily="2" charset="2"/>
              <a:buChar char="u"/>
            </a:pPr>
            <a:r>
              <a:rPr lang="en-US" sz="1800" b="1" dirty="0">
                <a:solidFill>
                  <a:schemeClr val="tx1"/>
                </a:solidFill>
              </a:rPr>
              <a:t>Very common in deep learning, where categories are represented by individual output “neurons”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dirty="0"/>
          </a:p>
        </p:txBody>
      </p:sp>
      <p:pic>
        <p:nvPicPr>
          <p:cNvPr id="7" name="Picture 6">
            <a:extLst>
              <a:ext uri="{FF2B5EF4-FFF2-40B4-BE49-F238E27FC236}">
                <a16:creationId xmlns:a16="http://schemas.microsoft.com/office/drawing/2014/main" id="{3EC6A8C9-6618-48DB-A594-787CA3B8FCF8}"/>
              </a:ext>
            </a:extLst>
          </p:cNvPr>
          <p:cNvPicPr>
            <a:picLocks noChangeAspect="1"/>
          </p:cNvPicPr>
          <p:nvPr/>
        </p:nvPicPr>
        <p:blipFill>
          <a:blip r:embed="rId2"/>
          <a:stretch>
            <a:fillRect/>
          </a:stretch>
        </p:blipFill>
        <p:spPr>
          <a:xfrm>
            <a:off x="5724128" y="4093046"/>
            <a:ext cx="2686050" cy="2000250"/>
          </a:xfrm>
          <a:prstGeom prst="rect">
            <a:avLst/>
          </a:prstGeom>
          <a:ln>
            <a:solidFill>
              <a:srgbClr val="C00000"/>
            </a:solidFill>
          </a:ln>
        </p:spPr>
      </p:pic>
    </p:spTree>
    <p:extLst>
      <p:ext uri="{BB962C8B-B14F-4D97-AF65-F5344CB8AC3E}">
        <p14:creationId xmlns:p14="http://schemas.microsoft.com/office/powerpoint/2010/main" val="3974947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69.3 </a:t>
            </a:r>
            <a:r>
              <a:rPr lang="en-US" altLang="zh-TW" b="1" dirty="0">
                <a:solidFill>
                  <a:srgbClr val="FFFF00"/>
                </a:solidFill>
              </a:rPr>
              <a:t>Encoding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1319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Encoding Explanation</a:t>
            </a:r>
          </a:p>
          <a:p>
            <a:pPr marL="342900" indent="-342900" algn="l">
              <a:buClr>
                <a:srgbClr val="0070C0"/>
              </a:buClr>
              <a:buSzPct val="80000"/>
              <a:buFont typeface="Wingdings" pitchFamily="2" charset="2"/>
              <a:buChar char="u"/>
            </a:pPr>
            <a:r>
              <a:rPr lang="en-US" sz="1800" b="1" dirty="0">
                <a:solidFill>
                  <a:schemeClr val="tx1"/>
                </a:solidFill>
              </a:rPr>
              <a:t>Another very common thing you'll do while preparing your data is encoding and you see this a lot in the world of deep learning.</a:t>
            </a:r>
          </a:p>
          <a:p>
            <a:pPr marL="342900" indent="-342900" algn="l">
              <a:buClr>
                <a:srgbClr val="0070C0"/>
              </a:buClr>
              <a:buSzPct val="80000"/>
              <a:buFont typeface="Wingdings" pitchFamily="2" charset="2"/>
              <a:buChar char="u"/>
            </a:pPr>
            <a:r>
              <a:rPr lang="en-US" sz="1800" b="1" dirty="0">
                <a:solidFill>
                  <a:schemeClr val="tx1"/>
                </a:solidFill>
              </a:rPr>
              <a:t>A lot of times your model will require a very specific kind of input and you have to transform your data and encode it into the format that your model requires. A very common example is called </a:t>
            </a:r>
            <a:r>
              <a:rPr lang="en-US" sz="1800" b="1" dirty="0">
                <a:solidFill>
                  <a:srgbClr val="C00000"/>
                </a:solidFill>
              </a:rPr>
              <a:t>One-hot encoding</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Make sure you understand how this works.</a:t>
            </a:r>
          </a:p>
          <a:p>
            <a:pPr marL="342900" indent="-342900" algn="l">
              <a:buClr>
                <a:srgbClr val="0070C0"/>
              </a:buClr>
              <a:buSzPct val="80000"/>
              <a:buFont typeface="Wingdings" pitchFamily="2" charset="2"/>
              <a:buChar char="u"/>
            </a:pPr>
            <a:r>
              <a:rPr lang="en-US" sz="1800" b="1" dirty="0">
                <a:solidFill>
                  <a:schemeClr val="tx1"/>
                </a:solidFill>
              </a:rPr>
              <a:t>The idea is </a:t>
            </a:r>
            <a:r>
              <a:rPr lang="en-US" sz="1800" b="1" dirty="0">
                <a:solidFill>
                  <a:srgbClr val="C00000"/>
                </a:solidFill>
              </a:rPr>
              <a:t>how to create a bucket for every category that I have</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Basically, I have a one that represents that. </a:t>
            </a:r>
          </a:p>
          <a:p>
            <a:pPr marL="342900" indent="-342900" algn="l">
              <a:buClr>
                <a:srgbClr val="0070C0"/>
              </a:buClr>
              <a:buSzPct val="80000"/>
              <a:buFont typeface="Wingdings" pitchFamily="2" charset="2"/>
              <a:buChar char="u"/>
            </a:pPr>
            <a:r>
              <a:rPr lang="en-US" sz="1800" b="1" dirty="0">
                <a:solidFill>
                  <a:schemeClr val="tx1"/>
                </a:solidFill>
              </a:rPr>
              <a:t>That category exists.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dirty="0"/>
          </a:p>
        </p:txBody>
      </p:sp>
      <p:pic>
        <p:nvPicPr>
          <p:cNvPr id="8" name="Picture 7">
            <a:extLst>
              <a:ext uri="{FF2B5EF4-FFF2-40B4-BE49-F238E27FC236}">
                <a16:creationId xmlns:a16="http://schemas.microsoft.com/office/drawing/2014/main" id="{1EEDE75C-8287-4A98-B475-E59374ECFF5E}"/>
              </a:ext>
            </a:extLst>
          </p:cNvPr>
          <p:cNvPicPr>
            <a:picLocks noChangeAspect="1"/>
          </p:cNvPicPr>
          <p:nvPr/>
        </p:nvPicPr>
        <p:blipFill>
          <a:blip r:embed="rId2"/>
          <a:stretch>
            <a:fillRect/>
          </a:stretch>
        </p:blipFill>
        <p:spPr>
          <a:xfrm>
            <a:off x="6078381" y="4387189"/>
            <a:ext cx="2686050" cy="2000250"/>
          </a:xfrm>
          <a:prstGeom prst="rect">
            <a:avLst/>
          </a:prstGeom>
          <a:ln>
            <a:solidFill>
              <a:srgbClr val="C00000"/>
            </a:solidFill>
          </a:ln>
        </p:spPr>
      </p:pic>
      <p:sp>
        <p:nvSpPr>
          <p:cNvPr id="11" name="副標題 2">
            <a:extLst>
              <a:ext uri="{FF2B5EF4-FFF2-40B4-BE49-F238E27FC236}">
                <a16:creationId xmlns:a16="http://schemas.microsoft.com/office/drawing/2014/main" id="{6F79ECA2-DDEB-4AD5-BB2E-094160FD3ED6}"/>
              </a:ext>
            </a:extLst>
          </p:cNvPr>
          <p:cNvSpPr txBox="1">
            <a:spLocks/>
          </p:cNvSpPr>
          <p:nvPr/>
        </p:nvSpPr>
        <p:spPr>
          <a:xfrm>
            <a:off x="456465" y="4526008"/>
            <a:ext cx="5501199" cy="181768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And a zero that represents that it's not that category. </a:t>
            </a:r>
          </a:p>
          <a:p>
            <a:pPr marL="342900" indent="-342900" algn="l">
              <a:buClr>
                <a:srgbClr val="0070C0"/>
              </a:buClr>
              <a:buSzPct val="80000"/>
              <a:buFont typeface="Wingdings" pitchFamily="2" charset="2"/>
              <a:buChar char="u"/>
            </a:pPr>
            <a:r>
              <a:rPr lang="en-US" sz="1800" b="1" dirty="0">
                <a:solidFill>
                  <a:schemeClr val="tx1"/>
                </a:solidFill>
              </a:rPr>
              <a:t>Let's look at this picture as an example, let's say that I'm building a deep learning model that tries to do handwriting recognition on people drawing the numbers 0 through 9.</a:t>
            </a:r>
          </a:p>
        </p:txBody>
      </p:sp>
    </p:spTree>
    <p:extLst>
      <p:ext uri="{BB962C8B-B14F-4D97-AF65-F5344CB8AC3E}">
        <p14:creationId xmlns:p14="http://schemas.microsoft.com/office/powerpoint/2010/main" val="245222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69.3 </a:t>
            </a:r>
            <a:r>
              <a:rPr lang="en-US" altLang="zh-TW" b="1" dirty="0">
                <a:solidFill>
                  <a:srgbClr val="FFFF00"/>
                </a:solidFill>
              </a:rPr>
              <a:t>Encoding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1319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Encoding Explanation</a:t>
            </a:r>
          </a:p>
          <a:p>
            <a:pPr marL="342900" indent="-342900" algn="l">
              <a:buClr>
                <a:srgbClr val="0070C0"/>
              </a:buClr>
              <a:buSzPct val="80000"/>
              <a:buFont typeface="Wingdings" pitchFamily="2" charset="2"/>
              <a:buChar char="u"/>
            </a:pPr>
            <a:r>
              <a:rPr lang="en-US" sz="1800" b="1" dirty="0">
                <a:solidFill>
                  <a:schemeClr val="tx1"/>
                </a:solidFill>
              </a:rPr>
              <a:t>This is a very common example that will look at more later.</a:t>
            </a:r>
          </a:p>
          <a:p>
            <a:pPr marL="342900" indent="-342900" algn="l">
              <a:buClr>
                <a:srgbClr val="0070C0"/>
              </a:buClr>
              <a:buSzPct val="80000"/>
              <a:buFont typeface="Wingdings" pitchFamily="2" charset="2"/>
              <a:buChar char="u"/>
            </a:pPr>
            <a:r>
              <a:rPr lang="en-US" sz="1800" b="1" dirty="0">
                <a:solidFill>
                  <a:schemeClr val="tx1"/>
                </a:solidFill>
              </a:rPr>
              <a:t>To one-hot encode this information, I know that this thing represents the number eight, and to represent that in a </a:t>
            </a:r>
            <a:r>
              <a:rPr lang="en-US" sz="1800" b="1" dirty="0">
                <a:solidFill>
                  <a:srgbClr val="C00000"/>
                </a:solidFill>
              </a:rPr>
              <a:t>one-hot encoded manner</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Basically I have ten different buckets for every possible digit that that might represent </a:t>
            </a:r>
            <a:r>
              <a:rPr lang="en-US" sz="1800" b="1" dirty="0">
                <a:solidFill>
                  <a:srgbClr val="C00000"/>
                </a:solidFill>
              </a:rPr>
              <a:t>0 1 2 3 4 5 6 7 8 or 9</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Now, </a:t>
            </a:r>
            <a:r>
              <a:rPr lang="en-US" sz="1800" b="1" dirty="0">
                <a:solidFill>
                  <a:srgbClr val="C00000"/>
                </a:solidFill>
              </a:rPr>
              <a:t>I usually start counting at zero here, so you can see here that in the ninth slot there, there’s a one that represents the number eight, and every other slot there has a zero representing that it is not that category</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That's all one-hot encoding 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dirty="0"/>
          </a:p>
        </p:txBody>
      </p:sp>
      <p:pic>
        <p:nvPicPr>
          <p:cNvPr id="8" name="Picture 7">
            <a:extLst>
              <a:ext uri="{FF2B5EF4-FFF2-40B4-BE49-F238E27FC236}">
                <a16:creationId xmlns:a16="http://schemas.microsoft.com/office/drawing/2014/main" id="{1EEDE75C-8287-4A98-B475-E59374ECFF5E}"/>
              </a:ext>
            </a:extLst>
          </p:cNvPr>
          <p:cNvPicPr>
            <a:picLocks noChangeAspect="1"/>
          </p:cNvPicPr>
          <p:nvPr/>
        </p:nvPicPr>
        <p:blipFill>
          <a:blip r:embed="rId2"/>
          <a:stretch>
            <a:fillRect/>
          </a:stretch>
        </p:blipFill>
        <p:spPr>
          <a:xfrm>
            <a:off x="6040645" y="4437112"/>
            <a:ext cx="2686050" cy="2000250"/>
          </a:xfrm>
          <a:prstGeom prst="rect">
            <a:avLst/>
          </a:prstGeom>
          <a:ln>
            <a:solidFill>
              <a:srgbClr val="C00000"/>
            </a:solidFill>
          </a:ln>
        </p:spPr>
      </p:pic>
      <p:sp>
        <p:nvSpPr>
          <p:cNvPr id="9" name="副標題 2">
            <a:extLst>
              <a:ext uri="{FF2B5EF4-FFF2-40B4-BE49-F238E27FC236}">
                <a16:creationId xmlns:a16="http://schemas.microsoft.com/office/drawing/2014/main" id="{FFA8F6FD-1EDD-4B31-9E9A-2F1A6EBDC53C}"/>
              </a:ext>
            </a:extLst>
          </p:cNvPr>
          <p:cNvSpPr txBox="1">
            <a:spLocks/>
          </p:cNvSpPr>
          <p:nvPr/>
        </p:nvSpPr>
        <p:spPr>
          <a:xfrm>
            <a:off x="550963" y="4601545"/>
            <a:ext cx="5449787" cy="127572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Again if I had a one in that first slot, I would represent the number zero.</a:t>
            </a:r>
          </a:p>
          <a:p>
            <a:pPr marL="342900" indent="-342900" algn="l">
              <a:buClr>
                <a:srgbClr val="0070C0"/>
              </a:buClr>
              <a:buSzPct val="80000"/>
              <a:buFont typeface="Wingdings" pitchFamily="2" charset="2"/>
              <a:buChar char="u"/>
            </a:pPr>
            <a:r>
              <a:rPr lang="en-US" sz="1800" b="1" dirty="0">
                <a:solidFill>
                  <a:schemeClr val="tx1"/>
                </a:solidFill>
              </a:rPr>
              <a:t>If I had a one in the second slot that'd represent the number one, and so on and so forth. </a:t>
            </a:r>
          </a:p>
        </p:txBody>
      </p:sp>
    </p:spTree>
    <p:extLst>
      <p:ext uri="{BB962C8B-B14F-4D97-AF65-F5344CB8AC3E}">
        <p14:creationId xmlns:p14="http://schemas.microsoft.com/office/powerpoint/2010/main" val="4248404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69.3 </a:t>
            </a:r>
            <a:r>
              <a:rPr lang="en-US" altLang="zh-TW" b="1" dirty="0">
                <a:solidFill>
                  <a:srgbClr val="FFFF00"/>
                </a:solidFill>
              </a:rPr>
              <a:t>Encoding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4838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Encoding Explanation</a:t>
            </a:r>
          </a:p>
          <a:p>
            <a:pPr marL="342900" indent="-342900" algn="l">
              <a:buClr>
                <a:srgbClr val="0070C0"/>
              </a:buClr>
              <a:buSzPct val="80000"/>
              <a:buFont typeface="Wingdings" pitchFamily="2" charset="2"/>
              <a:buChar char="u"/>
            </a:pPr>
            <a:r>
              <a:rPr lang="en-US" sz="1800" b="1" dirty="0">
                <a:solidFill>
                  <a:srgbClr val="C00000"/>
                </a:solidFill>
              </a:rPr>
              <a:t>We do this because in deep learning, neurons generally are either on or off, or activated or they're not activated, so I can’t just feed in the number eight or the number one into an input neuron and expect it to work</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That's that's not how these things operate.</a:t>
            </a:r>
          </a:p>
          <a:p>
            <a:pPr marL="342900" indent="-342900" algn="l">
              <a:buClr>
                <a:srgbClr val="0070C0"/>
              </a:buClr>
              <a:buSzPct val="80000"/>
              <a:buFont typeface="Wingdings" pitchFamily="2" charset="2"/>
              <a:buChar char="u"/>
            </a:pPr>
            <a:r>
              <a:rPr lang="en-US" sz="1800" b="1" dirty="0">
                <a:solidFill>
                  <a:schemeClr val="tx1"/>
                </a:solidFill>
              </a:rPr>
              <a:t>Instead I need to have this one-hot encoding scheme, where every single training value, that label is actually going to be fed into 10 different input neurons, where only one of them represents the actual category I have.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dirty="0"/>
          </a:p>
        </p:txBody>
      </p:sp>
    </p:spTree>
    <p:extLst>
      <p:ext uri="{BB962C8B-B14F-4D97-AF65-F5344CB8AC3E}">
        <p14:creationId xmlns:p14="http://schemas.microsoft.com/office/powerpoint/2010/main" val="3447726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69.4 Scaling/Normalization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92993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69.4 Scaling/Normalization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1319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Scaling/Normalization</a:t>
            </a:r>
          </a:p>
          <a:p>
            <a:pPr marL="342900" indent="-342900" algn="l">
              <a:buClr>
                <a:srgbClr val="0070C0"/>
              </a:buClr>
              <a:buSzPct val="80000"/>
              <a:buFont typeface="Wingdings" pitchFamily="2" charset="2"/>
              <a:buChar char="u"/>
            </a:pPr>
            <a:r>
              <a:rPr lang="en-US" sz="1800" b="1" dirty="0">
                <a:solidFill>
                  <a:schemeClr val="tx1"/>
                </a:solidFill>
              </a:rPr>
              <a:t>Some models prefer feature data to be normally distributed around 0 (most neural networks).</a:t>
            </a:r>
          </a:p>
          <a:p>
            <a:pPr marL="342900" indent="-342900" algn="l">
              <a:buClr>
                <a:srgbClr val="0070C0"/>
              </a:buClr>
              <a:buSzPct val="80000"/>
              <a:buFont typeface="Wingdings" pitchFamily="2" charset="2"/>
              <a:buChar char="u"/>
            </a:pPr>
            <a:r>
              <a:rPr lang="en-US" sz="1800" b="1" dirty="0">
                <a:solidFill>
                  <a:schemeClr val="tx1"/>
                </a:solidFill>
              </a:rPr>
              <a:t>Most models require feature data to at least be scaled to comparable values</a:t>
            </a:r>
          </a:p>
          <a:p>
            <a:pPr marL="800100" lvl="1" indent="-342900" algn="l">
              <a:buClr>
                <a:srgbClr val="0070C0"/>
              </a:buClr>
              <a:buSzPct val="80000"/>
              <a:buFont typeface="Wingdings" pitchFamily="2" charset="2"/>
              <a:buChar char="u"/>
            </a:pPr>
            <a:r>
              <a:rPr lang="en-US" sz="1800" b="1" dirty="0">
                <a:solidFill>
                  <a:schemeClr val="tx1"/>
                </a:solidFill>
              </a:rPr>
              <a:t>Otherwise, features with larger magnitudes will have more weight than they should</a:t>
            </a:r>
          </a:p>
          <a:p>
            <a:pPr marL="800100" lvl="1" indent="-342900" algn="l">
              <a:buClr>
                <a:srgbClr val="0070C0"/>
              </a:buClr>
              <a:buSzPct val="80000"/>
              <a:buFont typeface="Wingdings" pitchFamily="2" charset="2"/>
              <a:buChar char="u"/>
            </a:pPr>
            <a:r>
              <a:rPr lang="en-US" sz="1800" b="1" dirty="0">
                <a:solidFill>
                  <a:schemeClr val="tx1"/>
                </a:solidFill>
              </a:rPr>
              <a:t>Example: modeling age and income as features – incomes will be much higher values than ages</a:t>
            </a:r>
          </a:p>
          <a:p>
            <a:pPr marL="342900" indent="-342900" algn="l">
              <a:buClr>
                <a:srgbClr val="0070C0"/>
              </a:buClr>
              <a:buSzPct val="80000"/>
              <a:buFont typeface="Wingdings" pitchFamily="2" charset="2"/>
              <a:buChar char="u"/>
            </a:pPr>
            <a:r>
              <a:rPr lang="en-US" sz="1800" b="1" dirty="0">
                <a:solidFill>
                  <a:schemeClr val="tx1"/>
                </a:solidFill>
              </a:rPr>
              <a:t>Scikit-learn has a preprocessor module that helps (MinMaxScaler, and etc.)</a:t>
            </a:r>
          </a:p>
          <a:p>
            <a:pPr marL="342900" indent="-342900" algn="l">
              <a:buClr>
                <a:srgbClr val="0070C0"/>
              </a:buClr>
              <a:buSzPct val="80000"/>
              <a:buFont typeface="Wingdings" pitchFamily="2" charset="2"/>
              <a:buChar char="u"/>
            </a:pPr>
            <a:r>
              <a:rPr lang="en-US" sz="1800" b="1" dirty="0">
                <a:solidFill>
                  <a:schemeClr val="tx1"/>
                </a:solidFill>
              </a:rPr>
              <a:t>Remember to scale your result back.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dirty="0"/>
          </a:p>
        </p:txBody>
      </p:sp>
      <p:pic>
        <p:nvPicPr>
          <p:cNvPr id="7" name="Picture 6">
            <a:extLst>
              <a:ext uri="{FF2B5EF4-FFF2-40B4-BE49-F238E27FC236}">
                <a16:creationId xmlns:a16="http://schemas.microsoft.com/office/drawing/2014/main" id="{DA761AC6-9764-4C54-B054-92611C2175A8}"/>
              </a:ext>
            </a:extLst>
          </p:cNvPr>
          <p:cNvPicPr>
            <a:picLocks noChangeAspect="1"/>
          </p:cNvPicPr>
          <p:nvPr/>
        </p:nvPicPr>
        <p:blipFill>
          <a:blip r:embed="rId2"/>
          <a:stretch>
            <a:fillRect/>
          </a:stretch>
        </p:blipFill>
        <p:spPr>
          <a:xfrm>
            <a:off x="5652120" y="5013176"/>
            <a:ext cx="2828925" cy="1409700"/>
          </a:xfrm>
          <a:prstGeom prst="rect">
            <a:avLst/>
          </a:prstGeom>
          <a:ln>
            <a:solidFill>
              <a:srgbClr val="C00000"/>
            </a:solidFill>
          </a:ln>
        </p:spPr>
      </p:pic>
    </p:spTree>
    <p:extLst>
      <p:ext uri="{BB962C8B-B14F-4D97-AF65-F5344CB8AC3E}">
        <p14:creationId xmlns:p14="http://schemas.microsoft.com/office/powerpoint/2010/main" val="372183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 Binning and </a:t>
            </a:r>
            <a:r>
              <a:rPr lang="en-US" altLang="zh-TW" sz="4400" b="1" dirty="0" err="1">
                <a:solidFill>
                  <a:srgbClr val="FFFF00"/>
                </a:solidFill>
              </a:rPr>
              <a:t>etc</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7556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Binning, Transforming, Encoding, Scaling, and Shuffling</a:t>
            </a:r>
          </a:p>
          <a:p>
            <a:pPr marL="342900" indent="-342900" algn="l">
              <a:buClr>
                <a:srgbClr val="0070C0"/>
              </a:buClr>
              <a:buSzPct val="80000"/>
              <a:buFont typeface="Wingdings" pitchFamily="2" charset="2"/>
              <a:buChar char="u"/>
            </a:pPr>
            <a:r>
              <a:rPr lang="en-US" sz="1800" b="1" dirty="0">
                <a:solidFill>
                  <a:schemeClr val="tx1"/>
                </a:solidFill>
              </a:rPr>
              <a:t>We discussed Binning, Transforming, Encoding, Scaling, and Shuffling.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69.4 Scaling/Normalization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7880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Scaling/Normalization Explanation</a:t>
            </a:r>
          </a:p>
          <a:p>
            <a:pPr marL="342900" indent="-342900" algn="l">
              <a:buClr>
                <a:srgbClr val="0070C0"/>
              </a:buClr>
              <a:buSzPct val="80000"/>
              <a:buFont typeface="Wingdings" pitchFamily="2" charset="2"/>
              <a:buChar char="u"/>
            </a:pPr>
            <a:r>
              <a:rPr lang="en-US" sz="1800" b="1" dirty="0">
                <a:solidFill>
                  <a:schemeClr val="tx1"/>
                </a:solidFill>
              </a:rPr>
              <a:t>We can also talk about scaling and normalizing your data, again pretty much every model requires this as well.</a:t>
            </a:r>
          </a:p>
          <a:p>
            <a:pPr marL="342900" indent="-342900" algn="l">
              <a:buClr>
                <a:srgbClr val="0070C0"/>
              </a:buClr>
              <a:buSzPct val="80000"/>
              <a:buFont typeface="Wingdings" pitchFamily="2" charset="2"/>
              <a:buChar char="u"/>
            </a:pPr>
            <a:r>
              <a:rPr lang="en-US" sz="1800" b="1" dirty="0">
                <a:solidFill>
                  <a:schemeClr val="tx1"/>
                </a:solidFill>
              </a:rPr>
              <a:t>A lot of models prefer their feature data to be normally distributed around zero.</a:t>
            </a:r>
          </a:p>
          <a:p>
            <a:pPr marL="342900" indent="-342900" algn="l">
              <a:buClr>
                <a:srgbClr val="0070C0"/>
              </a:buClr>
              <a:buSzPct val="80000"/>
              <a:buFont typeface="Wingdings" pitchFamily="2" charset="2"/>
              <a:buChar char="u"/>
            </a:pPr>
            <a:r>
              <a:rPr lang="en-US" sz="1800" b="1" dirty="0">
                <a:solidFill>
                  <a:schemeClr val="tx1"/>
                </a:solidFill>
              </a:rPr>
              <a:t>This is also true of most deep learning and neural networks, and at a minimum most models will require that your feature data is at least scaled to comparable values.</a:t>
            </a:r>
          </a:p>
          <a:p>
            <a:pPr marL="342900" indent="-342900" algn="l">
              <a:buClr>
                <a:srgbClr val="0070C0"/>
              </a:buClr>
              <a:buSzPct val="80000"/>
              <a:buFont typeface="Wingdings" pitchFamily="2" charset="2"/>
              <a:buChar char="u"/>
            </a:pPr>
            <a:r>
              <a:rPr lang="en-US" sz="1800" b="1" dirty="0">
                <a:solidFill>
                  <a:schemeClr val="tx1"/>
                </a:solidFill>
              </a:rPr>
              <a:t>There are models out there that don't care so much, such as decision trees, but most of them will be sensitive to the scale of your input data.</a:t>
            </a:r>
          </a:p>
          <a:p>
            <a:pPr marL="342900" indent="-342900" algn="l">
              <a:buClr>
                <a:srgbClr val="0070C0"/>
              </a:buClr>
              <a:buSzPct val="80000"/>
              <a:buFont typeface="Wingdings" pitchFamily="2" charset="2"/>
              <a:buChar char="u"/>
            </a:pPr>
            <a:r>
              <a:rPr lang="en-US" sz="1800" b="1" dirty="0">
                <a:solidFill>
                  <a:schemeClr val="tx1"/>
                </a:solidFill>
              </a:rPr>
              <a:t>Otherwise, if you have features that have larger magnitudes, they will end up having more weight on your model than they should.</a:t>
            </a:r>
          </a:p>
          <a:p>
            <a:pPr marL="342900" indent="-342900" algn="l">
              <a:buClr>
                <a:srgbClr val="0070C0"/>
              </a:buClr>
              <a:buSzPct val="80000"/>
              <a:buFont typeface="Wingdings" pitchFamily="2" charset="2"/>
              <a:buChar char="u"/>
            </a:pPr>
            <a:r>
              <a:rPr lang="en-US" sz="1800" b="1" dirty="0">
                <a:solidFill>
                  <a:schemeClr val="tx1"/>
                </a:solidFill>
              </a:rPr>
              <a:t>Going back to the example of people, if I'm trying to train a system based on their income, which might be some very large number, like you know 50000, and also their age, which is a relatively small number, like you know 30 or 40.</a:t>
            </a:r>
          </a:p>
          <a:p>
            <a:pPr marL="342900" indent="-342900" algn="l">
              <a:buClr>
                <a:srgbClr val="0070C0"/>
              </a:buClr>
              <a:buSzPct val="80000"/>
              <a:buFont typeface="Wingdings" pitchFamily="2" charset="2"/>
              <a:buChar char="u"/>
            </a:pPr>
            <a:r>
              <a:rPr lang="en-US" sz="1800" b="1" dirty="0">
                <a:solidFill>
                  <a:schemeClr val="tx1"/>
                </a:solidFill>
              </a:rPr>
              <a:t>If I weren't normalizing that data down to comparable ranges before training on it, that income would have a much higher impact on the model than their 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dirty="0"/>
          </a:p>
        </p:txBody>
      </p:sp>
    </p:spTree>
    <p:extLst>
      <p:ext uri="{BB962C8B-B14F-4D97-AF65-F5344CB8AC3E}">
        <p14:creationId xmlns:p14="http://schemas.microsoft.com/office/powerpoint/2010/main" val="264071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69.4 Scaling/Normalization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1319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Scaling/Normalization Explanation</a:t>
            </a:r>
          </a:p>
          <a:p>
            <a:pPr marL="342900" indent="-342900" algn="l">
              <a:buClr>
                <a:srgbClr val="0070C0"/>
              </a:buClr>
              <a:buSzPct val="80000"/>
              <a:buFont typeface="Wingdings" pitchFamily="2" charset="2"/>
              <a:buChar char="u"/>
            </a:pPr>
            <a:r>
              <a:rPr lang="en-US" sz="1800" b="1" dirty="0">
                <a:solidFill>
                  <a:schemeClr val="tx1"/>
                </a:solidFill>
              </a:rPr>
              <a:t>That is going to result in a model that doesn't do a very good job.</a:t>
            </a:r>
          </a:p>
          <a:p>
            <a:pPr marL="342900" indent="-342900" algn="l">
              <a:buClr>
                <a:srgbClr val="0070C0"/>
              </a:buClr>
              <a:buSzPct val="80000"/>
              <a:buFont typeface="Wingdings" pitchFamily="2" charset="2"/>
              <a:buChar char="u"/>
            </a:pPr>
            <a:r>
              <a:rPr lang="en-US" sz="1800" b="1" dirty="0">
                <a:solidFill>
                  <a:schemeClr val="tx1"/>
                </a:solidFill>
              </a:rPr>
              <a:t>Now it's very easy to do this, especially with Scikit_learn in Python. It has a pre processor module that helps you out with this sort of thing.</a:t>
            </a:r>
          </a:p>
          <a:p>
            <a:pPr marL="342900" indent="-342900" algn="l">
              <a:buClr>
                <a:srgbClr val="0070C0"/>
              </a:buClr>
              <a:buSzPct val="80000"/>
              <a:buFont typeface="Wingdings" pitchFamily="2" charset="2"/>
              <a:buChar char="u"/>
            </a:pPr>
            <a:r>
              <a:rPr lang="en-US" sz="1800" b="1" dirty="0">
                <a:solidFill>
                  <a:schemeClr val="tx1"/>
                </a:solidFill>
              </a:rPr>
              <a:t>It has something called MinMaxScaler that will do it for you very easily.</a:t>
            </a:r>
          </a:p>
          <a:p>
            <a:pPr marL="342900" indent="-342900" algn="l">
              <a:buClr>
                <a:srgbClr val="0070C0"/>
              </a:buClr>
              <a:buSzPct val="80000"/>
              <a:buFont typeface="Wingdings" pitchFamily="2" charset="2"/>
              <a:buChar char="u"/>
            </a:pPr>
            <a:r>
              <a:rPr lang="en-US" sz="1800" b="1" dirty="0">
                <a:solidFill>
                  <a:schemeClr val="tx1"/>
                </a:solidFill>
              </a:rPr>
              <a:t>The only thing is you have to remember to scale your results back up if what you're predicting is not just categories and actual numeric data.</a:t>
            </a:r>
          </a:p>
          <a:p>
            <a:pPr marL="342900" indent="-342900" algn="l">
              <a:buClr>
                <a:srgbClr val="0070C0"/>
              </a:buClr>
              <a:buSzPct val="80000"/>
              <a:buFont typeface="Wingdings" pitchFamily="2" charset="2"/>
              <a:buChar char="u"/>
            </a:pPr>
            <a:r>
              <a:rPr lang="en-US" sz="1800" b="1" dirty="0">
                <a:solidFill>
                  <a:schemeClr val="tx1"/>
                </a:solidFill>
              </a:rPr>
              <a:t>So sometimes if you're predicting something, you have to make sure to reapply that scaling in reverse to actually get a meaningful result out of your model at the end of the day.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dirty="0"/>
          </a:p>
        </p:txBody>
      </p:sp>
    </p:spTree>
    <p:extLst>
      <p:ext uri="{BB962C8B-B14F-4D97-AF65-F5344CB8AC3E}">
        <p14:creationId xmlns:p14="http://schemas.microsoft.com/office/powerpoint/2010/main" val="101214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69.5 Shuffling</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68611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69.5 Shuffling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331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Shuffling </a:t>
            </a:r>
          </a:p>
          <a:p>
            <a:pPr marL="342900" indent="-342900" algn="l">
              <a:buClr>
                <a:srgbClr val="0070C0"/>
              </a:buClr>
              <a:buSzPct val="80000"/>
              <a:buFont typeface="Wingdings" pitchFamily="2" charset="2"/>
              <a:buChar char="u"/>
            </a:pPr>
            <a:r>
              <a:rPr lang="en-US" sz="1800" b="1" dirty="0">
                <a:solidFill>
                  <a:schemeClr val="tx1"/>
                </a:solidFill>
              </a:rPr>
              <a:t>Many algorithms benefit from shuffling their training data</a:t>
            </a:r>
          </a:p>
          <a:p>
            <a:pPr marL="342900" indent="-342900" algn="l">
              <a:buClr>
                <a:srgbClr val="0070C0"/>
              </a:buClr>
              <a:buSzPct val="80000"/>
              <a:buFont typeface="Wingdings" pitchFamily="2" charset="2"/>
              <a:buChar char="u"/>
            </a:pPr>
            <a:r>
              <a:rPr lang="en-US" sz="1800" b="1" dirty="0">
                <a:solidFill>
                  <a:schemeClr val="tx1"/>
                </a:solidFill>
              </a:rPr>
              <a:t>Otherwise, they may learn from residual signals in the training data resulting from the order in which they were collected.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dirty="0"/>
          </a:p>
        </p:txBody>
      </p:sp>
      <p:pic>
        <p:nvPicPr>
          <p:cNvPr id="7" name="Picture 6">
            <a:extLst>
              <a:ext uri="{FF2B5EF4-FFF2-40B4-BE49-F238E27FC236}">
                <a16:creationId xmlns:a16="http://schemas.microsoft.com/office/drawing/2014/main" id="{15A11503-1415-4F35-967F-8B2465C0941C}"/>
              </a:ext>
            </a:extLst>
          </p:cNvPr>
          <p:cNvPicPr>
            <a:picLocks noChangeAspect="1"/>
          </p:cNvPicPr>
          <p:nvPr/>
        </p:nvPicPr>
        <p:blipFill>
          <a:blip r:embed="rId2"/>
          <a:stretch>
            <a:fillRect/>
          </a:stretch>
        </p:blipFill>
        <p:spPr>
          <a:xfrm>
            <a:off x="5148064" y="2817369"/>
            <a:ext cx="3114675" cy="2152650"/>
          </a:xfrm>
          <a:prstGeom prst="rect">
            <a:avLst/>
          </a:prstGeom>
          <a:ln>
            <a:solidFill>
              <a:srgbClr val="C00000"/>
            </a:solidFill>
          </a:ln>
        </p:spPr>
      </p:pic>
    </p:spTree>
    <p:extLst>
      <p:ext uri="{BB962C8B-B14F-4D97-AF65-F5344CB8AC3E}">
        <p14:creationId xmlns:p14="http://schemas.microsoft.com/office/powerpoint/2010/main" val="3785472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69.5 Shuffling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3560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Shuffling Explanation</a:t>
            </a:r>
          </a:p>
          <a:p>
            <a:pPr marL="342900" indent="-342900" algn="l">
              <a:buClr>
                <a:srgbClr val="0070C0"/>
              </a:buClr>
              <a:buSzPct val="80000"/>
              <a:buFont typeface="Wingdings" pitchFamily="2" charset="2"/>
              <a:buChar char="u"/>
            </a:pPr>
            <a:r>
              <a:rPr lang="en-US" sz="1800" b="1" dirty="0">
                <a:solidFill>
                  <a:schemeClr val="tx1"/>
                </a:solidFill>
              </a:rPr>
              <a:t>Finally we will talk about "shuffling". </a:t>
            </a:r>
          </a:p>
          <a:p>
            <a:pPr marL="342900" indent="-342900" algn="l">
              <a:buClr>
                <a:srgbClr val="0070C0"/>
              </a:buClr>
              <a:buSzPct val="80000"/>
              <a:buFont typeface="Wingdings" pitchFamily="2" charset="2"/>
              <a:buChar char="u"/>
            </a:pPr>
            <a:r>
              <a:rPr lang="en-US" sz="1800" b="1" dirty="0">
                <a:solidFill>
                  <a:schemeClr val="tx1"/>
                </a:solidFill>
              </a:rPr>
              <a:t>A lot of algorithms benefit from shuffling your training data.</a:t>
            </a:r>
          </a:p>
          <a:p>
            <a:pPr marL="342900" indent="-342900" algn="l">
              <a:buClr>
                <a:srgbClr val="0070C0"/>
              </a:buClr>
              <a:buSzPct val="80000"/>
              <a:buFont typeface="Wingdings" pitchFamily="2" charset="2"/>
              <a:buChar char="u"/>
            </a:pPr>
            <a:r>
              <a:rPr lang="en-US" sz="1800" b="1" dirty="0">
                <a:solidFill>
                  <a:schemeClr val="tx1"/>
                </a:solidFill>
              </a:rPr>
              <a:t>Otherwise, sometimes there is sort of a residual signal in your training data, resulting from the order in which that data was collected.</a:t>
            </a:r>
          </a:p>
          <a:p>
            <a:pPr marL="342900" indent="-342900" algn="l">
              <a:buClr>
                <a:srgbClr val="0070C0"/>
              </a:buClr>
              <a:buSzPct val="80000"/>
              <a:buFont typeface="Wingdings" pitchFamily="2" charset="2"/>
              <a:buChar char="u"/>
            </a:pPr>
            <a:r>
              <a:rPr lang="en-US" sz="1800" b="1" dirty="0">
                <a:solidFill>
                  <a:schemeClr val="tx1"/>
                </a:solidFill>
              </a:rPr>
              <a:t>You want to make sure you're eliminating any byproducts of like how the data was actually collected by shuffling it, and just randomize the order that its fed into your model.</a:t>
            </a:r>
          </a:p>
          <a:p>
            <a:pPr marL="342900" indent="-342900" algn="l">
              <a:buClr>
                <a:srgbClr val="0070C0"/>
              </a:buClr>
              <a:buSzPct val="80000"/>
              <a:buFont typeface="Wingdings" pitchFamily="2" charset="2"/>
              <a:buChar char="u"/>
            </a:pPr>
            <a:r>
              <a:rPr lang="en-US" sz="1800" b="1" dirty="0">
                <a:solidFill>
                  <a:schemeClr val="tx1"/>
                </a:solidFill>
              </a:rPr>
              <a:t>Often that makes a difference in the quality as well.</a:t>
            </a:r>
          </a:p>
          <a:p>
            <a:pPr marL="342900" indent="-342900" algn="l">
              <a:buClr>
                <a:srgbClr val="0070C0"/>
              </a:buClr>
              <a:buSzPct val="80000"/>
              <a:buFont typeface="Wingdings" pitchFamily="2" charset="2"/>
              <a:buChar char="u"/>
            </a:pPr>
            <a:r>
              <a:rPr lang="en-US" sz="1800" b="1" dirty="0">
                <a:solidFill>
                  <a:schemeClr val="tx1"/>
                </a:solidFill>
              </a:rPr>
              <a:t>There are a lot of stories I've seen where someone got a really bad result out of their machine learning model, but by just shuffling the input, things got a lot better.</a:t>
            </a:r>
          </a:p>
          <a:p>
            <a:pPr marL="342900" indent="-342900" algn="l">
              <a:buClr>
                <a:srgbClr val="0070C0"/>
              </a:buClr>
              <a:buSzPct val="80000"/>
              <a:buFont typeface="Wingdings" pitchFamily="2" charset="2"/>
              <a:buChar char="u"/>
            </a:pPr>
            <a:r>
              <a:rPr lang="en-US" sz="1800" b="1" dirty="0">
                <a:solidFill>
                  <a:schemeClr val="tx1"/>
                </a:solidFill>
              </a:rPr>
              <a:t>Do not forget to do shuffling as </a:t>
            </a:r>
            <a:r>
              <a:rPr lang="en-US" sz="1800" b="1">
                <a:solidFill>
                  <a:schemeClr val="tx1"/>
                </a:solidFill>
              </a:rPr>
              <a:t>well. That </a:t>
            </a:r>
            <a:r>
              <a:rPr lang="en-US" sz="1800" b="1" dirty="0">
                <a:solidFill>
                  <a:schemeClr val="tx1"/>
                </a:solidFill>
              </a:rPr>
              <a:t>is the world of feature engineering in a nutshell (simply in one word).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dirty="0"/>
          </a:p>
        </p:txBody>
      </p:sp>
    </p:spTree>
    <p:extLst>
      <p:ext uri="{BB962C8B-B14F-4D97-AF65-F5344CB8AC3E}">
        <p14:creationId xmlns:p14="http://schemas.microsoft.com/office/powerpoint/2010/main" val="3166654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69.1 Binning</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77754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69.1 Binning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7718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Binning</a:t>
            </a:r>
          </a:p>
          <a:p>
            <a:pPr marL="342900" indent="-342900" algn="l">
              <a:buClr>
                <a:srgbClr val="0070C0"/>
              </a:buClr>
              <a:buSzPct val="80000"/>
              <a:buFont typeface="Wingdings" pitchFamily="2" charset="2"/>
              <a:buChar char="u"/>
            </a:pPr>
            <a:r>
              <a:rPr lang="en-US" sz="1800" b="1" dirty="0">
                <a:solidFill>
                  <a:schemeClr val="tx1"/>
                </a:solidFill>
              </a:rPr>
              <a:t>Bucket observations together based on ranges of values</a:t>
            </a:r>
          </a:p>
          <a:p>
            <a:pPr marL="342900" indent="-342900" algn="l">
              <a:buClr>
                <a:srgbClr val="0070C0"/>
              </a:buClr>
              <a:buSzPct val="80000"/>
              <a:buFont typeface="Wingdings" pitchFamily="2" charset="2"/>
              <a:buChar char="u"/>
            </a:pPr>
            <a:r>
              <a:rPr lang="en-US" sz="1800" b="1" i="0" dirty="0">
                <a:solidFill>
                  <a:schemeClr val="tx1"/>
                </a:solidFill>
                <a:effectLst/>
              </a:rPr>
              <a:t>Example: Estimated ages of people </a:t>
            </a:r>
          </a:p>
          <a:p>
            <a:pPr marL="800100" lvl="1" indent="-342900" algn="l">
              <a:buClr>
                <a:srgbClr val="0070C0"/>
              </a:buClr>
              <a:buSzPct val="80000"/>
              <a:buFont typeface="Wingdings" pitchFamily="2" charset="2"/>
              <a:buChar char="u"/>
            </a:pPr>
            <a:r>
              <a:rPr lang="en-US" sz="1800" b="1" dirty="0">
                <a:solidFill>
                  <a:schemeClr val="tx1"/>
                </a:solidFill>
              </a:rPr>
              <a:t>Put all 20-somethings in one classification, 30-somethinfs in another, etc.</a:t>
            </a:r>
          </a:p>
          <a:p>
            <a:pPr marL="342900" indent="-342900" algn="l">
              <a:buClr>
                <a:srgbClr val="0070C0"/>
              </a:buClr>
              <a:buSzPct val="80000"/>
              <a:buFont typeface="Wingdings" pitchFamily="2" charset="2"/>
              <a:buChar char="u"/>
            </a:pPr>
            <a:r>
              <a:rPr lang="en-US" sz="1800" b="1" i="0" dirty="0">
                <a:solidFill>
                  <a:schemeClr val="tx1"/>
                </a:solidFill>
                <a:effectLst/>
              </a:rPr>
              <a:t>Quantile binn</a:t>
            </a:r>
            <a:r>
              <a:rPr lang="en-US" sz="1800" b="1" dirty="0">
                <a:solidFill>
                  <a:schemeClr val="tx1"/>
                </a:solidFill>
              </a:rPr>
              <a:t>ing categorizes data by their place in the data distribution</a:t>
            </a:r>
          </a:p>
          <a:p>
            <a:pPr marL="800100" lvl="1" indent="-342900" algn="l">
              <a:buClr>
                <a:srgbClr val="0070C0"/>
              </a:buClr>
              <a:buSzPct val="80000"/>
              <a:buFont typeface="Wingdings" pitchFamily="2" charset="2"/>
              <a:buChar char="u"/>
            </a:pPr>
            <a:r>
              <a:rPr lang="en-US" sz="1800" b="1" i="0" dirty="0">
                <a:solidFill>
                  <a:schemeClr val="tx1"/>
                </a:solidFill>
                <a:effectLst/>
              </a:rPr>
              <a:t>Ensure even s</a:t>
            </a:r>
            <a:r>
              <a:rPr lang="en-US" sz="1800" b="1" dirty="0">
                <a:solidFill>
                  <a:schemeClr val="tx1"/>
                </a:solidFill>
              </a:rPr>
              <a:t>izes of bins</a:t>
            </a:r>
          </a:p>
          <a:p>
            <a:pPr marL="342900" indent="-342900" algn="l">
              <a:buClr>
                <a:srgbClr val="0070C0"/>
              </a:buClr>
              <a:buSzPct val="80000"/>
              <a:buFont typeface="Wingdings" pitchFamily="2" charset="2"/>
              <a:buChar char="u"/>
            </a:pPr>
            <a:r>
              <a:rPr lang="en-US" sz="1800" b="1" i="0" dirty="0">
                <a:solidFill>
                  <a:schemeClr val="tx1"/>
                </a:solidFill>
                <a:effectLst/>
              </a:rPr>
              <a:t>Transforms</a:t>
            </a:r>
            <a:r>
              <a:rPr lang="en-US" sz="1800" b="1" dirty="0">
                <a:solidFill>
                  <a:schemeClr val="tx1"/>
                </a:solidFill>
              </a:rPr>
              <a:t> numeric data to ordinal data</a:t>
            </a:r>
          </a:p>
          <a:p>
            <a:pPr marL="342900" indent="-342900" algn="l">
              <a:buClr>
                <a:srgbClr val="0070C0"/>
              </a:buClr>
              <a:buSzPct val="80000"/>
              <a:buFont typeface="Wingdings" pitchFamily="2" charset="2"/>
              <a:buChar char="u"/>
            </a:pPr>
            <a:r>
              <a:rPr lang="en-US" sz="1800" b="1" i="0" dirty="0">
                <a:solidFill>
                  <a:schemeClr val="tx1"/>
                </a:solidFill>
                <a:effectLst/>
              </a:rPr>
              <a:t>Especially use</a:t>
            </a:r>
            <a:r>
              <a:rPr lang="en-US" sz="1800" b="1" dirty="0">
                <a:solidFill>
                  <a:schemeClr val="tx1"/>
                </a:solidFill>
              </a:rPr>
              <a:t>ful when there is uncertainty in the measurement</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dirty="0"/>
          </a:p>
        </p:txBody>
      </p:sp>
      <p:pic>
        <p:nvPicPr>
          <p:cNvPr id="8" name="Picture 7">
            <a:extLst>
              <a:ext uri="{FF2B5EF4-FFF2-40B4-BE49-F238E27FC236}">
                <a16:creationId xmlns:a16="http://schemas.microsoft.com/office/drawing/2014/main" id="{62605F6E-67FA-4F5B-8B53-B694C3685197}"/>
              </a:ext>
            </a:extLst>
          </p:cNvPr>
          <p:cNvPicPr>
            <a:picLocks noChangeAspect="1"/>
          </p:cNvPicPr>
          <p:nvPr/>
        </p:nvPicPr>
        <p:blipFill>
          <a:blip r:embed="rId2"/>
          <a:stretch>
            <a:fillRect/>
          </a:stretch>
        </p:blipFill>
        <p:spPr>
          <a:xfrm>
            <a:off x="5868144" y="4293096"/>
            <a:ext cx="2981325" cy="2076450"/>
          </a:xfrm>
          <a:prstGeom prst="rect">
            <a:avLst/>
          </a:prstGeom>
          <a:ln>
            <a:solidFill>
              <a:srgbClr val="C00000"/>
            </a:solidFill>
          </a:ln>
        </p:spPr>
      </p:pic>
    </p:spTree>
    <p:extLst>
      <p:ext uri="{BB962C8B-B14F-4D97-AF65-F5344CB8AC3E}">
        <p14:creationId xmlns:p14="http://schemas.microsoft.com/office/powerpoint/2010/main" val="314738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69.1 Binning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644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Binning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Let's quickly go through some other techniques you might use in the process of feature engineering.</a:t>
            </a:r>
          </a:p>
          <a:p>
            <a:pPr marL="342900" indent="-342900" algn="l">
              <a:buClr>
                <a:srgbClr val="0070C0"/>
              </a:buClr>
              <a:buSzPct val="80000"/>
              <a:buFont typeface="Wingdings" pitchFamily="2" charset="2"/>
              <a:buChar char="u"/>
            </a:pPr>
            <a:r>
              <a:rPr lang="en-US" sz="1800" b="1" i="0" dirty="0">
                <a:solidFill>
                  <a:schemeClr val="tx1"/>
                </a:solidFill>
                <a:effectLst/>
              </a:rPr>
              <a:t>One is called "binning".</a:t>
            </a:r>
          </a:p>
          <a:p>
            <a:pPr marL="342900" indent="-342900" algn="l">
              <a:buClr>
                <a:srgbClr val="0070C0"/>
              </a:buClr>
              <a:buSzPct val="80000"/>
              <a:buFont typeface="Wingdings" pitchFamily="2" charset="2"/>
              <a:buChar char="u"/>
            </a:pPr>
            <a:r>
              <a:rPr lang="en-US" sz="1800" b="1" i="0" dirty="0">
                <a:solidFill>
                  <a:schemeClr val="tx1"/>
                </a:solidFill>
                <a:effectLst/>
              </a:rPr>
              <a:t>The idea here is just to take your numerical data, and transform it into categorical data by binning these values together based on ranges of values.</a:t>
            </a:r>
          </a:p>
          <a:p>
            <a:pPr marL="342900" indent="-342900" algn="l">
              <a:buClr>
                <a:srgbClr val="0070C0"/>
              </a:buClr>
              <a:buSzPct val="80000"/>
              <a:buFont typeface="Wingdings" pitchFamily="2" charset="2"/>
              <a:buChar char="u"/>
            </a:pPr>
            <a:r>
              <a:rPr lang="en-US" sz="1800" b="1" dirty="0">
                <a:solidFill>
                  <a:schemeClr val="tx1"/>
                </a:solidFill>
              </a:rPr>
              <a:t>For</a:t>
            </a:r>
            <a:r>
              <a:rPr lang="en-US" sz="1800" b="1" i="0" dirty="0">
                <a:solidFill>
                  <a:schemeClr val="tx1"/>
                </a:solidFill>
                <a:effectLst/>
              </a:rPr>
              <a:t> example, maybe </a:t>
            </a:r>
            <a:r>
              <a:rPr lang="en-US" sz="1800" b="1" i="0" dirty="0">
                <a:solidFill>
                  <a:srgbClr val="C00000"/>
                </a:solidFill>
                <a:effectLst/>
              </a:rPr>
              <a:t>I have the ages of people in my data set</a:t>
            </a:r>
            <a:r>
              <a:rPr lang="en-US" sz="1800" b="1" i="0" dirty="0">
                <a:solidFill>
                  <a:schemeClr val="tx1"/>
                </a:solidFill>
                <a:effectLst/>
              </a:rPr>
              <a:t>.</a:t>
            </a:r>
          </a:p>
          <a:p>
            <a:pPr marL="342900" indent="-342900" algn="l">
              <a:buClr>
                <a:srgbClr val="0070C0"/>
              </a:buClr>
              <a:buSzPct val="80000"/>
              <a:buFont typeface="Wingdings" pitchFamily="2" charset="2"/>
              <a:buChar char="u"/>
            </a:pPr>
            <a:r>
              <a:rPr lang="en-US" sz="1800" b="1" i="0" dirty="0">
                <a:solidFill>
                  <a:schemeClr val="tx1"/>
                </a:solidFill>
                <a:effectLst/>
              </a:rPr>
              <a:t>I might put every one of their 20s into one bucket, if they're their 30s into another bucket, and so on and so forth.</a:t>
            </a:r>
          </a:p>
          <a:p>
            <a:pPr marL="342900" indent="-342900" algn="l">
              <a:buClr>
                <a:srgbClr val="0070C0"/>
              </a:buClr>
              <a:buSzPct val="80000"/>
              <a:buFont typeface="Wingdings" pitchFamily="2" charset="2"/>
              <a:buChar char="u"/>
            </a:pPr>
            <a:r>
              <a:rPr lang="en-US" sz="1800" b="1" i="0" dirty="0">
                <a:solidFill>
                  <a:schemeClr val="tx1"/>
                </a:solidFill>
                <a:effectLst/>
              </a:rPr>
              <a:t>That would be an example of binning where I'm just putting everyone in a given a range into a certain category.</a:t>
            </a:r>
          </a:p>
          <a:p>
            <a:pPr marL="342900" indent="-342900" algn="l">
              <a:buClr>
                <a:srgbClr val="0070C0"/>
              </a:buClr>
              <a:buSzPct val="80000"/>
              <a:buFont typeface="Wingdings" pitchFamily="2" charset="2"/>
              <a:buChar char="u"/>
            </a:pPr>
            <a:r>
              <a:rPr lang="en-US" sz="1800" b="1" dirty="0">
                <a:solidFill>
                  <a:schemeClr val="tx1"/>
                </a:solidFill>
              </a:rPr>
              <a:t>I</a:t>
            </a:r>
            <a:r>
              <a:rPr lang="en-US" sz="1800" b="1" i="0" dirty="0">
                <a:solidFill>
                  <a:schemeClr val="tx1"/>
                </a:solidFill>
                <a:effectLst/>
              </a:rPr>
              <a:t>nstead of saying I'm going to train based on the fact that you're 22 and 3 months old, I'm just going to bucket you into the bin of 20 year old.</a:t>
            </a:r>
          </a:p>
          <a:p>
            <a:pPr marL="342900" indent="-342900" algn="l">
              <a:buClr>
                <a:srgbClr val="0070C0"/>
              </a:buClr>
              <a:buSzPct val="80000"/>
              <a:buFont typeface="Wingdings" pitchFamily="2" charset="2"/>
              <a:buChar char="u"/>
            </a:pPr>
            <a:r>
              <a:rPr lang="en-US" sz="1800" b="1" i="0" dirty="0">
                <a:solidFill>
                  <a:schemeClr val="tx1"/>
                </a:solidFill>
                <a:effectLst/>
              </a:rPr>
              <a:t>I have changed that number of 22 point whatever it is into a category of 20 somethings.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dirty="0"/>
          </a:p>
        </p:txBody>
      </p:sp>
    </p:spTree>
    <p:extLst>
      <p:ext uri="{BB962C8B-B14F-4D97-AF65-F5344CB8AC3E}">
        <p14:creationId xmlns:p14="http://schemas.microsoft.com/office/powerpoint/2010/main" val="115571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69.1 Binning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932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Binning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So that's all binning is.</a:t>
            </a:r>
          </a:p>
          <a:p>
            <a:pPr marL="342900" indent="-342900" algn="l">
              <a:buClr>
                <a:srgbClr val="0070C0"/>
              </a:buClr>
              <a:buSzPct val="80000"/>
              <a:buFont typeface="Wingdings" pitchFamily="2" charset="2"/>
              <a:buChar char="u"/>
            </a:pPr>
            <a:r>
              <a:rPr lang="en-US" sz="1800" b="1" i="0" dirty="0">
                <a:solidFill>
                  <a:schemeClr val="tx1"/>
                </a:solidFill>
                <a:effectLst/>
              </a:rPr>
              <a:t>Why would you want to do that?</a:t>
            </a:r>
          </a:p>
          <a:p>
            <a:pPr marL="342900" indent="-342900" algn="l">
              <a:buClr>
                <a:srgbClr val="0070C0"/>
              </a:buClr>
              <a:buSzPct val="80000"/>
              <a:buFont typeface="Wingdings" pitchFamily="2" charset="2"/>
              <a:buChar char="u"/>
            </a:pPr>
            <a:r>
              <a:rPr lang="en-US" sz="1800" b="1" i="0" dirty="0">
                <a:solidFill>
                  <a:srgbClr val="C00000"/>
                </a:solidFill>
                <a:effectLst/>
              </a:rPr>
              <a:t>Well there's a few reasons.</a:t>
            </a:r>
          </a:p>
          <a:p>
            <a:pPr marL="342900" indent="-342900" algn="l">
              <a:buClr>
                <a:srgbClr val="0070C0"/>
              </a:buClr>
              <a:buSzPct val="80000"/>
              <a:buFont typeface="Wingdings" pitchFamily="2" charset="2"/>
              <a:buChar char="u"/>
            </a:pPr>
            <a:r>
              <a:rPr lang="en-US" sz="1800" b="1" i="0" dirty="0">
                <a:solidFill>
                  <a:schemeClr val="tx1"/>
                </a:solidFill>
                <a:effectLst/>
              </a:rPr>
              <a:t>One is that sometimes you have some uncertainty in your measurements.</a:t>
            </a:r>
          </a:p>
          <a:p>
            <a:pPr marL="342900" indent="-342900" algn="l">
              <a:buClr>
                <a:srgbClr val="0070C0"/>
              </a:buClr>
              <a:buSzPct val="80000"/>
              <a:buFont typeface="Wingdings" pitchFamily="2" charset="2"/>
              <a:buChar char="u"/>
            </a:pPr>
            <a:r>
              <a:rPr lang="en-US" sz="1800" b="1" dirty="0">
                <a:solidFill>
                  <a:schemeClr val="tx1"/>
                </a:solidFill>
              </a:rPr>
              <a:t>M</a:t>
            </a:r>
            <a:r>
              <a:rPr lang="en-US" sz="1800" b="1" i="0" dirty="0">
                <a:solidFill>
                  <a:schemeClr val="tx1"/>
                </a:solidFill>
                <a:effectLst/>
              </a:rPr>
              <a:t>aybe your measurements aren't exactly precise, and you're not actually adding any information </a:t>
            </a:r>
            <a:r>
              <a:rPr lang="en-US" sz="1800" b="1" dirty="0">
                <a:solidFill>
                  <a:schemeClr val="tx1"/>
                </a:solidFill>
              </a:rPr>
              <a:t>of</a:t>
            </a:r>
            <a:r>
              <a:rPr lang="en-US" sz="1800" b="1" i="0" dirty="0">
                <a:solidFill>
                  <a:schemeClr val="tx1"/>
                </a:solidFill>
                <a:effectLst/>
              </a:rPr>
              <a:t> person is </a:t>
            </a:r>
            <a:r>
              <a:rPr lang="en-US" sz="1800" b="1" dirty="0">
                <a:solidFill>
                  <a:schemeClr val="tx1"/>
                </a:solidFill>
              </a:rPr>
              <a:t>22.37</a:t>
            </a:r>
            <a:r>
              <a:rPr lang="en-US" sz="1800" b="1" i="0" dirty="0">
                <a:solidFill>
                  <a:schemeClr val="tx1"/>
                </a:solidFill>
                <a:effectLst/>
              </a:rPr>
              <a:t> years old versus 22.38 years old. </a:t>
            </a:r>
          </a:p>
          <a:p>
            <a:pPr marL="342900" indent="-342900" algn="l">
              <a:buClr>
                <a:srgbClr val="0070C0"/>
              </a:buClr>
              <a:buSzPct val="80000"/>
              <a:buFont typeface="Wingdings" pitchFamily="2" charset="2"/>
              <a:buChar char="u"/>
            </a:pPr>
            <a:r>
              <a:rPr lang="en-US" sz="1800" b="1" i="0" dirty="0">
                <a:solidFill>
                  <a:schemeClr val="tx1"/>
                </a:solidFill>
                <a:effectLst/>
              </a:rPr>
              <a:t>Maybe some people will remember the wrong birthday or something, or you know you ask someone different days and you got different values as a result.</a:t>
            </a:r>
          </a:p>
          <a:p>
            <a:pPr marL="342900" indent="-342900" algn="l">
              <a:buClr>
                <a:srgbClr val="0070C0"/>
              </a:buClr>
              <a:buSzPct val="80000"/>
              <a:buFont typeface="Wingdings" pitchFamily="2" charset="2"/>
              <a:buChar char="u"/>
            </a:pPr>
            <a:r>
              <a:rPr lang="en-US" sz="1800" b="1" i="0" dirty="0">
                <a:solidFill>
                  <a:schemeClr val="tx1"/>
                </a:solidFill>
                <a:effectLst/>
              </a:rPr>
              <a:t>So binning is a way of covering up imprecision in your measurements.</a:t>
            </a:r>
          </a:p>
          <a:p>
            <a:pPr marL="342900" indent="-342900" algn="l">
              <a:buClr>
                <a:srgbClr val="0070C0"/>
              </a:buClr>
              <a:buSzPct val="80000"/>
              <a:buFont typeface="Wingdings" pitchFamily="2" charset="2"/>
              <a:buChar char="u"/>
            </a:pPr>
            <a:r>
              <a:rPr lang="en-US" sz="1800" b="1" i="0" dirty="0">
                <a:solidFill>
                  <a:schemeClr val="tx1"/>
                </a:solidFill>
                <a:effectLst/>
              </a:rPr>
              <a:t>That's one way. That's one reason.</a:t>
            </a:r>
          </a:p>
          <a:p>
            <a:pPr marL="342900" indent="-342900" algn="l">
              <a:buClr>
                <a:srgbClr val="0070C0"/>
              </a:buClr>
              <a:buSzPct val="80000"/>
              <a:buFont typeface="Wingdings" pitchFamily="2" charset="2"/>
              <a:buChar char="u"/>
            </a:pPr>
            <a:r>
              <a:rPr lang="en-US" sz="1800" b="1" i="0" dirty="0">
                <a:solidFill>
                  <a:schemeClr val="tx1"/>
                </a:solidFill>
                <a:effectLst/>
              </a:rPr>
              <a:t>Another reason might be that you just really want to use a model that works on categorical data instead of numerical data.</a:t>
            </a:r>
          </a:p>
          <a:p>
            <a:pPr marL="342900" indent="-342900" algn="l">
              <a:buClr>
                <a:srgbClr val="0070C0"/>
              </a:buClr>
              <a:buSzPct val="80000"/>
              <a:buFont typeface="Wingdings" pitchFamily="2" charset="2"/>
              <a:buChar char="u"/>
            </a:pPr>
            <a:r>
              <a:rPr lang="en-US" sz="1800" b="1" i="0" dirty="0">
                <a:solidFill>
                  <a:schemeClr val="tx1"/>
                </a:solidFill>
                <a:effectLst/>
              </a:rPr>
              <a:t>You know that's kind of a questionable thing to be doing, because you're basically throwing some information away by binning right.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spTree>
    <p:extLst>
      <p:ext uri="{BB962C8B-B14F-4D97-AF65-F5344CB8AC3E}">
        <p14:creationId xmlns:p14="http://schemas.microsoft.com/office/powerpoint/2010/main" val="327859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69.1 Binning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1400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Binning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I</a:t>
            </a:r>
            <a:r>
              <a:rPr lang="en-US" sz="1800" b="1" i="0" dirty="0">
                <a:solidFill>
                  <a:schemeClr val="tx1"/>
                </a:solidFill>
                <a:effectLst/>
              </a:rPr>
              <a:t>f you're doing that you should think hard about why you're doing that.</a:t>
            </a:r>
          </a:p>
          <a:p>
            <a:pPr marL="342900" indent="-342900" algn="l">
              <a:buClr>
                <a:srgbClr val="0070C0"/>
              </a:buClr>
              <a:buSzPct val="80000"/>
              <a:buFont typeface="Wingdings" pitchFamily="2" charset="2"/>
              <a:buChar char="u"/>
            </a:pPr>
            <a:r>
              <a:rPr lang="en-US" sz="1800" b="1" i="0" dirty="0">
                <a:solidFill>
                  <a:schemeClr val="tx1"/>
                </a:solidFill>
                <a:effectLst/>
              </a:rPr>
              <a:t>The only really legitimate reason to do this is if there is uncertainty or errors in your actual underlying measurements that you're trying to get rid of.</a:t>
            </a:r>
          </a:p>
          <a:p>
            <a:pPr marL="342900" indent="-342900" algn="l">
              <a:buClr>
                <a:srgbClr val="0070C0"/>
              </a:buClr>
              <a:buSzPct val="80000"/>
              <a:buFont typeface="Wingdings" pitchFamily="2" charset="2"/>
              <a:buChar char="u"/>
            </a:pPr>
            <a:r>
              <a:rPr lang="en-US" sz="1800" b="1" i="0" dirty="0">
                <a:solidFill>
                  <a:schemeClr val="tx1"/>
                </a:solidFill>
                <a:effectLst/>
              </a:rPr>
              <a:t>There's also something called </a:t>
            </a:r>
            <a:r>
              <a:rPr lang="en-US" sz="1800" b="1" i="0" dirty="0">
                <a:solidFill>
                  <a:srgbClr val="C00000"/>
                </a:solidFill>
                <a:effectLst/>
              </a:rPr>
              <a:t>quantile binning </a:t>
            </a:r>
            <a:r>
              <a:rPr lang="en-US" sz="1800" b="1" i="0" dirty="0">
                <a:solidFill>
                  <a:schemeClr val="tx1"/>
                </a:solidFill>
                <a:effectLst/>
              </a:rPr>
              <a:t>that you should understand.</a:t>
            </a:r>
          </a:p>
          <a:p>
            <a:pPr marL="342900" indent="-342900" algn="l">
              <a:buClr>
                <a:srgbClr val="0070C0"/>
              </a:buClr>
              <a:buSzPct val="80000"/>
              <a:buFont typeface="Wingdings" pitchFamily="2" charset="2"/>
              <a:buChar char="u"/>
            </a:pPr>
            <a:r>
              <a:rPr lang="en-US" sz="1800" b="1" i="0" dirty="0">
                <a:solidFill>
                  <a:schemeClr val="tx1"/>
                </a:solidFill>
                <a:effectLst/>
              </a:rPr>
              <a:t>The nice thing about </a:t>
            </a:r>
            <a:r>
              <a:rPr lang="en-US" sz="1800" b="1" i="0" dirty="0">
                <a:solidFill>
                  <a:srgbClr val="C00000"/>
                </a:solidFill>
                <a:effectLst/>
              </a:rPr>
              <a:t>quantile binning is that it categorizes your data by their place in the data distribution</a:t>
            </a:r>
            <a:r>
              <a:rPr lang="en-US" sz="1800" b="1" i="0" dirty="0">
                <a:solidFill>
                  <a:schemeClr val="tx1"/>
                </a:solidFill>
                <a:effectLst/>
              </a:rPr>
              <a:t>.</a:t>
            </a:r>
          </a:p>
          <a:p>
            <a:pPr marL="342900" indent="-342900" algn="l">
              <a:buClr>
                <a:srgbClr val="0070C0"/>
              </a:buClr>
              <a:buSzPct val="80000"/>
              <a:buFont typeface="Wingdings" pitchFamily="2" charset="2"/>
              <a:buChar char="u"/>
            </a:pPr>
            <a:r>
              <a:rPr lang="en-US" sz="1800" b="1" dirty="0">
                <a:solidFill>
                  <a:schemeClr val="tx1"/>
                </a:solidFill>
              </a:rPr>
              <a:t>I</a:t>
            </a:r>
            <a:r>
              <a:rPr lang="en-US" sz="1800" b="1" i="0" dirty="0">
                <a:solidFill>
                  <a:schemeClr val="tx1"/>
                </a:solidFill>
                <a:effectLst/>
              </a:rPr>
              <a:t>t ensures that every one of your bins has an equal number of samples within them.</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ith quantile burning, you know make sure that I have my data distributed in such a way that I have the same number of samples in each resulting bin.</a:t>
            </a:r>
          </a:p>
          <a:p>
            <a:pPr marL="342900" indent="-342900" algn="l">
              <a:buClr>
                <a:srgbClr val="0070C0"/>
              </a:buClr>
              <a:buSzPct val="80000"/>
              <a:buFont typeface="Wingdings" pitchFamily="2" charset="2"/>
              <a:buChar char="u"/>
            </a:pPr>
            <a:r>
              <a:rPr lang="en-US" sz="1800" b="1" i="0" dirty="0">
                <a:solidFill>
                  <a:schemeClr val="tx1"/>
                </a:solidFill>
                <a:effectLst/>
              </a:rPr>
              <a:t>Sometimes that's a useful thing to do.</a:t>
            </a:r>
          </a:p>
          <a:p>
            <a:pPr marL="342900" indent="-342900" algn="l">
              <a:buClr>
                <a:srgbClr val="0070C0"/>
              </a:buClr>
              <a:buSzPct val="80000"/>
              <a:buFont typeface="Wingdings" pitchFamily="2" charset="2"/>
              <a:buChar char="u"/>
            </a:pPr>
            <a:r>
              <a:rPr lang="en-US" sz="1800" b="1" dirty="0">
                <a:solidFill>
                  <a:srgbClr val="C00000"/>
                </a:solidFill>
              </a:rPr>
              <a:t>R</a:t>
            </a:r>
            <a:r>
              <a:rPr lang="en-US" sz="1800" b="1" i="0" dirty="0">
                <a:solidFill>
                  <a:srgbClr val="C00000"/>
                </a:solidFill>
                <a:effectLst/>
              </a:rPr>
              <a:t>emember quantile binning will have even sizes in each bin</a:t>
            </a:r>
            <a:r>
              <a:rPr lang="en-US" sz="1800" b="1" i="0" dirty="0">
                <a:solidFill>
                  <a:schemeClr val="tx1"/>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spTree>
    <p:extLst>
      <p:ext uri="{BB962C8B-B14F-4D97-AF65-F5344CB8AC3E}">
        <p14:creationId xmlns:p14="http://schemas.microsoft.com/office/powerpoint/2010/main" val="370435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69.2 Transforming</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6493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69.2 </a:t>
            </a:r>
            <a:r>
              <a:rPr lang="en-US" altLang="zh-TW" b="1" dirty="0">
                <a:solidFill>
                  <a:srgbClr val="FFFF00"/>
                </a:solidFill>
              </a:rPr>
              <a:t>Transforming</a:t>
            </a:r>
            <a:endParaRPr lang="zh-TW" altLang="en-US" b="1" dirty="0">
              <a:solidFill>
                <a:srgbClr val="FFFF00"/>
              </a:solidFill>
            </a:endParaRPr>
          </a:p>
        </p:txBody>
      </p:sp>
      <mc:AlternateContent xmlns:mc="http://schemas.openxmlformats.org/markup-compatibility/2006">
        <mc:Choice xmlns:a14="http://schemas.microsoft.com/office/drawing/2010/main" Requires="a14">
          <p:sp>
            <p:nvSpPr>
              <p:cNvPr id="3" name="副標題 2"/>
              <p:cNvSpPr>
                <a:spLocks noGrp="1"/>
              </p:cNvSpPr>
              <p:nvPr>
                <p:ph type="subTitle" idx="1"/>
              </p:nvPr>
            </p:nvSpPr>
            <p:spPr>
              <a:xfrm>
                <a:off x="457200" y="1305201"/>
                <a:ext cx="8291263" cy="26278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Transforming </a:t>
                </a:r>
              </a:p>
              <a:p>
                <a:pPr marL="342900" indent="-342900" algn="l">
                  <a:buClr>
                    <a:srgbClr val="0070C0"/>
                  </a:buClr>
                  <a:buSzPct val="80000"/>
                  <a:buFont typeface="Wingdings" pitchFamily="2" charset="2"/>
                  <a:buChar char="u"/>
                </a:pPr>
                <a:r>
                  <a:rPr lang="en-US" sz="1800" b="1" i="0" dirty="0">
                    <a:solidFill>
                      <a:schemeClr val="tx1"/>
                    </a:solidFill>
                    <a:effectLst/>
                  </a:rPr>
                  <a:t>Feature data with an exponential trend may benefit from a logarithmic transform</a:t>
                </a:r>
              </a:p>
              <a:p>
                <a:pPr marL="342900" indent="-342900" algn="l">
                  <a:buClr>
                    <a:srgbClr val="0070C0"/>
                  </a:buClr>
                  <a:buSzPct val="80000"/>
                  <a:buFont typeface="Wingdings" pitchFamily="2" charset="2"/>
                  <a:buChar char="u"/>
                </a:pPr>
                <a:r>
                  <a:rPr lang="en-US" sz="1800" b="1" dirty="0">
                    <a:solidFill>
                      <a:schemeClr val="tx1"/>
                    </a:solidFill>
                  </a:rPr>
                  <a:t>Applying some function to a feature to make it better suited for training</a:t>
                </a:r>
              </a:p>
              <a:p>
                <a:pPr marL="342900" indent="-342900" algn="l">
                  <a:buClr>
                    <a:srgbClr val="0070C0"/>
                  </a:buClr>
                  <a:buSzPct val="80000"/>
                  <a:buFont typeface="Wingdings" pitchFamily="2" charset="2"/>
                  <a:buChar char="u"/>
                </a:pPr>
                <a:r>
                  <a:rPr lang="en-US" sz="1800" b="1" i="0" dirty="0">
                    <a:solidFill>
                      <a:schemeClr val="tx1"/>
                    </a:solidFill>
                    <a:effectLst/>
                  </a:rPr>
                  <a:t>Example: YouTube Recommendations</a:t>
                </a:r>
              </a:p>
              <a:p>
                <a:pPr marL="800100" lvl="1" indent="-342900" algn="l">
                  <a:buClr>
                    <a:srgbClr val="0070C0"/>
                  </a:buClr>
                  <a:buSzPct val="80000"/>
                  <a:buFont typeface="Wingdings" pitchFamily="2" charset="2"/>
                  <a:buChar char="u"/>
                </a:pPr>
                <a:r>
                  <a:rPr lang="en-US" sz="1800" b="1" dirty="0">
                    <a:solidFill>
                      <a:schemeClr val="tx1"/>
                    </a:solidFill>
                  </a:rPr>
                  <a:t>A numeric feature x also represented by x</a:t>
                </a:r>
                <a:r>
                  <a:rPr lang="en-US" sz="1800" b="1" baseline="30000" dirty="0">
                    <a:solidFill>
                      <a:schemeClr val="tx1"/>
                    </a:solidFill>
                  </a:rPr>
                  <a:t>2 </a:t>
                </a:r>
                <a:r>
                  <a:rPr lang="en-US" sz="1800" b="1" dirty="0">
                    <a:solidFill>
                      <a:schemeClr val="tx1"/>
                    </a:solidFill>
                  </a:rPr>
                  <a:t>and </a:t>
                </a:r>
                <a14:m>
                  <m:oMath xmlns:m="http://schemas.openxmlformats.org/officeDocument/2006/math">
                    <m:rad>
                      <m:radPr>
                        <m:degHide m:val="on"/>
                        <m:ctrlPr>
                          <a:rPr lang="en-US" sz="1800" b="1" i="1" smtClean="0">
                            <a:solidFill>
                              <a:schemeClr val="tx1"/>
                            </a:solidFill>
                            <a:latin typeface="Cambria Math" panose="02040503050406030204" pitchFamily="18" charset="0"/>
                          </a:rPr>
                        </m:ctrlPr>
                      </m:radPr>
                      <m:deg/>
                      <m:e>
                        <m:r>
                          <a:rPr lang="en-US" sz="1800" b="1" i="1" smtClean="0">
                            <a:solidFill>
                              <a:schemeClr val="tx1"/>
                            </a:solidFill>
                            <a:latin typeface="Cambria Math" panose="02040503050406030204" pitchFamily="18" charset="0"/>
                          </a:rPr>
                          <m:t>𝒙</m:t>
                        </m:r>
                      </m:e>
                    </m:rad>
                  </m:oMath>
                </a14:m>
                <a:endParaRPr lang="en-US" sz="1800" b="1" dirty="0">
                  <a:solidFill>
                    <a:schemeClr val="tx1"/>
                  </a:solidFill>
                </a:endParaRPr>
              </a:p>
              <a:p>
                <a:pPr marL="800100" lvl="1" indent="-342900" algn="l">
                  <a:buClr>
                    <a:srgbClr val="0070C0"/>
                  </a:buClr>
                  <a:buSzPct val="80000"/>
                  <a:buFont typeface="Wingdings" pitchFamily="2" charset="2"/>
                  <a:buChar char="u"/>
                </a:pPr>
                <a:r>
                  <a:rPr lang="en-US" sz="1800" b="1" i="0" dirty="0">
                    <a:solidFill>
                      <a:schemeClr val="tx1"/>
                    </a:solidFill>
                    <a:effectLst/>
                  </a:rPr>
                  <a:t>This a</a:t>
                </a:r>
                <a:r>
                  <a:rPr lang="en-US" sz="1800" b="1" dirty="0">
                    <a:solidFill>
                      <a:schemeClr val="tx1"/>
                    </a:solidFill>
                  </a:rPr>
                  <a:t>llows learning of super and sub-linear function</a:t>
                </a:r>
              </a:p>
              <a:p>
                <a:pPr marL="800100" lvl="1" indent="-342900" algn="l">
                  <a:buClr>
                    <a:srgbClr val="0070C0"/>
                  </a:buClr>
                  <a:buSzPct val="80000"/>
                  <a:buFont typeface="Wingdings" pitchFamily="2" charset="2"/>
                  <a:buChar char="u"/>
                </a:pPr>
                <a:r>
                  <a:rPr lang="en-US" sz="1800" b="1" i="0" dirty="0">
                    <a:solidFill>
                      <a:schemeClr val="tx1"/>
                    </a:solidFill>
                    <a:effectLst/>
                    <a:hlinkClick r:id="rId2"/>
                  </a:rPr>
                  <a:t>https://static.googleusercontent.com/media/research.google.com/en//pubs/archive/45530.pdf</a:t>
                </a:r>
                <a:endParaRPr lang="en-US" sz="1800" b="1" i="0" dirty="0">
                  <a:solidFill>
                    <a:schemeClr val="tx1"/>
                  </a:solidFill>
                  <a:effectLst/>
                </a:endParaRPr>
              </a:p>
            </p:txBody>
          </p:sp>
        </mc:Choice>
        <mc:Fallback>
          <p:sp>
            <p:nvSpPr>
              <p:cNvPr id="3" name="副標題 2"/>
              <p:cNvSpPr>
                <a:spLocks noGrp="1" noRot="1" noChangeAspect="1" noMove="1" noResize="1" noEditPoints="1" noAdjustHandles="1" noChangeArrowheads="1" noChangeShapeType="1" noTextEdit="1"/>
              </p:cNvSpPr>
              <p:nvPr>
                <p:ph type="subTitle" idx="1"/>
              </p:nvPr>
            </p:nvSpPr>
            <p:spPr>
              <a:xfrm>
                <a:off x="457200" y="1305201"/>
                <a:ext cx="8291263" cy="2627855"/>
              </a:xfrm>
              <a:blipFill>
                <a:blip r:embed="rId3"/>
                <a:stretch>
                  <a:fillRect l="-73" t="-924" r="-147" b="-3233"/>
                </a:stretch>
              </a:blipFill>
              <a:ln>
                <a:solidFill>
                  <a:srgbClr val="C00000"/>
                </a:solidFill>
              </a:ln>
            </p:spPr>
            <p:txBody>
              <a:bodyPr/>
              <a:lstStyle/>
              <a:p>
                <a:r>
                  <a:rPr lang="en-US">
                    <a:noFill/>
                  </a:rPr>
                  <a:t> </a:t>
                </a:r>
              </a:p>
            </p:txBody>
          </p:sp>
        </mc:Fallback>
      </mc:AlternateContent>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pic>
        <p:nvPicPr>
          <p:cNvPr id="7" name="Picture 6">
            <a:extLst>
              <a:ext uri="{FF2B5EF4-FFF2-40B4-BE49-F238E27FC236}">
                <a16:creationId xmlns:a16="http://schemas.microsoft.com/office/drawing/2014/main" id="{051556D8-3C61-4670-9876-6774552ECABF}"/>
              </a:ext>
            </a:extLst>
          </p:cNvPr>
          <p:cNvPicPr>
            <a:picLocks noChangeAspect="1"/>
          </p:cNvPicPr>
          <p:nvPr/>
        </p:nvPicPr>
        <p:blipFill>
          <a:blip r:embed="rId4"/>
          <a:stretch>
            <a:fillRect/>
          </a:stretch>
        </p:blipFill>
        <p:spPr>
          <a:xfrm>
            <a:off x="5220072" y="4062412"/>
            <a:ext cx="2162175" cy="2476500"/>
          </a:xfrm>
          <a:prstGeom prst="rect">
            <a:avLst/>
          </a:prstGeom>
          <a:ln>
            <a:solidFill>
              <a:srgbClr val="C00000"/>
            </a:solidFill>
          </a:ln>
        </p:spPr>
      </p:pic>
    </p:spTree>
    <p:extLst>
      <p:ext uri="{BB962C8B-B14F-4D97-AF65-F5344CB8AC3E}">
        <p14:creationId xmlns:p14="http://schemas.microsoft.com/office/powerpoint/2010/main" val="14056195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8463</TotalTime>
  <Words>2606</Words>
  <Application>Microsoft Office PowerPoint</Application>
  <PresentationFormat>On-screen Show (4:3)</PresentationFormat>
  <Paragraphs>222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Wingdings</vt:lpstr>
      <vt:lpstr>Office 佈景主題</vt:lpstr>
      <vt:lpstr>69 Binning and etc</vt:lpstr>
      <vt:lpstr>69 Binning and etc</vt:lpstr>
      <vt:lpstr>69.1 Binning</vt:lpstr>
      <vt:lpstr>69.1 Binning</vt:lpstr>
      <vt:lpstr>69.1 Binning</vt:lpstr>
      <vt:lpstr>69.1 Binning</vt:lpstr>
      <vt:lpstr>69.1 Binning</vt:lpstr>
      <vt:lpstr>69.2 Transforming</vt:lpstr>
      <vt:lpstr>69.2 Transforming</vt:lpstr>
      <vt:lpstr>69.2 Transforming</vt:lpstr>
      <vt:lpstr>69.2 Transforming</vt:lpstr>
      <vt:lpstr>69.2 Transforming</vt:lpstr>
      <vt:lpstr>69.3 Encoding</vt:lpstr>
      <vt:lpstr>69.3 Encoding</vt:lpstr>
      <vt:lpstr>69.3 Encoding</vt:lpstr>
      <vt:lpstr>69.3 Encoding</vt:lpstr>
      <vt:lpstr>69.3 Encoding</vt:lpstr>
      <vt:lpstr>69.4 Scaling/Normalization</vt:lpstr>
      <vt:lpstr>69.4 Scaling/Normalization</vt:lpstr>
      <vt:lpstr>69.4 Scaling/Normalization</vt:lpstr>
      <vt:lpstr>69.4 Scaling/Normalization</vt:lpstr>
      <vt:lpstr>69.5 Shuffling</vt:lpstr>
      <vt:lpstr>69.5 Shuffling</vt:lpstr>
      <vt:lpstr>69.5 Shuffling</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4500</cp:revision>
  <dcterms:created xsi:type="dcterms:W3CDTF">2018-09-28T16:40:41Z</dcterms:created>
  <dcterms:modified xsi:type="dcterms:W3CDTF">2020-09-08T18:45:02Z</dcterms:modified>
</cp:coreProperties>
</file>