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4" r:id="rId3"/>
    <p:sldId id="275" r:id="rId4"/>
    <p:sldId id="276" r:id="rId5"/>
    <p:sldId id="277" r:id="rId6"/>
    <p:sldId id="278" r:id="rId7"/>
    <p:sldId id="281" r:id="rId8"/>
    <p:sldId id="279" r:id="rId9"/>
    <p:sldId id="280" r:id="rId10"/>
    <p:sldId id="282" r:id="rId11"/>
    <p:sldId id="292" r:id="rId12"/>
    <p:sldId id="291" r:id="rId13"/>
    <p:sldId id="293" r:id="rId14"/>
    <p:sldId id="294" r:id="rId15"/>
    <p:sldId id="295" r:id="rId16"/>
    <p:sldId id="296" r:id="rId17"/>
    <p:sldId id="283" r:id="rId18"/>
    <p:sldId id="285" r:id="rId19"/>
    <p:sldId id="284" r:id="rId20"/>
    <p:sldId id="286" r:id="rId21"/>
    <p:sldId id="287" r:id="rId22"/>
    <p:sldId id="288" r:id="rId23"/>
    <p:sldId id="289" r:id="rId24"/>
    <p:sldId id="290" r:id="rId25"/>
    <p:sldId id="297" r:id="rId26"/>
    <p:sldId id="298" r:id="rId27"/>
    <p:sldId id="259" r:id="rId2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78184" autoAdjust="0"/>
  </p:normalViewPr>
  <p:slideViewPr>
    <p:cSldViewPr>
      <p:cViewPr>
        <p:scale>
          <a:sx n="73" d="100"/>
          <a:sy n="73" d="100"/>
        </p:scale>
        <p:origin x="312"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towardsdatascience.com/entropy-how-decision-trees-make-decisions-2946b9c18c8" TargetMode="External"/><Relationship Id="rId2" Type="http://schemas.openxmlformats.org/officeDocument/2006/relationships/hyperlink" Target="https://www.britannica.com/science/entropy-physics"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udemy.com/course/data-science-and-machine-learning-with-python-hands-on/learn/lecture/15090192#overview"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udemy.com/course/data-science-and-machine-learning-with-python-hands-on/learn/lecture/15090192#overview" TargetMode="External"/><Relationship Id="rId2" Type="http://schemas.openxmlformats.org/officeDocument/2006/relationships/hyperlink" Target="https://towardsdatascience.com/entropy-how-decision-trees-make-decisions-2946b9c18c8"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www.udemy.com/course/data-science-and-machine-learning-with-python-hands-on/learn/lecture/15090192#overview" TargetMode="External"/><Relationship Id="rId2" Type="http://schemas.openxmlformats.org/officeDocument/2006/relationships/hyperlink" Target="https://towardsdatascience.com/entropy-how-decision-trees-make-decisions-2946b9c18c8"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s://www.udemy.com/course/data-science-and-machine-learning-with-python-hands-on/learn/lecture/15090192#overview" TargetMode="External"/><Relationship Id="rId2" Type="http://schemas.openxmlformats.org/officeDocument/2006/relationships/hyperlink" Target="https://towardsdatascience.com/entropy-how-decision-trees-make-decisions-2946b9c18c8"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s://www.udemy.com/course/data-science-and-machine-learning-with-python-hands-on/learn/lecture/15090192#overview" TargetMode="External"/><Relationship Id="rId2" Type="http://schemas.openxmlformats.org/officeDocument/2006/relationships/hyperlink" Target="https://towardsdatascience.com/entropy-how-decision-trees-make-decisions-2946b9c18c8"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udemy.com/course/data-science-and-machine-learning-with-python-hands-on/learn/lecture/15090192#overview" TargetMode="External"/><Relationship Id="rId2" Type="http://schemas.openxmlformats.org/officeDocument/2006/relationships/hyperlink" Target="https://en.wikipedia.org/wiki/ID3_algorith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39 Decision Tree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39.1 Decision Tree Example</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20487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Totally Fabricated Tree: Should I hire this person?</a:t>
            </a:r>
          </a:p>
          <a:p>
            <a:pPr marL="342900" indent="-342900" algn="l">
              <a:buClr>
                <a:srgbClr val="0070C0"/>
              </a:buClr>
              <a:buSzPct val="80000"/>
              <a:buFont typeface="Wingdings" pitchFamily="2" charset="2"/>
              <a:buChar char="u"/>
            </a:pPr>
            <a:r>
              <a:rPr lang="en-US" sz="1800" b="1" dirty="0">
                <a:solidFill>
                  <a:schemeClr val="tx1"/>
                </a:solidFill>
              </a:rPr>
              <a:t>Internship can be a good predict for how good a person is.</a:t>
            </a:r>
          </a:p>
          <a:p>
            <a:pPr marL="342900" indent="-342900" algn="l">
              <a:buClr>
                <a:srgbClr val="0070C0"/>
              </a:buClr>
              <a:buSzPct val="80000"/>
              <a:buFont typeface="Wingdings" pitchFamily="2" charset="2"/>
              <a:buChar char="u"/>
            </a:pPr>
            <a:r>
              <a:rPr lang="en-US" sz="1800" b="1" dirty="0">
                <a:solidFill>
                  <a:schemeClr val="tx1"/>
                </a:solidFill>
              </a:rPr>
              <a:t>Currently employed, then hire.</a:t>
            </a:r>
          </a:p>
          <a:p>
            <a:pPr marL="342900" indent="-342900" algn="l">
              <a:buClr>
                <a:srgbClr val="0070C0"/>
              </a:buClr>
              <a:buSzPct val="80000"/>
              <a:buFont typeface="Wingdings" pitchFamily="2" charset="2"/>
              <a:buChar char="u"/>
            </a:pPr>
            <a:r>
              <a:rPr lang="en-US" sz="1800" b="1" dirty="0">
                <a:solidFill>
                  <a:schemeClr val="tx1"/>
                </a:solidFill>
              </a:rPr>
              <a:t>If not, then check for previous employer, if none do not hire.</a:t>
            </a:r>
          </a:p>
          <a:p>
            <a:pPr marL="342900" indent="-342900" algn="l">
              <a:buClr>
                <a:srgbClr val="0070C0"/>
              </a:buClr>
              <a:buSzPct val="80000"/>
              <a:buFont typeface="Wingdings" pitchFamily="2" charset="2"/>
              <a:buChar char="u"/>
            </a:pPr>
            <a:r>
              <a:rPr lang="en-US" sz="1800" b="1" dirty="0">
                <a:solidFill>
                  <a:schemeClr val="tx1"/>
                </a:solidFill>
              </a:rPr>
              <a:t>If yes, more than one previous employers, then check the degree he have. Is he from top tier school? If yes, then get hire.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8D7BC15D-A9D8-4F72-84BB-F27BD5985D9C}"/>
              </a:ext>
            </a:extLst>
          </p:cNvPr>
          <p:cNvPicPr>
            <a:picLocks noChangeAspect="1"/>
          </p:cNvPicPr>
          <p:nvPr/>
        </p:nvPicPr>
        <p:blipFill>
          <a:blip r:embed="rId3"/>
          <a:stretch>
            <a:fillRect/>
          </a:stretch>
        </p:blipFill>
        <p:spPr>
          <a:xfrm>
            <a:off x="2843808" y="3540503"/>
            <a:ext cx="4556770" cy="2985754"/>
          </a:xfrm>
          <a:prstGeom prst="rect">
            <a:avLst/>
          </a:prstGeom>
          <a:ln>
            <a:solidFill>
              <a:srgbClr val="C00000"/>
            </a:solidFill>
          </a:ln>
        </p:spPr>
      </p:pic>
    </p:spTree>
    <p:extLst>
      <p:ext uri="{BB962C8B-B14F-4D97-AF65-F5344CB8AC3E}">
        <p14:creationId xmlns:p14="http://schemas.microsoft.com/office/powerpoint/2010/main" val="339617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39.2 What is Entropy?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7488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39.2 What is Entropy?</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26642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entropy?</a:t>
            </a:r>
          </a:p>
          <a:p>
            <a:pPr marL="342900" indent="-342900" algn="l">
              <a:buClr>
                <a:srgbClr val="0070C0"/>
              </a:buClr>
              <a:buSzPct val="80000"/>
              <a:buFont typeface="Wingdings" pitchFamily="2" charset="2"/>
              <a:buChar char="u"/>
            </a:pPr>
            <a:r>
              <a:rPr lang="en-US" sz="1800" dirty="0">
                <a:hlinkClick r:id="rId2"/>
              </a:rPr>
              <a:t>https://www.britannica.com/science/entropy-physics</a:t>
            </a:r>
            <a:endParaRPr lang="en-US" sz="1800" dirty="0"/>
          </a:p>
          <a:p>
            <a:pPr marL="342900" indent="-342900" algn="l">
              <a:buClr>
                <a:srgbClr val="0070C0"/>
              </a:buClr>
              <a:buSzPct val="80000"/>
              <a:buFont typeface="Wingdings" pitchFamily="2" charset="2"/>
              <a:buChar char="u"/>
            </a:pPr>
            <a:r>
              <a:rPr lang="en-US" sz="1800" b="1" dirty="0">
                <a:solidFill>
                  <a:schemeClr val="tx1"/>
                </a:solidFill>
              </a:rPr>
              <a:t>Entropy is the measure of system thermal energy per unit temperature that is unavailable for useful work. The work is obtained from ordered molecule work.</a:t>
            </a:r>
          </a:p>
          <a:p>
            <a:pPr marL="342900" indent="-342900" algn="l">
              <a:buClr>
                <a:srgbClr val="0070C0"/>
              </a:buClr>
              <a:buSzPct val="80000"/>
              <a:buFont typeface="Wingdings" pitchFamily="2" charset="2"/>
              <a:buChar char="u"/>
            </a:pPr>
            <a:r>
              <a:rPr lang="en-US" sz="1800" b="1" dirty="0">
                <a:solidFill>
                  <a:schemeClr val="tx1"/>
                </a:solidFill>
              </a:rPr>
              <a:t>The entropy is the measure of molecular disorder or randomness of a system.</a:t>
            </a:r>
          </a:p>
          <a:p>
            <a:pPr marL="342900" indent="-342900" algn="l">
              <a:buClr>
                <a:srgbClr val="0070C0"/>
              </a:buClr>
              <a:buSzPct val="80000"/>
              <a:buFont typeface="Wingdings" pitchFamily="2" charset="2"/>
              <a:buChar char="u"/>
            </a:pPr>
            <a:r>
              <a:rPr lang="en-US" sz="1800" dirty="0">
                <a:hlinkClick r:id="rId3"/>
              </a:rPr>
              <a:t>https://towardsdatascience.com/entropy-how-decision-trees-make-decisions-2946b9c18c8</a:t>
            </a:r>
            <a:endParaRPr lang="en-US" sz="1800" dirty="0"/>
          </a:p>
          <a:p>
            <a:pPr marL="342900" indent="-342900" algn="l">
              <a:buClr>
                <a:srgbClr val="0070C0"/>
              </a:buClr>
              <a:buSzPct val="80000"/>
              <a:buFont typeface="Wingdings" pitchFamily="2" charset="2"/>
              <a:buChar char="u"/>
            </a:pPr>
            <a:r>
              <a:rPr lang="en-US" sz="1800" b="1" dirty="0">
                <a:solidFill>
                  <a:schemeClr val="tx1"/>
                </a:solidFill>
              </a:rPr>
              <a:t>In decision tree, the </a:t>
            </a:r>
            <a:r>
              <a:rPr lang="en-US" sz="1800" b="1" dirty="0">
                <a:solidFill>
                  <a:srgbClr val="C00000"/>
                </a:solidFill>
              </a:rPr>
              <a:t>entropy</a:t>
            </a:r>
            <a:r>
              <a:rPr lang="en-US" sz="1800" b="1" dirty="0">
                <a:solidFill>
                  <a:schemeClr val="tx1"/>
                </a:solidFill>
              </a:rPr>
              <a:t> is used to measure of disorder.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4"/>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84390883-7C9F-49D3-8DA4-C338507FD5B5}"/>
              </a:ext>
            </a:extLst>
          </p:cNvPr>
          <p:cNvPicPr>
            <a:picLocks noChangeAspect="1"/>
          </p:cNvPicPr>
          <p:nvPr/>
        </p:nvPicPr>
        <p:blipFill>
          <a:blip r:embed="rId5"/>
          <a:stretch>
            <a:fillRect/>
          </a:stretch>
        </p:blipFill>
        <p:spPr>
          <a:xfrm>
            <a:off x="2987824" y="4187143"/>
            <a:ext cx="2314575" cy="657225"/>
          </a:xfrm>
          <a:prstGeom prst="rect">
            <a:avLst/>
          </a:prstGeom>
          <a:ln>
            <a:solidFill>
              <a:srgbClr val="C00000"/>
            </a:solidFill>
          </a:ln>
        </p:spPr>
      </p:pic>
    </p:spTree>
    <p:extLst>
      <p:ext uri="{BB962C8B-B14F-4D97-AF65-F5344CB8AC3E}">
        <p14:creationId xmlns:p14="http://schemas.microsoft.com/office/powerpoint/2010/main" val="18586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39.2 What is Entropy?</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28803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entropy?</a:t>
            </a:r>
          </a:p>
          <a:p>
            <a:pPr marL="342900" indent="-342900" algn="l">
              <a:buClr>
                <a:srgbClr val="0070C0"/>
              </a:buClr>
              <a:buSzPct val="80000"/>
              <a:buFont typeface="Wingdings" pitchFamily="2" charset="2"/>
              <a:buChar char="u"/>
            </a:pPr>
            <a:r>
              <a:rPr lang="en-US" sz="1800" dirty="0">
                <a:hlinkClick r:id="rId2"/>
              </a:rPr>
              <a:t>https://towardsdatascience.com/entropy-how-decision-trees-make-decisions-2946b9c18c8</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rgbClr val="292929"/>
                </a:solidFill>
              </a:rPr>
              <a:t>The </a:t>
            </a:r>
            <a:r>
              <a:rPr lang="en-US" sz="1800" b="0" i="0" dirty="0">
                <a:solidFill>
                  <a:srgbClr val="292929"/>
                </a:solidFill>
                <a:effectLst/>
              </a:rPr>
              <a:t>Pi is the probability of an element/class </a:t>
            </a:r>
            <a:r>
              <a:rPr lang="en-US" sz="1800" b="0" i="0" dirty="0" err="1">
                <a:solidFill>
                  <a:srgbClr val="292929"/>
                </a:solidFill>
                <a:effectLst/>
              </a:rPr>
              <a:t>i</a:t>
            </a:r>
            <a:r>
              <a:rPr lang="en-US" sz="1800" b="0" i="0" dirty="0">
                <a:solidFill>
                  <a:srgbClr val="292929"/>
                </a:solidFill>
                <a:effectLst/>
              </a:rPr>
              <a:t> in our data. </a:t>
            </a:r>
          </a:p>
          <a:p>
            <a:pPr marL="342900" indent="-342900" algn="l">
              <a:buClr>
                <a:srgbClr val="0070C0"/>
              </a:buClr>
              <a:buSzPct val="80000"/>
              <a:buFont typeface="Wingdings" pitchFamily="2" charset="2"/>
              <a:buChar char="u"/>
            </a:pPr>
            <a:r>
              <a:rPr lang="en-US" sz="1800" dirty="0">
                <a:solidFill>
                  <a:srgbClr val="292929"/>
                </a:solidFill>
              </a:rPr>
              <a:t>For example, w</a:t>
            </a:r>
            <a:r>
              <a:rPr lang="en-US" sz="1800" b="0" i="0" dirty="0">
                <a:solidFill>
                  <a:srgbClr val="292929"/>
                </a:solidFill>
                <a:effectLst/>
              </a:rPr>
              <a:t>e have two classes, a positive class and a negative class. Therefore </a:t>
            </a:r>
            <a:r>
              <a:rPr lang="en-US" sz="1800" b="0" i="0" dirty="0" err="1">
                <a:solidFill>
                  <a:srgbClr val="292929"/>
                </a:solidFill>
                <a:effectLst/>
              </a:rPr>
              <a:t>i</a:t>
            </a:r>
            <a:r>
              <a:rPr lang="en-US" sz="1800" b="0" i="0" dirty="0">
                <a:solidFill>
                  <a:srgbClr val="292929"/>
                </a:solidFill>
                <a:effectLst/>
              </a:rPr>
              <a:t> here could be either + or (-). </a:t>
            </a:r>
          </a:p>
          <a:p>
            <a:pPr marL="342900" indent="-342900" algn="l">
              <a:buClr>
                <a:srgbClr val="0070C0"/>
              </a:buClr>
              <a:buSzPct val="80000"/>
              <a:buFont typeface="Wingdings" pitchFamily="2" charset="2"/>
              <a:buChar char="u"/>
            </a:pPr>
            <a:r>
              <a:rPr lang="en-US" sz="1800" dirty="0">
                <a:solidFill>
                  <a:srgbClr val="292929"/>
                </a:solidFill>
              </a:rPr>
              <a:t>I</a:t>
            </a:r>
            <a:r>
              <a:rPr lang="en-US" sz="1800" b="0" i="0" dirty="0">
                <a:solidFill>
                  <a:srgbClr val="292929"/>
                </a:solidFill>
                <a:effectLst/>
              </a:rPr>
              <a:t>f we had a total of 100 data points in our dataset with 30 belonging to the positive class and 70 belonging to the negative class then ‘P+’ would be 3/10 and ‘P-’ would be 7/10. </a:t>
            </a:r>
            <a:endParaRPr lang="en-US" sz="1800"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1DE6EBB9-5034-4C42-AE5A-358EBD3110B8}"/>
              </a:ext>
            </a:extLst>
          </p:cNvPr>
          <p:cNvPicPr>
            <a:picLocks noChangeAspect="1"/>
          </p:cNvPicPr>
          <p:nvPr/>
        </p:nvPicPr>
        <p:blipFill>
          <a:blip r:embed="rId4"/>
          <a:stretch>
            <a:fillRect/>
          </a:stretch>
        </p:blipFill>
        <p:spPr>
          <a:xfrm>
            <a:off x="2195736" y="4293094"/>
            <a:ext cx="5238750" cy="873125"/>
          </a:xfrm>
          <a:prstGeom prst="rect">
            <a:avLst/>
          </a:prstGeom>
          <a:ln>
            <a:solidFill>
              <a:srgbClr val="C00000"/>
            </a:solidFill>
          </a:ln>
        </p:spPr>
      </p:pic>
      <p:sp>
        <p:nvSpPr>
          <p:cNvPr id="10" name="副標題 2">
            <a:extLst>
              <a:ext uri="{FF2B5EF4-FFF2-40B4-BE49-F238E27FC236}">
                <a16:creationId xmlns:a16="http://schemas.microsoft.com/office/drawing/2014/main" id="{5EAAA200-C0A9-4DF2-8197-B72AF6C025AD}"/>
              </a:ext>
            </a:extLst>
          </p:cNvPr>
          <p:cNvSpPr txBox="1">
            <a:spLocks/>
          </p:cNvSpPr>
          <p:nvPr/>
        </p:nvSpPr>
        <p:spPr>
          <a:xfrm>
            <a:off x="593812" y="5308572"/>
            <a:ext cx="7956376" cy="111957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0" i="0" dirty="0">
                <a:solidFill>
                  <a:srgbClr val="292929"/>
                </a:solidFill>
                <a:effectLst/>
              </a:rPr>
              <a:t>The entropy here is approximately 0.88. It is a high entropy, a high level of disorder (meaning low level of purity). </a:t>
            </a:r>
          </a:p>
          <a:p>
            <a:pPr marL="342900" indent="-342900" algn="l">
              <a:buClr>
                <a:srgbClr val="0070C0"/>
              </a:buClr>
              <a:buSzPct val="80000"/>
              <a:buFont typeface="Wingdings" pitchFamily="2" charset="2"/>
              <a:buChar char="u"/>
            </a:pPr>
            <a:r>
              <a:rPr lang="en-US" sz="1800" b="0" i="0" dirty="0">
                <a:solidFill>
                  <a:srgbClr val="292929"/>
                </a:solidFill>
                <a:effectLst/>
              </a:rPr>
              <a:t>Entropy is measured between 0 and 1.(Depending on the number of classes in your dataset, entropy can be greater than 1 but it means the same thing , a very high level of disorder. For the sake of simplicity, the examples in this blog will have entropy between 0 and 1).</a:t>
            </a:r>
            <a:endParaRPr lang="en-US" sz="1800" dirty="0"/>
          </a:p>
        </p:txBody>
      </p:sp>
    </p:spTree>
    <p:extLst>
      <p:ext uri="{BB962C8B-B14F-4D97-AF65-F5344CB8AC3E}">
        <p14:creationId xmlns:p14="http://schemas.microsoft.com/office/powerpoint/2010/main" val="45264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39.2 What is Entropy?</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28803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entropy?</a:t>
            </a:r>
          </a:p>
          <a:p>
            <a:pPr marL="342900" indent="-342900" algn="l">
              <a:buClr>
                <a:srgbClr val="0070C0"/>
              </a:buClr>
              <a:buSzPct val="80000"/>
              <a:buFont typeface="Wingdings" pitchFamily="2" charset="2"/>
              <a:buChar char="u"/>
            </a:pPr>
            <a:r>
              <a:rPr lang="en-US" sz="1800" dirty="0">
                <a:hlinkClick r:id="rId2"/>
              </a:rPr>
              <a:t>https://towardsdatascience.com/entropy-how-decision-trees-make-decisions-2946b9c18c8</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rgbClr val="292929"/>
                </a:solidFill>
              </a:rPr>
              <a:t>The </a:t>
            </a:r>
            <a:r>
              <a:rPr lang="en-US" sz="1800" b="0" i="0" dirty="0">
                <a:solidFill>
                  <a:srgbClr val="292929"/>
                </a:solidFill>
                <a:effectLst/>
              </a:rPr>
              <a:t>Pi is the probability of an element/class </a:t>
            </a:r>
            <a:r>
              <a:rPr lang="en-US" sz="1800" b="0" i="0" dirty="0" err="1">
                <a:solidFill>
                  <a:srgbClr val="292929"/>
                </a:solidFill>
                <a:effectLst/>
              </a:rPr>
              <a:t>i</a:t>
            </a:r>
            <a:r>
              <a:rPr lang="en-US" sz="1800" b="0" i="0" dirty="0">
                <a:solidFill>
                  <a:srgbClr val="292929"/>
                </a:solidFill>
                <a:effectLst/>
              </a:rPr>
              <a:t> in our data. </a:t>
            </a:r>
          </a:p>
          <a:p>
            <a:pPr marL="342900" indent="-342900" algn="l">
              <a:buClr>
                <a:srgbClr val="0070C0"/>
              </a:buClr>
              <a:buSzPct val="80000"/>
              <a:buFont typeface="Wingdings" pitchFamily="2" charset="2"/>
              <a:buChar char="u"/>
            </a:pPr>
            <a:r>
              <a:rPr lang="en-US" sz="1800" dirty="0">
                <a:solidFill>
                  <a:srgbClr val="292929"/>
                </a:solidFill>
              </a:rPr>
              <a:t>For example, w</a:t>
            </a:r>
            <a:r>
              <a:rPr lang="en-US" sz="1800" b="0" i="0" dirty="0">
                <a:solidFill>
                  <a:srgbClr val="292929"/>
                </a:solidFill>
                <a:effectLst/>
              </a:rPr>
              <a:t>e have two classes, a positive class and a negative class. Therefore </a:t>
            </a:r>
            <a:r>
              <a:rPr lang="en-US" sz="1800" b="0" i="0" dirty="0" err="1">
                <a:solidFill>
                  <a:srgbClr val="292929"/>
                </a:solidFill>
                <a:effectLst/>
              </a:rPr>
              <a:t>i</a:t>
            </a:r>
            <a:r>
              <a:rPr lang="en-US" sz="1800" b="0" i="0" dirty="0">
                <a:solidFill>
                  <a:srgbClr val="292929"/>
                </a:solidFill>
                <a:effectLst/>
              </a:rPr>
              <a:t> here could be either + or (-). </a:t>
            </a:r>
          </a:p>
          <a:p>
            <a:pPr marL="342900" indent="-342900" algn="l">
              <a:buClr>
                <a:srgbClr val="0070C0"/>
              </a:buClr>
              <a:buSzPct val="80000"/>
              <a:buFont typeface="Wingdings" pitchFamily="2" charset="2"/>
              <a:buChar char="u"/>
            </a:pPr>
            <a:r>
              <a:rPr lang="en-US" sz="1800" dirty="0">
                <a:solidFill>
                  <a:srgbClr val="292929"/>
                </a:solidFill>
              </a:rPr>
              <a:t>I</a:t>
            </a:r>
            <a:r>
              <a:rPr lang="en-US" sz="1800" b="0" i="0" dirty="0">
                <a:solidFill>
                  <a:srgbClr val="292929"/>
                </a:solidFill>
                <a:effectLst/>
              </a:rPr>
              <a:t>f we had a total of 100 data points in our dataset with 30 belonging to the positive class and 70 belonging to the negative class then ‘P+’ would be 3/10 and ‘P-’ would be 7/10. </a:t>
            </a:r>
            <a:endParaRPr lang="en-US" sz="1800"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1DE6EBB9-5034-4C42-AE5A-358EBD3110B8}"/>
              </a:ext>
            </a:extLst>
          </p:cNvPr>
          <p:cNvPicPr>
            <a:picLocks noChangeAspect="1"/>
          </p:cNvPicPr>
          <p:nvPr/>
        </p:nvPicPr>
        <p:blipFill>
          <a:blip r:embed="rId4"/>
          <a:stretch>
            <a:fillRect/>
          </a:stretch>
        </p:blipFill>
        <p:spPr>
          <a:xfrm>
            <a:off x="2483768" y="4310807"/>
            <a:ext cx="3726582" cy="621097"/>
          </a:xfrm>
          <a:prstGeom prst="rect">
            <a:avLst/>
          </a:prstGeom>
          <a:ln>
            <a:solidFill>
              <a:srgbClr val="C00000"/>
            </a:solidFill>
          </a:ln>
        </p:spPr>
      </p:pic>
      <p:sp>
        <p:nvSpPr>
          <p:cNvPr id="10" name="副標題 2">
            <a:extLst>
              <a:ext uri="{FF2B5EF4-FFF2-40B4-BE49-F238E27FC236}">
                <a16:creationId xmlns:a16="http://schemas.microsoft.com/office/drawing/2014/main" id="{5EAAA200-C0A9-4DF2-8197-B72AF6C025AD}"/>
              </a:ext>
            </a:extLst>
          </p:cNvPr>
          <p:cNvSpPr txBox="1">
            <a:spLocks/>
          </p:cNvSpPr>
          <p:nvPr/>
        </p:nvSpPr>
        <p:spPr>
          <a:xfrm>
            <a:off x="481052" y="5078010"/>
            <a:ext cx="8395603" cy="62109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0" i="0" dirty="0">
                <a:solidFill>
                  <a:srgbClr val="292929"/>
                </a:solidFill>
                <a:effectLst/>
              </a:rPr>
              <a:t>The entropy here is approximately 0.88. It is a high entropy, a high level of disorder (meaning low level of purity). </a:t>
            </a:r>
          </a:p>
        </p:txBody>
      </p:sp>
    </p:spTree>
    <p:extLst>
      <p:ext uri="{BB962C8B-B14F-4D97-AF65-F5344CB8AC3E}">
        <p14:creationId xmlns:p14="http://schemas.microsoft.com/office/powerpoint/2010/main" val="374699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39.2 What is Entropy?</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entropy?</a:t>
            </a:r>
          </a:p>
          <a:p>
            <a:pPr marL="342900" indent="-342900" algn="l">
              <a:buClr>
                <a:srgbClr val="0070C0"/>
              </a:buClr>
              <a:buSzPct val="80000"/>
              <a:buFont typeface="Wingdings" pitchFamily="2" charset="2"/>
              <a:buChar char="u"/>
            </a:pPr>
            <a:r>
              <a:rPr lang="en-US" sz="1800" dirty="0">
                <a:hlinkClick r:id="rId2"/>
              </a:rPr>
              <a:t>https://towardsdatascience.com/entropy-how-decision-trees-make-decisions-2946b9c18c8</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0" i="0" dirty="0">
                <a:solidFill>
                  <a:srgbClr val="292929"/>
                </a:solidFill>
                <a:effectLst/>
              </a:rPr>
              <a:t>Entropy is measured between 0 and 1 depending on the number of classes in your dataset, entropy can be greater than 1 but it means the same thing , a very high level of disorder. </a:t>
            </a:r>
          </a:p>
          <a:p>
            <a:pPr marL="342900" indent="-342900" algn="l">
              <a:buClr>
                <a:srgbClr val="0070C0"/>
              </a:buClr>
              <a:buSzPct val="80000"/>
              <a:buFont typeface="Wingdings" pitchFamily="2" charset="2"/>
              <a:buChar char="u"/>
            </a:pPr>
            <a:r>
              <a:rPr lang="en-US" sz="1800" b="0" i="0" dirty="0">
                <a:solidFill>
                  <a:srgbClr val="292929"/>
                </a:solidFill>
                <a:effectLst/>
              </a:rPr>
              <a:t>We will separate 0 and 1 class </a:t>
            </a:r>
            <a:r>
              <a:rPr lang="en-US" sz="1800" dirty="0">
                <a:solidFill>
                  <a:srgbClr val="292929"/>
                </a:solidFill>
              </a:rPr>
              <a:t>at the </a:t>
            </a:r>
            <a:r>
              <a:rPr lang="en-US" sz="1800" b="0" i="0" dirty="0">
                <a:solidFill>
                  <a:srgbClr val="292929"/>
                </a:solidFill>
                <a:effectLst/>
              </a:rPr>
              <a:t>minimize the entropy.</a:t>
            </a:r>
            <a:endParaRPr lang="en-US" sz="1800"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8940E595-1EBE-4205-9C4B-CD1388321586}"/>
              </a:ext>
            </a:extLst>
          </p:cNvPr>
          <p:cNvPicPr>
            <a:picLocks noChangeAspect="1"/>
          </p:cNvPicPr>
          <p:nvPr/>
        </p:nvPicPr>
        <p:blipFill>
          <a:blip r:embed="rId4"/>
          <a:stretch>
            <a:fillRect/>
          </a:stretch>
        </p:blipFill>
        <p:spPr>
          <a:xfrm>
            <a:off x="2843808" y="3682400"/>
            <a:ext cx="3709392" cy="2825034"/>
          </a:xfrm>
          <a:prstGeom prst="rect">
            <a:avLst/>
          </a:prstGeom>
          <a:ln>
            <a:solidFill>
              <a:srgbClr val="C00000"/>
            </a:solidFill>
          </a:ln>
        </p:spPr>
      </p:pic>
    </p:spTree>
    <p:extLst>
      <p:ext uri="{BB962C8B-B14F-4D97-AF65-F5344CB8AC3E}">
        <p14:creationId xmlns:p14="http://schemas.microsoft.com/office/powerpoint/2010/main" val="11334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39.2 What is Entropy?</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19369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entropy?</a:t>
            </a:r>
          </a:p>
          <a:p>
            <a:pPr marL="342900" indent="-342900" algn="l">
              <a:buClr>
                <a:srgbClr val="0070C0"/>
              </a:buClr>
              <a:buSzPct val="80000"/>
              <a:buFont typeface="Wingdings" pitchFamily="2" charset="2"/>
              <a:buChar char="u"/>
            </a:pPr>
            <a:r>
              <a:rPr lang="en-US" sz="1800" dirty="0">
                <a:hlinkClick r:id="rId2"/>
              </a:rPr>
              <a:t>https://towardsdatascience.com/entropy-how-decision-trees-make-decisions-2946b9c18c8</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0" i="0" dirty="0">
                <a:solidFill>
                  <a:srgbClr val="292929"/>
                </a:solidFill>
                <a:effectLst/>
              </a:rPr>
              <a:t>We minimize the entry in the decision tree. </a:t>
            </a:r>
          </a:p>
          <a:p>
            <a:pPr marL="342900" indent="-342900" algn="l">
              <a:buClr>
                <a:srgbClr val="0070C0"/>
              </a:buClr>
              <a:buSzPct val="80000"/>
              <a:buFont typeface="Wingdings" pitchFamily="2" charset="2"/>
              <a:buChar char="u"/>
            </a:pPr>
            <a:r>
              <a:rPr lang="en-US" sz="1800" b="0" i="0" dirty="0">
                <a:solidFill>
                  <a:srgbClr val="292929"/>
                </a:solidFill>
                <a:effectLst/>
              </a:rPr>
              <a:t>Here parent is 0.99.</a:t>
            </a:r>
          </a:p>
          <a:p>
            <a:pPr marL="342900" indent="-342900" algn="l">
              <a:buClr>
                <a:srgbClr val="0070C0"/>
              </a:buClr>
              <a:buSzPct val="80000"/>
              <a:buFont typeface="Wingdings" pitchFamily="2" charset="2"/>
              <a:buChar char="u"/>
            </a:pPr>
            <a:r>
              <a:rPr lang="en-US" sz="1800" dirty="0">
                <a:solidFill>
                  <a:srgbClr val="292929"/>
                </a:solidFill>
              </a:rPr>
              <a:t>The child is 0.39 and 0.79, respectively.</a:t>
            </a:r>
            <a:endParaRPr lang="en-US" sz="1800"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0E693506-D052-43FB-B61E-D05B60A8DCAD}"/>
              </a:ext>
            </a:extLst>
          </p:cNvPr>
          <p:cNvPicPr>
            <a:picLocks noChangeAspect="1"/>
          </p:cNvPicPr>
          <p:nvPr/>
        </p:nvPicPr>
        <p:blipFill>
          <a:blip r:embed="rId4"/>
          <a:stretch>
            <a:fillRect/>
          </a:stretch>
        </p:blipFill>
        <p:spPr>
          <a:xfrm>
            <a:off x="1241301" y="3451150"/>
            <a:ext cx="2698998" cy="2823742"/>
          </a:xfrm>
          <a:prstGeom prst="rect">
            <a:avLst/>
          </a:prstGeom>
          <a:ln>
            <a:solidFill>
              <a:srgbClr val="C00000"/>
            </a:solidFill>
          </a:ln>
        </p:spPr>
      </p:pic>
      <p:pic>
        <p:nvPicPr>
          <p:cNvPr id="9" name="Picture 8">
            <a:extLst>
              <a:ext uri="{FF2B5EF4-FFF2-40B4-BE49-F238E27FC236}">
                <a16:creationId xmlns:a16="http://schemas.microsoft.com/office/drawing/2014/main" id="{E22286B2-EDB5-40A0-A7AB-39714EDDFEE3}"/>
              </a:ext>
            </a:extLst>
          </p:cNvPr>
          <p:cNvPicPr>
            <a:picLocks noChangeAspect="1"/>
          </p:cNvPicPr>
          <p:nvPr/>
        </p:nvPicPr>
        <p:blipFill>
          <a:blip r:embed="rId5"/>
          <a:stretch>
            <a:fillRect/>
          </a:stretch>
        </p:blipFill>
        <p:spPr>
          <a:xfrm>
            <a:off x="4211960" y="3485430"/>
            <a:ext cx="3948484" cy="1794765"/>
          </a:xfrm>
          <a:prstGeom prst="rect">
            <a:avLst/>
          </a:prstGeom>
          <a:ln>
            <a:solidFill>
              <a:srgbClr val="C00000"/>
            </a:solidFill>
          </a:ln>
        </p:spPr>
      </p:pic>
    </p:spTree>
    <p:extLst>
      <p:ext uri="{BB962C8B-B14F-4D97-AF65-F5344CB8AC3E}">
        <p14:creationId xmlns:p14="http://schemas.microsoft.com/office/powerpoint/2010/main" val="2924490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39.3 How Decision Tree Work?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41312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39.3 How Decision Tree Work?</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28803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Decision Tree Work?</a:t>
            </a:r>
          </a:p>
          <a:p>
            <a:pPr marL="342900" indent="-342900" algn="l">
              <a:buClr>
                <a:srgbClr val="0070C0"/>
              </a:buClr>
              <a:buSzPct val="80000"/>
              <a:buFont typeface="Wingdings" pitchFamily="2" charset="2"/>
              <a:buChar char="u"/>
            </a:pPr>
            <a:r>
              <a:rPr lang="en-US" sz="1800" b="1" dirty="0">
                <a:solidFill>
                  <a:schemeClr val="tx1"/>
                </a:solidFill>
              </a:rPr>
              <a:t>The Fancy name for this simple algorithm is called ID3 (Iterative Dichotomizer 3).</a:t>
            </a:r>
          </a:p>
          <a:p>
            <a:pPr marL="342900" indent="-342900" algn="l">
              <a:buClr>
                <a:srgbClr val="0070C0"/>
              </a:buClr>
              <a:buSzPct val="80000"/>
              <a:buFont typeface="Wingdings" pitchFamily="2" charset="2"/>
              <a:buChar char="u"/>
            </a:pPr>
            <a:r>
              <a:rPr lang="en-US" sz="1800" dirty="0">
                <a:hlinkClick r:id="rId2"/>
              </a:rPr>
              <a:t>https://en.wikipedia.org/wiki/ID3_algorithm</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It is a </a:t>
            </a:r>
            <a:r>
              <a:rPr lang="en-US" sz="1800" b="1" dirty="0">
                <a:solidFill>
                  <a:srgbClr val="C00000"/>
                </a:solidFill>
              </a:rPr>
              <a:t>greedy algorithm</a:t>
            </a:r>
            <a:r>
              <a:rPr lang="en-US" sz="1800" b="1" dirty="0">
                <a:solidFill>
                  <a:schemeClr val="tx1"/>
                </a:solidFill>
              </a:rPr>
              <a:t>: as it goes down the tree, it just picks the decision that will minimize the entropy at that point.</a:t>
            </a:r>
          </a:p>
          <a:p>
            <a:pPr marL="800100" lvl="1" indent="-342900" algn="l">
              <a:buClr>
                <a:srgbClr val="0070C0"/>
              </a:buClr>
              <a:buSzPct val="80000"/>
              <a:buFont typeface="Wingdings" pitchFamily="2" charset="2"/>
              <a:buChar char="u"/>
            </a:pPr>
            <a:r>
              <a:rPr lang="en-US" sz="1800" b="1" dirty="0">
                <a:solidFill>
                  <a:schemeClr val="tx1"/>
                </a:solidFill>
              </a:rPr>
              <a:t>That might not actually result in an optimal tree that minimize the number of choices that you have to make</a:t>
            </a:r>
          </a:p>
          <a:p>
            <a:pPr marL="800100" lvl="1" indent="-342900" algn="l">
              <a:buClr>
                <a:srgbClr val="0070C0"/>
              </a:buClr>
              <a:buSzPct val="80000"/>
              <a:buFont typeface="Wingdings" pitchFamily="2" charset="2"/>
              <a:buChar char="u"/>
            </a:pPr>
            <a:r>
              <a:rPr lang="en-US" sz="1800" b="1" dirty="0">
                <a:solidFill>
                  <a:schemeClr val="tx1"/>
                </a:solidFill>
              </a:rPr>
              <a:t>But it will result in a tree that works given the data that you gave it. It is a very simple idea.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17405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39.3 How Decision Tree Work?</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48245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Decision Tree Work?</a:t>
            </a:r>
          </a:p>
          <a:p>
            <a:pPr marL="342900" indent="-342900" algn="l">
              <a:buClr>
                <a:srgbClr val="0070C0"/>
              </a:buClr>
              <a:buSzPct val="80000"/>
              <a:buFont typeface="Wingdings" pitchFamily="2" charset="2"/>
              <a:buChar char="u"/>
            </a:pPr>
            <a:r>
              <a:rPr lang="en-US" sz="1800" b="1" dirty="0">
                <a:solidFill>
                  <a:schemeClr val="tx1"/>
                </a:solidFill>
              </a:rPr>
              <a:t>The algorithm is simple but it works:</a:t>
            </a:r>
          </a:p>
          <a:p>
            <a:pPr marL="342900" indent="-342900" algn="l">
              <a:buClr>
                <a:srgbClr val="0070C0"/>
              </a:buClr>
              <a:buSzPct val="80000"/>
              <a:buFont typeface="Wingdings" pitchFamily="2" charset="2"/>
              <a:buChar char="u"/>
            </a:pPr>
            <a:r>
              <a:rPr lang="en-US" sz="1800" b="1" dirty="0">
                <a:solidFill>
                  <a:schemeClr val="tx1"/>
                </a:solidFill>
              </a:rPr>
              <a:t>At each step, find the attribute we can use to partition the data set to minimize the </a:t>
            </a:r>
            <a:r>
              <a:rPr lang="en-US" sz="1800" b="1" dirty="0">
                <a:solidFill>
                  <a:srgbClr val="C00000"/>
                </a:solidFill>
              </a:rPr>
              <a:t>entropy </a:t>
            </a:r>
            <a:r>
              <a:rPr lang="en-US" sz="1800" b="1" dirty="0">
                <a:solidFill>
                  <a:schemeClr val="tx1"/>
                </a:solidFill>
              </a:rPr>
              <a:t>of the data at the next step.</a:t>
            </a:r>
          </a:p>
          <a:p>
            <a:pPr marL="342900" indent="-342900" algn="l">
              <a:buClr>
                <a:srgbClr val="0070C0"/>
              </a:buClr>
              <a:buSzPct val="80000"/>
              <a:buFont typeface="Wingdings" pitchFamily="2" charset="2"/>
              <a:buChar char="u"/>
            </a:pPr>
            <a:r>
              <a:rPr lang="en-US" sz="1800" b="1" dirty="0">
                <a:solidFill>
                  <a:schemeClr val="tx1"/>
                </a:solidFill>
              </a:rPr>
              <a:t>We have a result of classification. In this case, it is “hire” or “don’t hire”.</a:t>
            </a:r>
          </a:p>
          <a:p>
            <a:pPr marL="342900" indent="-342900" algn="l">
              <a:buClr>
                <a:srgbClr val="0070C0"/>
              </a:buClr>
              <a:buSzPct val="80000"/>
              <a:buFont typeface="Wingdings" pitchFamily="2" charset="2"/>
              <a:buChar char="u"/>
            </a:pPr>
            <a:r>
              <a:rPr lang="en-US" sz="1800" b="1" dirty="0">
                <a:solidFill>
                  <a:schemeClr val="tx1"/>
                </a:solidFill>
              </a:rPr>
              <a:t>We want to choose the attribute decision. At each step, that will minimize the entropy at the next step.</a:t>
            </a:r>
          </a:p>
          <a:p>
            <a:pPr marL="342900" indent="-342900" algn="l">
              <a:buClr>
                <a:srgbClr val="0070C0"/>
              </a:buClr>
              <a:buSzPct val="80000"/>
              <a:buFont typeface="Wingdings" pitchFamily="2" charset="2"/>
              <a:buChar char="u"/>
            </a:pPr>
            <a:r>
              <a:rPr lang="en-US" sz="1800" b="1" dirty="0">
                <a:solidFill>
                  <a:schemeClr val="tx1"/>
                </a:solidFill>
              </a:rPr>
              <a:t>Basically, at each step, we want to make all the remaining choices, result in either as many no-hires or as many hire decision as possible. </a:t>
            </a:r>
          </a:p>
          <a:p>
            <a:pPr marL="342900" indent="-342900" algn="l">
              <a:buClr>
                <a:srgbClr val="0070C0"/>
              </a:buClr>
              <a:buSzPct val="80000"/>
              <a:buFont typeface="Wingdings" pitchFamily="2" charset="2"/>
              <a:buChar char="u"/>
            </a:pPr>
            <a:r>
              <a:rPr lang="en-US" sz="1800" b="1" dirty="0">
                <a:solidFill>
                  <a:schemeClr val="tx1"/>
                </a:solidFill>
              </a:rPr>
              <a:t>We want to make that data more and more uniform.</a:t>
            </a:r>
          </a:p>
          <a:p>
            <a:pPr marL="342900" indent="-342900" algn="l">
              <a:buClr>
                <a:srgbClr val="0070C0"/>
              </a:buClr>
              <a:buSzPct val="80000"/>
              <a:buFont typeface="Wingdings" pitchFamily="2" charset="2"/>
              <a:buChar char="u"/>
            </a:pPr>
            <a:r>
              <a:rPr lang="en-US" sz="1800" b="1" dirty="0">
                <a:solidFill>
                  <a:schemeClr val="tx1"/>
                </a:solidFill>
              </a:rPr>
              <a:t>So, as we work our way down the flow chart, we ultimately end up with a set of candidates that ae either all “hires” or all “no-hires”.</a:t>
            </a:r>
          </a:p>
          <a:p>
            <a:pPr marL="342900" indent="-342900" algn="l">
              <a:buClr>
                <a:srgbClr val="0070C0"/>
              </a:buClr>
              <a:buSzPct val="80000"/>
              <a:buFont typeface="Wingdings" pitchFamily="2" charset="2"/>
              <a:buChar char="u"/>
            </a:pPr>
            <a:r>
              <a:rPr lang="en-US" sz="1800" b="1" dirty="0">
                <a:solidFill>
                  <a:schemeClr val="tx1"/>
                </a:solidFill>
              </a:rPr>
              <a:t>So we can classify into yes or no decision on a decision tree.</a:t>
            </a:r>
          </a:p>
          <a:p>
            <a:pPr marL="342900" indent="-342900" algn="l">
              <a:buClr>
                <a:srgbClr val="0070C0"/>
              </a:buClr>
              <a:buSzPct val="80000"/>
              <a:buFont typeface="Wingdings" pitchFamily="2" charset="2"/>
              <a:buChar char="u"/>
            </a:pPr>
            <a:r>
              <a:rPr lang="en-US" sz="1800" b="1" dirty="0">
                <a:solidFill>
                  <a:schemeClr val="tx1"/>
                </a:solidFill>
              </a:rPr>
              <a:t>So, we just walk down the tree, minimize entropy at each step by choosing the right attribute to decision on and keep on going until we run out.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221518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 Decision Tree</a:t>
            </a:r>
            <a:endParaRPr lang="zh-TW" altLang="en-US" b="1" dirty="0">
              <a:solidFill>
                <a:srgbClr val="FFFF00"/>
              </a:solidFill>
            </a:endParaRPr>
          </a:p>
        </p:txBody>
      </p:sp>
      <p:sp>
        <p:nvSpPr>
          <p:cNvPr id="3" name="副標題 2"/>
          <p:cNvSpPr>
            <a:spLocks noGrp="1"/>
          </p:cNvSpPr>
          <p:nvPr>
            <p:ph type="subTitle" idx="1"/>
          </p:nvPr>
        </p:nvSpPr>
        <p:spPr>
          <a:xfrm>
            <a:off x="457199" y="1268760"/>
            <a:ext cx="8419457" cy="2016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Trees</a:t>
            </a:r>
          </a:p>
          <a:p>
            <a:pPr marL="342900" indent="-342900" algn="l">
              <a:buClr>
                <a:srgbClr val="0070C0"/>
              </a:buClr>
              <a:buSzPct val="80000"/>
              <a:buFont typeface="Wingdings" pitchFamily="2" charset="2"/>
              <a:buChar char="u"/>
            </a:pPr>
            <a:r>
              <a:rPr lang="en-US" sz="1800" b="1" dirty="0">
                <a:solidFill>
                  <a:schemeClr val="tx1"/>
                </a:solidFill>
              </a:rPr>
              <a:t>If you have something that you try to predict one, you can use a decision tree.</a:t>
            </a:r>
          </a:p>
          <a:p>
            <a:pPr marL="342900" indent="-342900" algn="l">
              <a:buClr>
                <a:srgbClr val="0070C0"/>
              </a:buClr>
              <a:buSzPct val="80000"/>
              <a:buFont typeface="Wingdings" pitchFamily="2" charset="2"/>
              <a:buChar char="u"/>
            </a:pPr>
            <a:r>
              <a:rPr lang="en-US" sz="1800" b="1" dirty="0">
                <a:solidFill>
                  <a:schemeClr val="tx1"/>
                </a:solidFill>
              </a:rPr>
              <a:t>The decision tree actually look at multiple attributes.</a:t>
            </a:r>
          </a:p>
          <a:p>
            <a:pPr marL="342900" indent="-342900" algn="l">
              <a:buClr>
                <a:srgbClr val="0070C0"/>
              </a:buClr>
              <a:buSzPct val="80000"/>
              <a:buFont typeface="Wingdings" pitchFamily="2" charset="2"/>
              <a:buChar char="u"/>
            </a:pPr>
            <a:r>
              <a:rPr lang="en-US" sz="1800" b="1" dirty="0">
                <a:solidFill>
                  <a:schemeClr val="tx1"/>
                </a:solidFill>
              </a:rPr>
              <a:t>The decision tree decide upon at each level in a flow chart.</a:t>
            </a:r>
          </a:p>
          <a:p>
            <a:pPr marL="342900" indent="-342900" algn="l">
              <a:buClr>
                <a:srgbClr val="0070C0"/>
              </a:buClr>
              <a:buSzPct val="80000"/>
              <a:buFont typeface="Wingdings" pitchFamily="2" charset="2"/>
              <a:buChar char="u"/>
            </a:pPr>
            <a:r>
              <a:rPr lang="en-US" sz="1800" b="1" dirty="0">
                <a:solidFill>
                  <a:schemeClr val="tx1"/>
                </a:solidFill>
              </a:rPr>
              <a:t>You can actually print out the flow chart and see the flow chart of the decision tree based on the actual machine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39.4 Random Forest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00734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39.4 Random Forest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27887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Random Forest</a:t>
            </a:r>
          </a:p>
          <a:p>
            <a:pPr marL="342900" indent="-342900" algn="l">
              <a:buClr>
                <a:srgbClr val="0070C0"/>
              </a:buClr>
              <a:buSzPct val="80000"/>
              <a:buFont typeface="Wingdings" pitchFamily="2" charset="2"/>
              <a:buChar char="u"/>
            </a:pPr>
            <a:r>
              <a:rPr lang="en-US" sz="1800" b="1" dirty="0">
                <a:solidFill>
                  <a:schemeClr val="tx1"/>
                </a:solidFill>
              </a:rPr>
              <a:t>One problem with Decision trees is they are very susceptible to overfitting.</a:t>
            </a:r>
          </a:p>
          <a:p>
            <a:pPr marL="342900" indent="-342900" algn="l">
              <a:buClr>
                <a:srgbClr val="0070C0"/>
              </a:buClr>
              <a:buSzPct val="80000"/>
              <a:buFont typeface="Wingdings" pitchFamily="2" charset="2"/>
              <a:buChar char="u"/>
            </a:pPr>
            <a:r>
              <a:rPr lang="en-US" sz="1800" b="1" dirty="0">
                <a:solidFill>
                  <a:schemeClr val="tx1"/>
                </a:solidFill>
              </a:rPr>
              <a:t>We saw it work beautifully for the data it trained on but might not be great for actually predicting for correct classification for new people that have not seen before.</a:t>
            </a:r>
          </a:p>
          <a:p>
            <a:pPr marL="342900" indent="-342900" algn="l">
              <a:buClr>
                <a:srgbClr val="0070C0"/>
              </a:buClr>
              <a:buSzPct val="80000"/>
              <a:buFont typeface="Wingdings" pitchFamily="2" charset="2"/>
              <a:buChar char="u"/>
            </a:pPr>
            <a:r>
              <a:rPr lang="en-US" sz="1800" b="1" dirty="0">
                <a:solidFill>
                  <a:schemeClr val="tx1"/>
                </a:solidFill>
              </a:rPr>
              <a:t>The decision trees are all about arriving at the right decision for the existed training data. </a:t>
            </a:r>
          </a:p>
          <a:p>
            <a:pPr marL="342900" indent="-342900" algn="l">
              <a:buClr>
                <a:srgbClr val="0070C0"/>
              </a:buClr>
              <a:buSzPct val="80000"/>
              <a:buFont typeface="Wingdings" pitchFamily="2" charset="2"/>
              <a:buChar char="u"/>
            </a:pPr>
            <a:r>
              <a:rPr lang="en-US" sz="1800" b="1" dirty="0">
                <a:solidFill>
                  <a:schemeClr val="tx1"/>
                </a:solidFill>
              </a:rPr>
              <a:t>It did not consider for the new people. This decision tree method causes the real problem to predict for the new people.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F528FDF1-636E-42D1-AD04-4B1B291A0880}"/>
              </a:ext>
            </a:extLst>
          </p:cNvPr>
          <p:cNvPicPr>
            <a:picLocks noChangeAspect="1"/>
          </p:cNvPicPr>
          <p:nvPr/>
        </p:nvPicPr>
        <p:blipFill>
          <a:blip r:embed="rId3"/>
          <a:stretch>
            <a:fillRect/>
          </a:stretch>
        </p:blipFill>
        <p:spPr>
          <a:xfrm>
            <a:off x="3100387" y="4306278"/>
            <a:ext cx="2943225" cy="2085975"/>
          </a:xfrm>
          <a:prstGeom prst="rect">
            <a:avLst/>
          </a:prstGeom>
          <a:ln>
            <a:solidFill>
              <a:srgbClr val="C00000"/>
            </a:solidFill>
          </a:ln>
        </p:spPr>
      </p:pic>
    </p:spTree>
    <p:extLst>
      <p:ext uri="{BB962C8B-B14F-4D97-AF65-F5344CB8AC3E}">
        <p14:creationId xmlns:p14="http://schemas.microsoft.com/office/powerpoint/2010/main" val="1776748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39.4 Random Forest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12961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Random Forest</a:t>
            </a:r>
          </a:p>
          <a:p>
            <a:pPr marL="342900" indent="-342900" algn="l">
              <a:buClr>
                <a:srgbClr val="0070C0"/>
              </a:buClr>
              <a:buSzPct val="80000"/>
              <a:buFont typeface="Wingdings" pitchFamily="2" charset="2"/>
              <a:buChar char="u"/>
            </a:pPr>
            <a:r>
              <a:rPr lang="en-US" sz="1800" b="1" dirty="0">
                <a:solidFill>
                  <a:schemeClr val="tx1"/>
                </a:solidFill>
              </a:rPr>
              <a:t>To fight this, we use a technique called </a:t>
            </a:r>
            <a:r>
              <a:rPr lang="en-US" sz="1800" b="1" dirty="0">
                <a:solidFill>
                  <a:srgbClr val="C00000"/>
                </a:solidFill>
              </a:rPr>
              <a:t>Random Forest</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The idea of Random Forest here is we actually sample our data that we train on different ways for multiple decision trees.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F528FDF1-636E-42D1-AD04-4B1B291A0880}"/>
              </a:ext>
            </a:extLst>
          </p:cNvPr>
          <p:cNvPicPr>
            <a:picLocks noChangeAspect="1"/>
          </p:cNvPicPr>
          <p:nvPr/>
        </p:nvPicPr>
        <p:blipFill>
          <a:blip r:embed="rId3"/>
          <a:stretch>
            <a:fillRect/>
          </a:stretch>
        </p:blipFill>
        <p:spPr>
          <a:xfrm>
            <a:off x="2987824" y="4007321"/>
            <a:ext cx="2943225" cy="2085975"/>
          </a:xfrm>
          <a:prstGeom prst="rect">
            <a:avLst/>
          </a:prstGeom>
          <a:ln>
            <a:solidFill>
              <a:srgbClr val="C00000"/>
            </a:solidFill>
          </a:ln>
        </p:spPr>
      </p:pic>
    </p:spTree>
    <p:extLst>
      <p:ext uri="{BB962C8B-B14F-4D97-AF65-F5344CB8AC3E}">
        <p14:creationId xmlns:p14="http://schemas.microsoft.com/office/powerpoint/2010/main" val="1941769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39.4 Random Forest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48965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Random Forest</a:t>
            </a:r>
          </a:p>
          <a:p>
            <a:pPr marL="342900" indent="-342900" algn="l">
              <a:buClr>
                <a:srgbClr val="0070C0"/>
              </a:buClr>
              <a:buSzPct val="80000"/>
              <a:buFont typeface="Wingdings" pitchFamily="2" charset="2"/>
              <a:buChar char="u"/>
            </a:pPr>
            <a:r>
              <a:rPr lang="en-US" sz="1800" b="1" dirty="0">
                <a:solidFill>
                  <a:schemeClr val="tx1"/>
                </a:solidFill>
              </a:rPr>
              <a:t>We can </a:t>
            </a:r>
            <a:r>
              <a:rPr lang="en-US" sz="1800" b="1" dirty="0">
                <a:solidFill>
                  <a:srgbClr val="C00000"/>
                </a:solidFill>
              </a:rPr>
              <a:t>construct several alternate decision trees </a:t>
            </a:r>
            <a:r>
              <a:rPr lang="en-US" sz="1800" b="1" dirty="0">
                <a:solidFill>
                  <a:schemeClr val="tx1"/>
                </a:solidFill>
              </a:rPr>
              <a:t>and let them </a:t>
            </a:r>
            <a:r>
              <a:rPr lang="en-US" sz="1800" b="1" dirty="0">
                <a:solidFill>
                  <a:srgbClr val="C00000"/>
                </a:solidFill>
              </a:rPr>
              <a:t>“vote” </a:t>
            </a:r>
            <a:r>
              <a:rPr lang="en-US" sz="1800" b="1" dirty="0">
                <a:solidFill>
                  <a:schemeClr val="tx1"/>
                </a:solidFill>
              </a:rPr>
              <a:t>on the final classification.</a:t>
            </a:r>
          </a:p>
          <a:p>
            <a:pPr marL="800100" lvl="1" indent="-342900" algn="l">
              <a:buClr>
                <a:srgbClr val="0070C0"/>
              </a:buClr>
              <a:buSzPct val="80000"/>
              <a:buFont typeface="Wingdings" pitchFamily="2" charset="2"/>
              <a:buChar char="u"/>
            </a:pPr>
            <a:r>
              <a:rPr lang="en-US" sz="1800" b="1" dirty="0">
                <a:solidFill>
                  <a:schemeClr val="tx1"/>
                </a:solidFill>
              </a:rPr>
              <a:t>Randomly re-sample the input data for each tree. The term for this is called </a:t>
            </a:r>
            <a:r>
              <a:rPr lang="en-US" sz="1800" b="1" dirty="0">
                <a:solidFill>
                  <a:srgbClr val="C00000"/>
                </a:solidFill>
              </a:rPr>
              <a:t>Bootstrap aggregating </a:t>
            </a:r>
            <a:r>
              <a:rPr lang="en-US" sz="1800" b="1" dirty="0">
                <a:solidFill>
                  <a:schemeClr val="tx1"/>
                </a:solidFill>
              </a:rPr>
              <a:t>or </a:t>
            </a:r>
            <a:r>
              <a:rPr lang="en-US" sz="1800" b="1" dirty="0">
                <a:solidFill>
                  <a:srgbClr val="C00000"/>
                </a:solidFill>
              </a:rPr>
              <a:t>bagging</a:t>
            </a:r>
            <a:r>
              <a:rPr lang="en-US" sz="1800" b="1" dirty="0">
                <a:solidFill>
                  <a:schemeClr val="tx1"/>
                </a:solidFill>
              </a:rPr>
              <a:t>. This is a form of what we called ensemble learning. We will discuss more detail next. The basic idea here, we have multiple trees, a forest of trees. Each tree uses a random sub-sample of data that we have to train on. And then each of trees can vote on the final result. That will help us to result overfitting for a given set of training data.. </a:t>
            </a:r>
          </a:p>
          <a:p>
            <a:pPr marL="800100" lvl="1" indent="-342900" algn="l">
              <a:buClr>
                <a:srgbClr val="0070C0"/>
              </a:buClr>
              <a:buSzPct val="80000"/>
              <a:buFont typeface="Wingdings" pitchFamily="2" charset="2"/>
              <a:buChar char="u"/>
            </a:pPr>
            <a:r>
              <a:rPr lang="en-US" sz="1800" b="1" dirty="0">
                <a:solidFill>
                  <a:schemeClr val="tx1"/>
                </a:solidFill>
              </a:rPr>
              <a:t>The other thing random forest can do is actually restrict the number of attributes that can choose between, at each stage, it try to minimize the entropy as it goes. And it can randomly pick what attributes it can choose from at each level. It also give the variation from tree to tree, and therefore, we get more of variety of algorithms that we can compete each others. And they can all vote on the final result using different approach at arriving at the same answer. Randomize a subset of the attributes. Each step is allowed to choose form.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1988766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39.4 Random Forest</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15841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Random Forest</a:t>
            </a:r>
          </a:p>
          <a:p>
            <a:pPr marL="342900" indent="-342900" algn="l">
              <a:buClr>
                <a:srgbClr val="0070C0"/>
              </a:buClr>
              <a:buSzPct val="80000"/>
              <a:buFont typeface="Wingdings" pitchFamily="2" charset="2"/>
              <a:buChar char="u"/>
            </a:pPr>
            <a:r>
              <a:rPr lang="en-US" sz="1800" b="1" dirty="0">
                <a:solidFill>
                  <a:schemeClr val="tx1"/>
                </a:solidFill>
              </a:rPr>
              <a:t>That is how random forest work. Basically, it is a forest of decision tree where they are drawing from different samples and also different sets of attributes at each stage that is can choose between.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405839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39.5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87294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39.5 Summary</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16561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b="1" dirty="0">
                <a:solidFill>
                  <a:schemeClr val="tx1"/>
                </a:solidFill>
              </a:rPr>
              <a:t>In this discussion, we discuss the concept of entropy, decision tree, and random forest.</a:t>
            </a:r>
          </a:p>
          <a:p>
            <a:pPr marL="342900" indent="-342900" algn="l">
              <a:buClr>
                <a:srgbClr val="0070C0"/>
              </a:buClr>
              <a:buSzPct val="80000"/>
              <a:buFont typeface="Wingdings" pitchFamily="2" charset="2"/>
              <a:buChar char="u"/>
            </a:pPr>
            <a:r>
              <a:rPr lang="en-US" sz="1800" b="1" dirty="0">
                <a:solidFill>
                  <a:schemeClr val="tx1"/>
                </a:solidFill>
              </a:rPr>
              <a:t>Next: </a:t>
            </a:r>
          </a:p>
          <a:p>
            <a:pPr marL="342900" indent="-342900" algn="l">
              <a:buClr>
                <a:srgbClr val="0070C0"/>
              </a:buClr>
              <a:buSzPct val="80000"/>
              <a:buFont typeface="Wingdings" pitchFamily="2" charset="2"/>
              <a:buChar char="u"/>
            </a:pPr>
            <a:r>
              <a:rPr lang="en-US" sz="1800" b="1" dirty="0">
                <a:solidFill>
                  <a:schemeClr val="tx1"/>
                </a:solidFill>
              </a:rPr>
              <a:t>We will use scikit-learn to implement decision tree and random forest.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extLst>
      <p:ext uri="{BB962C8B-B14F-4D97-AF65-F5344CB8AC3E}">
        <p14:creationId xmlns:p14="http://schemas.microsoft.com/office/powerpoint/2010/main" val="3342570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 Decision Tree</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19442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Trees</a:t>
            </a:r>
          </a:p>
          <a:p>
            <a:pPr marL="342900" indent="-342900" algn="l">
              <a:buClr>
                <a:srgbClr val="0070C0"/>
              </a:buClr>
              <a:buSzPct val="80000"/>
              <a:buFont typeface="Wingdings" pitchFamily="2" charset="2"/>
              <a:buChar char="u"/>
            </a:pPr>
            <a:r>
              <a:rPr lang="en-US" sz="1800" b="1" dirty="0">
                <a:solidFill>
                  <a:schemeClr val="tx1"/>
                </a:solidFill>
              </a:rPr>
              <a:t>Decision Tree is one of most interesting applications in machine learning.</a:t>
            </a:r>
          </a:p>
          <a:p>
            <a:pPr marL="342900" indent="-342900" algn="l">
              <a:buClr>
                <a:srgbClr val="0070C0"/>
              </a:buClr>
              <a:buSzPct val="80000"/>
              <a:buFont typeface="Wingdings" pitchFamily="2" charset="2"/>
              <a:buChar char="u"/>
            </a:pPr>
            <a:r>
              <a:rPr lang="en-US" sz="1800" b="1" dirty="0">
                <a:solidFill>
                  <a:schemeClr val="tx1"/>
                </a:solidFill>
              </a:rPr>
              <a:t>You can actually construct a flowchart to help you decide a classification for something with machine learning. </a:t>
            </a:r>
          </a:p>
          <a:p>
            <a:pPr marL="342900" indent="-342900" algn="l">
              <a:buClr>
                <a:srgbClr val="0070C0"/>
              </a:buClr>
              <a:buSzPct val="80000"/>
              <a:buFont typeface="Wingdings" pitchFamily="2" charset="2"/>
              <a:buChar char="u"/>
            </a:pPr>
            <a:r>
              <a:rPr lang="en-US" sz="1800" b="1" dirty="0">
                <a:solidFill>
                  <a:schemeClr val="tx1"/>
                </a:solidFill>
              </a:rPr>
              <a:t>You have some dependent variable, whether or not we will go outside or not, based on the weather.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4606F7B1-4009-423D-81BB-FCF4BF58B38B}"/>
              </a:ext>
            </a:extLst>
          </p:cNvPr>
          <p:cNvPicPr>
            <a:picLocks noChangeAspect="1"/>
          </p:cNvPicPr>
          <p:nvPr/>
        </p:nvPicPr>
        <p:blipFill>
          <a:blip r:embed="rId3"/>
          <a:stretch>
            <a:fillRect/>
          </a:stretch>
        </p:blipFill>
        <p:spPr>
          <a:xfrm>
            <a:off x="4765989" y="3373648"/>
            <a:ext cx="4091627" cy="2985782"/>
          </a:xfrm>
          <a:prstGeom prst="rect">
            <a:avLst/>
          </a:prstGeom>
          <a:ln>
            <a:solidFill>
              <a:srgbClr val="C00000"/>
            </a:solidFill>
          </a:ln>
        </p:spPr>
      </p:pic>
      <p:sp>
        <p:nvSpPr>
          <p:cNvPr id="8" name="副標題 2">
            <a:extLst>
              <a:ext uri="{FF2B5EF4-FFF2-40B4-BE49-F238E27FC236}">
                <a16:creationId xmlns:a16="http://schemas.microsoft.com/office/drawing/2014/main" id="{CAA572AF-5CC2-48B1-AA9C-7DAB58ADA761}"/>
              </a:ext>
            </a:extLst>
          </p:cNvPr>
          <p:cNvSpPr txBox="1">
            <a:spLocks/>
          </p:cNvSpPr>
          <p:nvPr/>
        </p:nvSpPr>
        <p:spPr>
          <a:xfrm>
            <a:off x="457199" y="3448885"/>
            <a:ext cx="4114801" cy="228437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And you have a decision depends on multiple attributes, multiple variables, a decision tree can be a good choice. This is called a Decision Tree. So, there can be many different aspects of the weather that may influence our decision of going out to play. </a:t>
            </a:r>
          </a:p>
        </p:txBody>
      </p:sp>
    </p:spTree>
    <p:extLst>
      <p:ext uri="{BB962C8B-B14F-4D97-AF65-F5344CB8AC3E}">
        <p14:creationId xmlns:p14="http://schemas.microsoft.com/office/powerpoint/2010/main" val="221211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 Decision Tree</a:t>
            </a:r>
            <a:endParaRPr lang="zh-TW" altLang="en-US" b="1" dirty="0">
              <a:solidFill>
                <a:srgbClr val="FFFF00"/>
              </a:solidFill>
            </a:endParaRPr>
          </a:p>
        </p:txBody>
      </p:sp>
      <p:sp>
        <p:nvSpPr>
          <p:cNvPr id="3" name="副標題 2"/>
          <p:cNvSpPr>
            <a:spLocks noGrp="1"/>
          </p:cNvSpPr>
          <p:nvPr>
            <p:ph type="subTitle" idx="1"/>
          </p:nvPr>
        </p:nvSpPr>
        <p:spPr>
          <a:xfrm>
            <a:off x="457199" y="1268760"/>
            <a:ext cx="8419457" cy="24787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Trees</a:t>
            </a:r>
          </a:p>
          <a:p>
            <a:pPr marL="342900" indent="-342900" algn="l">
              <a:buClr>
                <a:srgbClr val="0070C0"/>
              </a:buClr>
              <a:buSzPct val="80000"/>
              <a:buFont typeface="Wingdings" pitchFamily="2" charset="2"/>
              <a:buChar char="u"/>
            </a:pPr>
            <a:r>
              <a:rPr lang="en-US" sz="1800" b="1" dirty="0">
                <a:solidFill>
                  <a:schemeClr val="tx1"/>
                </a:solidFill>
              </a:rPr>
              <a:t>Our decision may have to do with the humidity, the temperature, whether it is sunny or not, and etc.</a:t>
            </a:r>
          </a:p>
          <a:p>
            <a:pPr marL="342900" indent="-342900" algn="l">
              <a:buClr>
                <a:srgbClr val="0070C0"/>
              </a:buClr>
              <a:buSzPct val="80000"/>
              <a:buFont typeface="Wingdings" pitchFamily="2" charset="2"/>
              <a:buChar char="u"/>
            </a:pPr>
            <a:r>
              <a:rPr lang="en-US" sz="1800" b="1" dirty="0">
                <a:solidFill>
                  <a:schemeClr val="tx1"/>
                </a:solidFill>
              </a:rPr>
              <a:t>A decision tree can look at all these different attributes of the weather or anything else, and decide what is the threshold, what are the decisions we need to make on each one of those attributes before we arrive at a decision or whether or not I should go and play outside.</a:t>
            </a:r>
          </a:p>
          <a:p>
            <a:pPr marL="342900" indent="-342900" algn="l">
              <a:buClr>
                <a:srgbClr val="0070C0"/>
              </a:buClr>
              <a:buSzPct val="80000"/>
              <a:buFont typeface="Wingdings" pitchFamily="2" charset="2"/>
              <a:buChar char="u"/>
            </a:pPr>
            <a:r>
              <a:rPr lang="en-US" sz="1800" b="1" dirty="0">
                <a:solidFill>
                  <a:schemeClr val="tx1"/>
                </a:solidFill>
              </a:rPr>
              <a:t>This is all a Decision Tree 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4606F7B1-4009-423D-81BB-FCF4BF58B38B}"/>
              </a:ext>
            </a:extLst>
          </p:cNvPr>
          <p:cNvPicPr>
            <a:picLocks noChangeAspect="1"/>
          </p:cNvPicPr>
          <p:nvPr/>
        </p:nvPicPr>
        <p:blipFill>
          <a:blip r:embed="rId3"/>
          <a:stretch>
            <a:fillRect/>
          </a:stretch>
        </p:blipFill>
        <p:spPr>
          <a:xfrm>
            <a:off x="5289993" y="3999584"/>
            <a:ext cx="3396807" cy="2478751"/>
          </a:xfrm>
          <a:prstGeom prst="rect">
            <a:avLst/>
          </a:prstGeom>
          <a:ln>
            <a:solidFill>
              <a:srgbClr val="C00000"/>
            </a:solidFill>
          </a:ln>
        </p:spPr>
      </p:pic>
      <p:sp>
        <p:nvSpPr>
          <p:cNvPr id="8" name="副標題 2">
            <a:extLst>
              <a:ext uri="{FF2B5EF4-FFF2-40B4-BE49-F238E27FC236}">
                <a16:creationId xmlns:a16="http://schemas.microsoft.com/office/drawing/2014/main" id="{CAA572AF-5CC2-48B1-AA9C-7DAB58ADA761}"/>
              </a:ext>
            </a:extLst>
          </p:cNvPr>
          <p:cNvSpPr txBox="1">
            <a:spLocks/>
          </p:cNvSpPr>
          <p:nvPr/>
        </p:nvSpPr>
        <p:spPr>
          <a:xfrm>
            <a:off x="457199" y="3999584"/>
            <a:ext cx="4618857" cy="195097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So a decision tree is a form of supervised learning</a:t>
            </a:r>
          </a:p>
          <a:p>
            <a:pPr marL="800100" lvl="1" indent="-342900" algn="l">
              <a:buClr>
                <a:srgbClr val="0070C0"/>
              </a:buClr>
              <a:buSzPct val="80000"/>
              <a:buFont typeface="Wingdings" pitchFamily="2" charset="2"/>
              <a:buChar char="u"/>
            </a:pPr>
            <a:r>
              <a:rPr lang="en-US" sz="1800" b="1" dirty="0">
                <a:solidFill>
                  <a:schemeClr val="tx1"/>
                </a:solidFill>
              </a:rPr>
              <a:t>Give it some sample data and the resulting classifications</a:t>
            </a:r>
          </a:p>
          <a:p>
            <a:pPr marL="800100" lvl="1" indent="-342900" algn="l">
              <a:buClr>
                <a:srgbClr val="0070C0"/>
              </a:buClr>
              <a:buSzPct val="80000"/>
              <a:buFont typeface="Wingdings" pitchFamily="2" charset="2"/>
              <a:buChar char="u"/>
            </a:pPr>
            <a:r>
              <a:rPr lang="en-US" sz="1800" b="1" dirty="0">
                <a:solidFill>
                  <a:schemeClr val="tx1"/>
                </a:solidFill>
              </a:rPr>
              <a:t>Outcome is a tree.</a:t>
            </a:r>
          </a:p>
        </p:txBody>
      </p:sp>
    </p:spTree>
    <p:extLst>
      <p:ext uri="{BB962C8B-B14F-4D97-AF65-F5344CB8AC3E}">
        <p14:creationId xmlns:p14="http://schemas.microsoft.com/office/powerpoint/2010/main" val="321778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 Decision Tree</a:t>
            </a:r>
            <a:endParaRPr lang="zh-TW" altLang="en-US" b="1" dirty="0">
              <a:solidFill>
                <a:srgbClr val="FFFF00"/>
              </a:solidFill>
            </a:endParaRPr>
          </a:p>
        </p:txBody>
      </p:sp>
      <p:sp>
        <p:nvSpPr>
          <p:cNvPr id="3" name="副標題 2"/>
          <p:cNvSpPr>
            <a:spLocks noGrp="1"/>
          </p:cNvSpPr>
          <p:nvPr>
            <p:ph type="subTitle" idx="1"/>
          </p:nvPr>
        </p:nvSpPr>
        <p:spPr>
          <a:xfrm>
            <a:off x="457199" y="1268760"/>
            <a:ext cx="8419457" cy="24787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Trees</a:t>
            </a:r>
          </a:p>
          <a:p>
            <a:pPr marL="342900" indent="-342900" algn="l">
              <a:buClr>
                <a:srgbClr val="0070C0"/>
              </a:buClr>
              <a:buSzPct val="80000"/>
              <a:buFont typeface="Wingdings" pitchFamily="2" charset="2"/>
              <a:buChar char="u"/>
            </a:pPr>
            <a:r>
              <a:rPr lang="en-US" sz="1800" b="1" dirty="0">
                <a:solidFill>
                  <a:schemeClr val="tx1"/>
                </a:solidFill>
              </a:rPr>
              <a:t>We would have some data set of historical weather and whether or not people went outside to play that day.</a:t>
            </a:r>
          </a:p>
          <a:p>
            <a:pPr marL="342900" indent="-342900" algn="l">
              <a:buClr>
                <a:srgbClr val="0070C0"/>
              </a:buClr>
              <a:buSzPct val="80000"/>
              <a:buFont typeface="Wingdings" pitchFamily="2" charset="2"/>
              <a:buChar char="u"/>
            </a:pPr>
            <a:r>
              <a:rPr lang="en-US" sz="1800" b="1" dirty="0">
                <a:solidFill>
                  <a:schemeClr val="tx1"/>
                </a:solidFill>
              </a:rPr>
              <a:t>For example, we would feed data to the model. The data of  whether it was a sunny or not on each day and what is the humidity was, it was windy or not, and whether or not it was a good day to go play outside.</a:t>
            </a:r>
          </a:p>
          <a:p>
            <a:pPr marL="342900" indent="-342900" algn="l">
              <a:buClr>
                <a:srgbClr val="0070C0"/>
              </a:buClr>
              <a:buSzPct val="80000"/>
              <a:buFont typeface="Wingdings" pitchFamily="2" charset="2"/>
              <a:buChar char="u"/>
            </a:pPr>
            <a:r>
              <a:rPr lang="en-US" sz="1800" b="1" dirty="0">
                <a:solidFill>
                  <a:schemeClr val="tx1"/>
                </a:solidFill>
              </a:rPr>
              <a:t>Given that training data, a decision tree algorithm can actually arrive at a tree that gives you this flowchart that you can print out.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4606F7B1-4009-423D-81BB-FCF4BF58B38B}"/>
              </a:ext>
            </a:extLst>
          </p:cNvPr>
          <p:cNvPicPr>
            <a:picLocks noChangeAspect="1"/>
          </p:cNvPicPr>
          <p:nvPr/>
        </p:nvPicPr>
        <p:blipFill>
          <a:blip r:embed="rId3"/>
          <a:stretch>
            <a:fillRect/>
          </a:stretch>
        </p:blipFill>
        <p:spPr>
          <a:xfrm>
            <a:off x="5289993" y="3999584"/>
            <a:ext cx="3396807" cy="2478751"/>
          </a:xfrm>
          <a:prstGeom prst="rect">
            <a:avLst/>
          </a:prstGeom>
          <a:ln>
            <a:solidFill>
              <a:srgbClr val="C00000"/>
            </a:solidFill>
          </a:ln>
        </p:spPr>
      </p:pic>
      <p:sp>
        <p:nvSpPr>
          <p:cNvPr id="8" name="副標題 2">
            <a:extLst>
              <a:ext uri="{FF2B5EF4-FFF2-40B4-BE49-F238E27FC236}">
                <a16:creationId xmlns:a16="http://schemas.microsoft.com/office/drawing/2014/main" id="{CAA572AF-5CC2-48B1-AA9C-7DAB58ADA761}"/>
              </a:ext>
            </a:extLst>
          </p:cNvPr>
          <p:cNvSpPr txBox="1">
            <a:spLocks/>
          </p:cNvSpPr>
          <p:nvPr/>
        </p:nvSpPr>
        <p:spPr>
          <a:xfrm>
            <a:off x="457199" y="3999584"/>
            <a:ext cx="4618857" cy="195097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The flowchart looks like the right diagram.</a:t>
            </a:r>
          </a:p>
          <a:p>
            <a:pPr marL="342900" indent="-342900" algn="l">
              <a:buClr>
                <a:srgbClr val="0070C0"/>
              </a:buClr>
              <a:buSzPct val="80000"/>
              <a:buFont typeface="Wingdings" pitchFamily="2" charset="2"/>
              <a:buChar char="u"/>
            </a:pPr>
            <a:r>
              <a:rPr lang="en-US" sz="1800" b="1" dirty="0">
                <a:solidFill>
                  <a:schemeClr val="tx1"/>
                </a:solidFill>
              </a:rPr>
              <a:t>You can walk through and figure out it is a good day to play outside based on the current attributes.</a:t>
            </a:r>
          </a:p>
          <a:p>
            <a:pPr marL="342900" indent="-342900" algn="l">
              <a:buClr>
                <a:srgbClr val="0070C0"/>
              </a:buClr>
              <a:buSzPct val="80000"/>
              <a:buFont typeface="Wingdings" pitchFamily="2" charset="2"/>
              <a:buChar char="u"/>
            </a:pPr>
            <a:r>
              <a:rPr lang="en-US" sz="1800" b="1" dirty="0">
                <a:solidFill>
                  <a:schemeClr val="tx1"/>
                </a:solidFill>
              </a:rPr>
              <a:t>So, you can use that to predict a decision for a new set of values.</a:t>
            </a:r>
          </a:p>
        </p:txBody>
      </p:sp>
    </p:spTree>
    <p:extLst>
      <p:ext uri="{BB962C8B-B14F-4D97-AF65-F5344CB8AC3E}">
        <p14:creationId xmlns:p14="http://schemas.microsoft.com/office/powerpoint/2010/main" val="424967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 Decision Tree</a:t>
            </a:r>
            <a:endParaRPr lang="zh-TW" altLang="en-US" b="1" dirty="0">
              <a:solidFill>
                <a:srgbClr val="FFFF00"/>
              </a:solidFill>
            </a:endParaRPr>
          </a:p>
        </p:txBody>
      </p:sp>
      <p:sp>
        <p:nvSpPr>
          <p:cNvPr id="3" name="副標題 2"/>
          <p:cNvSpPr>
            <a:spLocks noGrp="1"/>
          </p:cNvSpPr>
          <p:nvPr>
            <p:ph type="subTitle" idx="1"/>
          </p:nvPr>
        </p:nvSpPr>
        <p:spPr>
          <a:xfrm>
            <a:off x="457199" y="1268760"/>
            <a:ext cx="8419457" cy="10801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Trees</a:t>
            </a:r>
          </a:p>
          <a:p>
            <a:pPr marL="342900" indent="-342900" algn="l">
              <a:buClr>
                <a:srgbClr val="0070C0"/>
              </a:buClr>
              <a:buSzPct val="80000"/>
              <a:buFont typeface="Wingdings" pitchFamily="2" charset="2"/>
              <a:buChar char="u"/>
            </a:pPr>
            <a:r>
              <a:rPr lang="en-US" sz="1800" b="1" dirty="0">
                <a:solidFill>
                  <a:schemeClr val="tx1"/>
                </a:solidFill>
              </a:rPr>
              <a:t>We have an algorithm that will make a flowchart for you automatically just based on observation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4606F7B1-4009-423D-81BB-FCF4BF58B38B}"/>
              </a:ext>
            </a:extLst>
          </p:cNvPr>
          <p:cNvPicPr>
            <a:picLocks noChangeAspect="1"/>
          </p:cNvPicPr>
          <p:nvPr/>
        </p:nvPicPr>
        <p:blipFill>
          <a:blip r:embed="rId3"/>
          <a:stretch>
            <a:fillRect/>
          </a:stretch>
        </p:blipFill>
        <p:spPr>
          <a:xfrm>
            <a:off x="1979712" y="2616798"/>
            <a:ext cx="4573488" cy="3337410"/>
          </a:xfrm>
          <a:prstGeom prst="rect">
            <a:avLst/>
          </a:prstGeom>
          <a:ln>
            <a:solidFill>
              <a:srgbClr val="C00000"/>
            </a:solidFill>
          </a:ln>
        </p:spPr>
      </p:pic>
    </p:spTree>
    <p:extLst>
      <p:ext uri="{BB962C8B-B14F-4D97-AF65-F5344CB8AC3E}">
        <p14:creationId xmlns:p14="http://schemas.microsoft.com/office/powerpoint/2010/main" val="34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39.1 Decision Tree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681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39.1 Decision Tree Example</a:t>
            </a:r>
            <a:endParaRPr lang="zh-TW" altLang="en-US" b="1" dirty="0">
              <a:solidFill>
                <a:srgbClr val="FFFF00"/>
              </a:solidFill>
            </a:endParaRPr>
          </a:p>
        </p:txBody>
      </p:sp>
      <p:sp>
        <p:nvSpPr>
          <p:cNvPr id="3" name="副標題 2"/>
          <p:cNvSpPr>
            <a:spLocks noGrp="1"/>
          </p:cNvSpPr>
          <p:nvPr>
            <p:ph type="subTitle" idx="1"/>
          </p:nvPr>
        </p:nvSpPr>
        <p:spPr>
          <a:xfrm>
            <a:off x="457199" y="1268760"/>
            <a:ext cx="8419457"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Trees Example</a:t>
            </a:r>
          </a:p>
          <a:p>
            <a:pPr marL="342900" indent="-342900" algn="l">
              <a:buClr>
                <a:srgbClr val="0070C0"/>
              </a:buClr>
              <a:buSzPct val="80000"/>
              <a:buFont typeface="Wingdings" pitchFamily="2" charset="2"/>
              <a:buChar char="u"/>
            </a:pPr>
            <a:r>
              <a:rPr lang="en-US" sz="1800" b="1" dirty="0">
                <a:solidFill>
                  <a:schemeClr val="tx1"/>
                </a:solidFill>
              </a:rPr>
              <a:t>The technological companies have tons of tons resumes. We have to decide who we are actually bring in for an interview because it can be expensive to filter somebody out. It takes time to conduct an interview.</a:t>
            </a:r>
          </a:p>
          <a:p>
            <a:pPr marL="342900" indent="-342900" algn="l">
              <a:buClr>
                <a:srgbClr val="0070C0"/>
              </a:buClr>
              <a:buSzPct val="80000"/>
              <a:buFont typeface="Wingdings" pitchFamily="2" charset="2"/>
              <a:buChar char="u"/>
            </a:pPr>
            <a:r>
              <a:rPr lang="en-US" sz="1800" b="1" dirty="0">
                <a:solidFill>
                  <a:schemeClr val="tx1"/>
                </a:solidFill>
              </a:rPr>
              <a:t>What if there is a way to actually to take historical data on who actually got hired and map that to things in the resume that are found on their resume.</a:t>
            </a:r>
          </a:p>
          <a:p>
            <a:pPr marL="342900" indent="-342900" algn="l">
              <a:buClr>
                <a:srgbClr val="0070C0"/>
              </a:buClr>
              <a:buSzPct val="80000"/>
              <a:buFont typeface="Wingdings" pitchFamily="2" charset="2"/>
              <a:buChar char="u"/>
            </a:pPr>
            <a:r>
              <a:rPr lang="en-US" sz="1800" b="1" dirty="0">
                <a:solidFill>
                  <a:schemeClr val="tx1"/>
                </a:solidFill>
              </a:rPr>
              <a:t>We can construct a decision tree that will go through an individual resume and based on the historical data and filter the resume will get hired or not.</a:t>
            </a:r>
          </a:p>
          <a:p>
            <a:pPr marL="342900" indent="-342900" algn="l">
              <a:buClr>
                <a:srgbClr val="0070C0"/>
              </a:buClr>
              <a:buSzPct val="80000"/>
              <a:buFont typeface="Wingdings" pitchFamily="2" charset="2"/>
              <a:buChar char="u"/>
            </a:pPr>
            <a:r>
              <a:rPr lang="en-US" sz="1800" b="1" dirty="0">
                <a:solidFill>
                  <a:schemeClr val="tx1"/>
                </a:solidFill>
              </a:rPr>
              <a:t>So, we can train the decision tree based on that historical data, and walk through that for future candidates.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01365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39.1 Decision Tree Example</a:t>
            </a:r>
            <a:endParaRPr lang="zh-TW" altLang="en-US" b="1" dirty="0">
              <a:solidFill>
                <a:srgbClr val="FFFF00"/>
              </a:solidFill>
            </a:endParaRPr>
          </a:p>
        </p:txBody>
      </p:sp>
      <p:sp>
        <p:nvSpPr>
          <p:cNvPr id="3" name="副標題 2"/>
          <p:cNvSpPr>
            <a:spLocks noGrp="1"/>
          </p:cNvSpPr>
          <p:nvPr>
            <p:ph type="subTitle" idx="1"/>
          </p:nvPr>
        </p:nvSpPr>
        <p:spPr>
          <a:xfrm>
            <a:off x="457199" y="1268758"/>
            <a:ext cx="8419457" cy="27422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Totally Fabricated Hiring Data</a:t>
            </a:r>
          </a:p>
          <a:p>
            <a:pPr marL="342900" indent="-342900" algn="l">
              <a:buClr>
                <a:srgbClr val="0070C0"/>
              </a:buClr>
              <a:buSzPct val="80000"/>
              <a:buFont typeface="Wingdings" pitchFamily="2" charset="2"/>
              <a:buChar char="u"/>
            </a:pPr>
            <a:r>
              <a:rPr lang="en-US" sz="1800" b="1" dirty="0">
                <a:solidFill>
                  <a:schemeClr val="tx1"/>
                </a:solidFill>
              </a:rPr>
              <a:t>We have several attributes, how may years of experience do they have? Are they currently employed? How many employers do have previously? What is the level of education? What degree do they have? Did they go to what we classify as top-tier school? Did they do an internship while they were in college?</a:t>
            </a:r>
          </a:p>
          <a:p>
            <a:pPr marL="342900" indent="-342900" algn="l">
              <a:buClr>
                <a:srgbClr val="0070C0"/>
              </a:buClr>
              <a:buSzPct val="80000"/>
              <a:buFont typeface="Wingdings" pitchFamily="2" charset="2"/>
              <a:buChar char="u"/>
            </a:pPr>
            <a:r>
              <a:rPr lang="en-US" sz="1800" b="1" dirty="0">
                <a:solidFill>
                  <a:schemeClr val="tx1"/>
                </a:solidFill>
              </a:rPr>
              <a:t>We can take a look of the historical data and the dependent variable here is “Hired”, the person actually get a job offer or not based on that information.</a:t>
            </a:r>
          </a:p>
          <a:p>
            <a:pPr marL="342900" indent="-342900" algn="l">
              <a:buClr>
                <a:srgbClr val="0070C0"/>
              </a:buClr>
              <a:buSzPct val="80000"/>
              <a:buFont typeface="Wingdings" pitchFamily="2" charset="2"/>
              <a:buChar char="u"/>
            </a:pPr>
            <a:r>
              <a:rPr lang="en-US" sz="1800" b="1" dirty="0">
                <a:solidFill>
                  <a:schemeClr val="tx1"/>
                </a:solidFill>
              </a:rPr>
              <a:t>Obviously, there is a lot of information. The decision tree that we train from this data might actually be useful in doing an initial pass and filter out some candidates.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9C89E26F-E308-4C17-9850-7DA169559CAE}"/>
              </a:ext>
            </a:extLst>
          </p:cNvPr>
          <p:cNvPicPr>
            <a:picLocks noChangeAspect="1"/>
          </p:cNvPicPr>
          <p:nvPr/>
        </p:nvPicPr>
        <p:blipFill>
          <a:blip r:embed="rId3"/>
          <a:stretch>
            <a:fillRect/>
          </a:stretch>
        </p:blipFill>
        <p:spPr>
          <a:xfrm>
            <a:off x="539552" y="4154981"/>
            <a:ext cx="7848600" cy="1819275"/>
          </a:xfrm>
          <a:prstGeom prst="rect">
            <a:avLst/>
          </a:prstGeom>
          <a:ln>
            <a:solidFill>
              <a:srgbClr val="C00000"/>
            </a:solidFill>
          </a:ln>
        </p:spPr>
      </p:pic>
    </p:spTree>
    <p:extLst>
      <p:ext uri="{BB962C8B-B14F-4D97-AF65-F5344CB8AC3E}">
        <p14:creationId xmlns:p14="http://schemas.microsoft.com/office/powerpoint/2010/main" val="19949719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3461</TotalTime>
  <Words>2508</Words>
  <Application>Microsoft Office PowerPoint</Application>
  <PresentationFormat>On-screen Show (4:3)</PresentationFormat>
  <Paragraphs>204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佈景主題</vt:lpstr>
      <vt:lpstr>39 Decision Tree</vt:lpstr>
      <vt:lpstr>39 Decision Tree</vt:lpstr>
      <vt:lpstr>39 Decision Tree</vt:lpstr>
      <vt:lpstr>39 Decision Tree</vt:lpstr>
      <vt:lpstr>39 Decision Tree</vt:lpstr>
      <vt:lpstr>39 Decision Tree</vt:lpstr>
      <vt:lpstr>39.1 Decision Tree Example</vt:lpstr>
      <vt:lpstr>39.1 Decision Tree Example</vt:lpstr>
      <vt:lpstr>39.1 Decision Tree Example</vt:lpstr>
      <vt:lpstr>39.1 Decision Tree Example</vt:lpstr>
      <vt:lpstr>39.2 What is Entropy?</vt:lpstr>
      <vt:lpstr>39.2 What is Entropy?</vt:lpstr>
      <vt:lpstr>39.2 What is Entropy?</vt:lpstr>
      <vt:lpstr>39.2 What is Entropy?</vt:lpstr>
      <vt:lpstr>39.2 What is Entropy?</vt:lpstr>
      <vt:lpstr>39.2 What is Entropy?</vt:lpstr>
      <vt:lpstr>39.3 How Decision Tree Work?</vt:lpstr>
      <vt:lpstr>39.3 How Decision Tree Work?</vt:lpstr>
      <vt:lpstr>39.3 How Decision Tree Work?</vt:lpstr>
      <vt:lpstr>39.4 Random Forest</vt:lpstr>
      <vt:lpstr>39.4 Random Forest</vt:lpstr>
      <vt:lpstr>39.4 Random Forest</vt:lpstr>
      <vt:lpstr>39.4 Random Forest</vt:lpstr>
      <vt:lpstr>39.4 Random Forest</vt:lpstr>
      <vt:lpstr>39.5 Summary</vt:lpstr>
      <vt:lpstr>39.5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1367</cp:revision>
  <dcterms:created xsi:type="dcterms:W3CDTF">2018-09-28T16:40:41Z</dcterms:created>
  <dcterms:modified xsi:type="dcterms:W3CDTF">2020-08-28T00:39:56Z</dcterms:modified>
</cp:coreProperties>
</file>