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4" r:id="rId3"/>
    <p:sldId id="281" r:id="rId4"/>
    <p:sldId id="294" r:id="rId5"/>
    <p:sldId id="288" r:id="rId6"/>
    <p:sldId id="293" r:id="rId7"/>
    <p:sldId id="295" r:id="rId8"/>
    <p:sldId id="287" r:id="rId9"/>
    <p:sldId id="289" r:id="rId10"/>
    <p:sldId id="290" r:id="rId11"/>
    <p:sldId id="291" r:id="rId12"/>
    <p:sldId id="292" r:id="rId13"/>
    <p:sldId id="296" r:id="rId14"/>
    <p:sldId id="297" r:id="rId15"/>
    <p:sldId id="298" r:id="rId16"/>
    <p:sldId id="299" r:id="rId17"/>
    <p:sldId id="300" r:id="rId18"/>
    <p:sldId id="301" r:id="rId19"/>
    <p:sldId id="302" r:id="rId20"/>
    <p:sldId id="303" r:id="rId21"/>
    <p:sldId id="304"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95401" autoAdjust="0"/>
  </p:normalViewPr>
  <p:slideViewPr>
    <p:cSldViewPr>
      <p:cViewPr>
        <p:scale>
          <a:sx n="89" d="100"/>
          <a:sy n="89" d="100"/>
        </p:scale>
        <p:origin x="42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data-science-and-machine-learning-with-python-hands-on/learn/lecture/402068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48 Improve Movie Similarities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48.3 Set Threshold for Reviewer Count </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471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48.3 Set Threshold for Reviewer Count </a:t>
            </a:r>
            <a:endParaRPr lang="zh-TW" altLang="en-US" b="1" dirty="0">
              <a:solidFill>
                <a:srgbClr val="FFFF00"/>
              </a:solidFill>
            </a:endParaRPr>
          </a:p>
        </p:txBody>
      </p:sp>
      <p:sp>
        <p:nvSpPr>
          <p:cNvPr id="3" name="副標題 2"/>
          <p:cNvSpPr>
            <a:spLocks noGrp="1"/>
          </p:cNvSpPr>
          <p:nvPr>
            <p:ph type="subTitle" idx="1"/>
          </p:nvPr>
        </p:nvSpPr>
        <p:spPr>
          <a:xfrm>
            <a:off x="457199" y="1268757"/>
            <a:ext cx="8075241" cy="10081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 Threshold for Reviewer Count</a:t>
            </a:r>
          </a:p>
          <a:p>
            <a:pPr marL="342900" indent="-342900" algn="l">
              <a:buClr>
                <a:srgbClr val="0070C0"/>
              </a:buClr>
              <a:buSzPct val="80000"/>
              <a:buFont typeface="Wingdings" pitchFamily="2" charset="2"/>
              <a:buChar char="u"/>
            </a:pPr>
            <a:r>
              <a:rPr lang="en-US" sz="1800" b="1" dirty="0">
                <a:solidFill>
                  <a:schemeClr val="tx1"/>
                </a:solidFill>
              </a:rPr>
              <a:t>Select rating and size with Threshold = 100</a:t>
            </a:r>
          </a:p>
          <a:p>
            <a:pPr marL="342900" indent="-342900" algn="l">
              <a:buClr>
                <a:srgbClr val="0070C0"/>
              </a:buClr>
              <a:buSzPct val="80000"/>
              <a:buFont typeface="Wingdings" pitchFamily="2" charset="2"/>
              <a:buChar char="u"/>
            </a:pPr>
            <a:r>
              <a:rPr lang="en-US" sz="1800" b="1" dirty="0">
                <a:solidFill>
                  <a:schemeClr val="tx1"/>
                </a:solidFill>
              </a:rPr>
              <a:t>Sort the rating with score (mean).</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5395899-7478-4A70-A342-C0363AEDF6BC}"/>
              </a:ext>
            </a:extLst>
          </p:cNvPr>
          <p:cNvPicPr>
            <a:picLocks noChangeAspect="1"/>
          </p:cNvPicPr>
          <p:nvPr/>
        </p:nvPicPr>
        <p:blipFill>
          <a:blip r:embed="rId3"/>
          <a:stretch>
            <a:fillRect/>
          </a:stretch>
        </p:blipFill>
        <p:spPr>
          <a:xfrm>
            <a:off x="899592" y="2420885"/>
            <a:ext cx="6734175" cy="1685925"/>
          </a:xfrm>
          <a:prstGeom prst="rect">
            <a:avLst/>
          </a:prstGeom>
          <a:ln>
            <a:solidFill>
              <a:srgbClr val="C00000"/>
            </a:solidFill>
          </a:ln>
        </p:spPr>
      </p:pic>
    </p:spTree>
    <p:extLst>
      <p:ext uri="{BB962C8B-B14F-4D97-AF65-F5344CB8AC3E}">
        <p14:creationId xmlns:p14="http://schemas.microsoft.com/office/powerpoint/2010/main" val="85991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48.1 Reviewer Count and Average Score</a:t>
            </a:r>
            <a:endParaRPr lang="zh-TW" altLang="en-US" b="1" dirty="0">
              <a:solidFill>
                <a:srgbClr val="FFFF00"/>
              </a:solidFill>
            </a:endParaRPr>
          </a:p>
        </p:txBody>
      </p:sp>
      <p:sp>
        <p:nvSpPr>
          <p:cNvPr id="3" name="副標題 2"/>
          <p:cNvSpPr>
            <a:spLocks noGrp="1"/>
          </p:cNvSpPr>
          <p:nvPr>
            <p:ph type="subTitle" idx="1"/>
          </p:nvPr>
        </p:nvSpPr>
        <p:spPr>
          <a:xfrm>
            <a:off x="457199" y="1268757"/>
            <a:ext cx="3898777" cy="6206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Reviewer Count and Average Score</a:t>
            </a:r>
          </a:p>
          <a:p>
            <a:pPr marL="342900" indent="-342900" algn="l">
              <a:buClr>
                <a:srgbClr val="0070C0"/>
              </a:buClr>
              <a:buSzPct val="80000"/>
              <a:buFont typeface="Wingdings" pitchFamily="2" charset="2"/>
              <a:buChar char="u"/>
            </a:pPr>
            <a:r>
              <a:rPr lang="en-US" sz="1800" b="1" dirty="0">
                <a:solidFill>
                  <a:schemeClr val="tx1"/>
                </a:solidFill>
              </a:rPr>
              <a:t>Result. </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6F78D68F-2C85-451A-9132-184F93271200}"/>
              </a:ext>
            </a:extLst>
          </p:cNvPr>
          <p:cNvPicPr>
            <a:picLocks noChangeAspect="1"/>
          </p:cNvPicPr>
          <p:nvPr/>
        </p:nvPicPr>
        <p:blipFill>
          <a:blip r:embed="rId3"/>
          <a:stretch>
            <a:fillRect/>
          </a:stretch>
        </p:blipFill>
        <p:spPr>
          <a:xfrm>
            <a:off x="4572000" y="1291372"/>
            <a:ext cx="4266741" cy="4438033"/>
          </a:xfrm>
          <a:prstGeom prst="rect">
            <a:avLst/>
          </a:prstGeom>
          <a:ln>
            <a:solidFill>
              <a:srgbClr val="C00000"/>
            </a:solidFill>
          </a:ln>
        </p:spPr>
      </p:pic>
    </p:spTree>
    <p:extLst>
      <p:ext uri="{BB962C8B-B14F-4D97-AF65-F5344CB8AC3E}">
        <p14:creationId xmlns:p14="http://schemas.microsoft.com/office/powerpoint/2010/main" val="314655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48.4 Join Similarity Data to Popular Movie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88924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48.4 Join Similarity Data to Popular Movie</a:t>
            </a:r>
            <a:endParaRPr lang="zh-TW" altLang="en-US" b="1" dirty="0">
              <a:solidFill>
                <a:srgbClr val="FFFF00"/>
              </a:solidFill>
            </a:endParaRPr>
          </a:p>
        </p:txBody>
      </p:sp>
      <p:sp>
        <p:nvSpPr>
          <p:cNvPr id="3" name="副標題 2"/>
          <p:cNvSpPr>
            <a:spLocks noGrp="1"/>
          </p:cNvSpPr>
          <p:nvPr>
            <p:ph type="subTitle" idx="1"/>
          </p:nvPr>
        </p:nvSpPr>
        <p:spPr>
          <a:xfrm>
            <a:off x="457199" y="1268757"/>
            <a:ext cx="8075241" cy="7920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Join Similarity Data to Popular Movie</a:t>
            </a:r>
          </a:p>
          <a:p>
            <a:pPr marL="342900" indent="-342900" algn="l">
              <a:buClr>
                <a:srgbClr val="0070C0"/>
              </a:buClr>
              <a:buSzPct val="80000"/>
              <a:buFont typeface="Wingdings" pitchFamily="2" charset="2"/>
              <a:buChar char="u"/>
            </a:pPr>
            <a:r>
              <a:rPr lang="en-US" sz="1800" b="1" dirty="0">
                <a:solidFill>
                  <a:schemeClr val="tx1"/>
                </a:solidFill>
              </a:rPr>
              <a:t>Join similarity columns to popular movie Data Frame.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810CD882-A56F-40D0-87AC-448D3FAF2D99}"/>
              </a:ext>
            </a:extLst>
          </p:cNvPr>
          <p:cNvPicPr>
            <a:picLocks noChangeAspect="1"/>
          </p:cNvPicPr>
          <p:nvPr/>
        </p:nvPicPr>
        <p:blipFill>
          <a:blip r:embed="rId3"/>
          <a:stretch>
            <a:fillRect/>
          </a:stretch>
        </p:blipFill>
        <p:spPr>
          <a:xfrm>
            <a:off x="827584" y="2336799"/>
            <a:ext cx="7172325" cy="1457325"/>
          </a:xfrm>
          <a:prstGeom prst="rect">
            <a:avLst/>
          </a:prstGeom>
          <a:ln>
            <a:solidFill>
              <a:srgbClr val="C00000"/>
            </a:solidFill>
          </a:ln>
        </p:spPr>
      </p:pic>
    </p:spTree>
    <p:extLst>
      <p:ext uri="{BB962C8B-B14F-4D97-AF65-F5344CB8AC3E}">
        <p14:creationId xmlns:p14="http://schemas.microsoft.com/office/powerpoint/2010/main" val="157603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48.4 Join Similarity Data to Popular Movie</a:t>
            </a:r>
            <a:endParaRPr lang="zh-TW" altLang="en-US" b="1" dirty="0">
              <a:solidFill>
                <a:srgbClr val="FFFF00"/>
              </a:solidFill>
            </a:endParaRPr>
          </a:p>
        </p:txBody>
      </p:sp>
      <p:sp>
        <p:nvSpPr>
          <p:cNvPr id="3" name="副標題 2"/>
          <p:cNvSpPr>
            <a:spLocks noGrp="1"/>
          </p:cNvSpPr>
          <p:nvPr>
            <p:ph type="subTitle" idx="1"/>
          </p:nvPr>
        </p:nvSpPr>
        <p:spPr>
          <a:xfrm>
            <a:off x="457199" y="1268757"/>
            <a:ext cx="8229601" cy="6206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Join Similarity Data to Popular Movie</a:t>
            </a:r>
          </a:p>
          <a:p>
            <a:pPr marL="342900" indent="-342900" algn="l">
              <a:buClr>
                <a:srgbClr val="0070C0"/>
              </a:buClr>
              <a:buSzPct val="80000"/>
              <a:buFont typeface="Wingdings" pitchFamily="2" charset="2"/>
              <a:buChar char="u"/>
            </a:pPr>
            <a:r>
              <a:rPr lang="en-US" sz="1800" b="1" dirty="0">
                <a:solidFill>
                  <a:schemeClr val="tx1"/>
                </a:solidFill>
              </a:rPr>
              <a:t>Result. </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2FCB39FB-D638-4FE3-982E-F445F446F1D1}"/>
              </a:ext>
            </a:extLst>
          </p:cNvPr>
          <p:cNvPicPr>
            <a:picLocks noChangeAspect="1"/>
          </p:cNvPicPr>
          <p:nvPr/>
        </p:nvPicPr>
        <p:blipFill>
          <a:blip r:embed="rId3"/>
          <a:stretch>
            <a:fillRect/>
          </a:stretch>
        </p:blipFill>
        <p:spPr>
          <a:xfrm>
            <a:off x="1331640" y="2002099"/>
            <a:ext cx="6048672" cy="4459008"/>
          </a:xfrm>
          <a:prstGeom prst="rect">
            <a:avLst/>
          </a:prstGeom>
          <a:ln>
            <a:solidFill>
              <a:srgbClr val="C00000"/>
            </a:solidFill>
          </a:ln>
        </p:spPr>
      </p:pic>
    </p:spTree>
    <p:extLst>
      <p:ext uri="{BB962C8B-B14F-4D97-AF65-F5344CB8AC3E}">
        <p14:creationId xmlns:p14="http://schemas.microsoft.com/office/powerpoint/2010/main" val="354899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48.5 Sort Similarity of Popular Movie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9615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48.5 Sort Similarity of Popular Movie</a:t>
            </a:r>
            <a:endParaRPr lang="zh-TW" altLang="en-US" b="1" dirty="0">
              <a:solidFill>
                <a:srgbClr val="FFFF00"/>
              </a:solidFill>
            </a:endParaRPr>
          </a:p>
        </p:txBody>
      </p:sp>
      <p:sp>
        <p:nvSpPr>
          <p:cNvPr id="3" name="副標題 2"/>
          <p:cNvSpPr>
            <a:spLocks noGrp="1"/>
          </p:cNvSpPr>
          <p:nvPr>
            <p:ph type="subTitle" idx="1"/>
          </p:nvPr>
        </p:nvSpPr>
        <p:spPr>
          <a:xfrm>
            <a:off x="457199" y="1268758"/>
            <a:ext cx="8229601" cy="4320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Sort Similarity of Popular Movie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 name="Picture 9">
            <a:extLst>
              <a:ext uri="{FF2B5EF4-FFF2-40B4-BE49-F238E27FC236}">
                <a16:creationId xmlns:a16="http://schemas.microsoft.com/office/drawing/2014/main" id="{D7DA097A-0842-4605-827B-51735B3D94E5}"/>
              </a:ext>
            </a:extLst>
          </p:cNvPr>
          <p:cNvPicPr>
            <a:picLocks noChangeAspect="1"/>
          </p:cNvPicPr>
          <p:nvPr/>
        </p:nvPicPr>
        <p:blipFill>
          <a:blip r:embed="rId3"/>
          <a:stretch>
            <a:fillRect/>
          </a:stretch>
        </p:blipFill>
        <p:spPr>
          <a:xfrm>
            <a:off x="552450" y="1957042"/>
            <a:ext cx="8039100" cy="1362075"/>
          </a:xfrm>
          <a:prstGeom prst="rect">
            <a:avLst/>
          </a:prstGeom>
          <a:ln>
            <a:solidFill>
              <a:srgbClr val="C00000"/>
            </a:solidFill>
          </a:ln>
        </p:spPr>
      </p:pic>
    </p:spTree>
    <p:extLst>
      <p:ext uri="{BB962C8B-B14F-4D97-AF65-F5344CB8AC3E}">
        <p14:creationId xmlns:p14="http://schemas.microsoft.com/office/powerpoint/2010/main" val="250095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48.5 Sort Similarity of Popular Movie</a:t>
            </a:r>
            <a:endParaRPr lang="zh-TW" altLang="en-US" b="1" dirty="0">
              <a:solidFill>
                <a:srgbClr val="FFFF00"/>
              </a:solidFill>
            </a:endParaRPr>
          </a:p>
        </p:txBody>
      </p:sp>
      <p:sp>
        <p:nvSpPr>
          <p:cNvPr id="3" name="副標題 2"/>
          <p:cNvSpPr>
            <a:spLocks noGrp="1"/>
          </p:cNvSpPr>
          <p:nvPr>
            <p:ph type="subTitle" idx="1"/>
          </p:nvPr>
        </p:nvSpPr>
        <p:spPr>
          <a:xfrm>
            <a:off x="457199" y="1268757"/>
            <a:ext cx="8229601" cy="18722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Sort Similarity of Popular Movie</a:t>
            </a:r>
          </a:p>
          <a:p>
            <a:pPr marL="342900" indent="-342900" algn="l">
              <a:buClr>
                <a:srgbClr val="0070C0"/>
              </a:buClr>
              <a:buSzPct val="80000"/>
              <a:buFont typeface="Wingdings" pitchFamily="2" charset="2"/>
              <a:buChar char="u"/>
            </a:pPr>
            <a:r>
              <a:rPr lang="en-US" sz="1800" b="1" dirty="0">
                <a:solidFill>
                  <a:schemeClr val="tx1"/>
                </a:solidFill>
              </a:rPr>
              <a:t>Finally, we got expected “Star Wars (1977)”, “Empire Strikes Back (1980)”, and “Return of the Jedi (1983)”. </a:t>
            </a:r>
          </a:p>
          <a:p>
            <a:pPr marL="342900" indent="-342900" algn="l">
              <a:buClr>
                <a:srgbClr val="0070C0"/>
              </a:buClr>
              <a:buSzPct val="80000"/>
              <a:buFont typeface="Wingdings" pitchFamily="2" charset="2"/>
              <a:buChar char="u"/>
            </a:pPr>
            <a:r>
              <a:rPr lang="en-US" sz="1800" b="1" dirty="0">
                <a:solidFill>
                  <a:schemeClr val="tx1"/>
                </a:solidFill>
              </a:rPr>
              <a:t>“Raiders of the Lost Ark (1981)” also very similar in style.</a:t>
            </a:r>
          </a:p>
          <a:p>
            <a:pPr marL="342900" indent="-342900" algn="l">
              <a:buClr>
                <a:srgbClr val="0070C0"/>
              </a:buClr>
              <a:buSzPct val="80000"/>
              <a:buFont typeface="Wingdings" pitchFamily="2" charset="2"/>
              <a:buChar char="u"/>
            </a:pPr>
            <a:r>
              <a:rPr lang="en-US" sz="1800" b="1" dirty="0">
                <a:solidFill>
                  <a:schemeClr val="tx1"/>
                </a:solidFill>
              </a:rPr>
              <a:t>We can increase the number of rating people from 100 to 500 to see another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0CA3D555-EEC3-4F44-B00D-ABF09D5D0493}"/>
              </a:ext>
            </a:extLst>
          </p:cNvPr>
          <p:cNvPicPr>
            <a:picLocks noChangeAspect="1"/>
          </p:cNvPicPr>
          <p:nvPr/>
        </p:nvPicPr>
        <p:blipFill>
          <a:blip r:embed="rId3"/>
          <a:stretch>
            <a:fillRect/>
          </a:stretch>
        </p:blipFill>
        <p:spPr>
          <a:xfrm>
            <a:off x="683568" y="3226943"/>
            <a:ext cx="7239000" cy="2809875"/>
          </a:xfrm>
          <a:prstGeom prst="rect">
            <a:avLst/>
          </a:prstGeom>
          <a:ln>
            <a:solidFill>
              <a:srgbClr val="C00000"/>
            </a:solidFill>
          </a:ln>
        </p:spPr>
      </p:pic>
    </p:spTree>
    <p:extLst>
      <p:ext uri="{BB962C8B-B14F-4D97-AF65-F5344CB8AC3E}">
        <p14:creationId xmlns:p14="http://schemas.microsoft.com/office/powerpoint/2010/main" val="400546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48.6 Exercise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7780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48 Improve Movie Similarities</a:t>
            </a:r>
            <a:endParaRPr lang="zh-TW" altLang="en-US" b="1" dirty="0">
              <a:solidFill>
                <a:srgbClr val="FFFF00"/>
              </a:solidFill>
            </a:endParaRPr>
          </a:p>
        </p:txBody>
      </p:sp>
      <p:sp>
        <p:nvSpPr>
          <p:cNvPr id="3" name="副標題 2"/>
          <p:cNvSpPr>
            <a:spLocks noGrp="1"/>
          </p:cNvSpPr>
          <p:nvPr>
            <p:ph type="subTitle" idx="1"/>
          </p:nvPr>
        </p:nvSpPr>
        <p:spPr>
          <a:xfrm>
            <a:off x="457199" y="1268759"/>
            <a:ext cx="8075241"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Improve Movie Similarities</a:t>
            </a:r>
          </a:p>
          <a:p>
            <a:pPr marL="342900" indent="-342900" algn="l">
              <a:buClr>
                <a:srgbClr val="0070C0"/>
              </a:buClr>
              <a:buSzPct val="80000"/>
              <a:buFont typeface="Wingdings" pitchFamily="2" charset="2"/>
              <a:buChar char="u"/>
            </a:pPr>
            <a:r>
              <a:rPr lang="en-US" sz="1800" b="1" dirty="0">
                <a:solidFill>
                  <a:schemeClr val="tx1"/>
                </a:solidFill>
              </a:rPr>
              <a:t>We discuss how to improve Movie Similarities.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48.6 Exercise</a:t>
            </a:r>
            <a:endParaRPr lang="zh-TW" altLang="en-US" b="1" dirty="0">
              <a:solidFill>
                <a:srgbClr val="FFFF00"/>
              </a:solidFill>
            </a:endParaRPr>
          </a:p>
        </p:txBody>
      </p:sp>
      <p:sp>
        <p:nvSpPr>
          <p:cNvPr id="3" name="副標題 2"/>
          <p:cNvSpPr>
            <a:spLocks noGrp="1"/>
          </p:cNvSpPr>
          <p:nvPr>
            <p:ph type="subTitle" idx="1"/>
          </p:nvPr>
        </p:nvSpPr>
        <p:spPr>
          <a:xfrm>
            <a:off x="457199" y="1268757"/>
            <a:ext cx="8229601" cy="12961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“Empire Strike Back” has 368 reviewers. </a:t>
            </a:r>
          </a:p>
          <a:p>
            <a:pPr marL="342900" indent="-342900" algn="l">
              <a:buClr>
                <a:srgbClr val="0070C0"/>
              </a:buClr>
              <a:buSzPct val="80000"/>
              <a:buFont typeface="Wingdings" pitchFamily="2" charset="2"/>
              <a:buChar char="u"/>
            </a:pPr>
            <a:r>
              <a:rPr lang="en-US" sz="1800" b="1" dirty="0">
                <a:solidFill>
                  <a:schemeClr val="tx1"/>
                </a:solidFill>
              </a:rPr>
              <a:t>If we set threshold set over 368, the “Empire Strike Back” will be removed.</a:t>
            </a:r>
          </a:p>
          <a:p>
            <a:pPr marL="342900" indent="-342900" algn="l">
              <a:buClr>
                <a:srgbClr val="0070C0"/>
              </a:buClr>
              <a:buSzPct val="80000"/>
              <a:buFont typeface="Wingdings" pitchFamily="2" charset="2"/>
              <a:buChar char="u"/>
            </a:pPr>
            <a:r>
              <a:rPr lang="en-US" sz="1800" b="1" dirty="0">
                <a:solidFill>
                  <a:schemeClr val="tx1"/>
                </a:solidFill>
              </a:rPr>
              <a:t>Below example, we set threshold to 400.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E62A474E-B1FE-40DE-936C-1CC12332219E}"/>
              </a:ext>
            </a:extLst>
          </p:cNvPr>
          <p:cNvPicPr>
            <a:picLocks noChangeAspect="1"/>
          </p:cNvPicPr>
          <p:nvPr/>
        </p:nvPicPr>
        <p:blipFill>
          <a:blip r:embed="rId3"/>
          <a:stretch>
            <a:fillRect/>
          </a:stretch>
        </p:blipFill>
        <p:spPr>
          <a:xfrm>
            <a:off x="683568" y="2764532"/>
            <a:ext cx="7209645" cy="3197619"/>
          </a:xfrm>
          <a:prstGeom prst="rect">
            <a:avLst/>
          </a:prstGeom>
          <a:ln>
            <a:solidFill>
              <a:srgbClr val="C00000"/>
            </a:solidFill>
          </a:ln>
        </p:spPr>
      </p:pic>
    </p:spTree>
    <p:extLst>
      <p:ext uri="{BB962C8B-B14F-4D97-AF65-F5344CB8AC3E}">
        <p14:creationId xmlns:p14="http://schemas.microsoft.com/office/powerpoint/2010/main" val="43781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48.6 Exercise</a:t>
            </a:r>
            <a:endParaRPr lang="zh-TW" altLang="en-US" b="1" dirty="0">
              <a:solidFill>
                <a:srgbClr val="FFFF00"/>
              </a:solidFill>
            </a:endParaRPr>
          </a:p>
        </p:txBody>
      </p:sp>
      <p:sp>
        <p:nvSpPr>
          <p:cNvPr id="3" name="副標題 2"/>
          <p:cNvSpPr>
            <a:spLocks noGrp="1"/>
          </p:cNvSpPr>
          <p:nvPr>
            <p:ph type="subTitle" idx="1"/>
          </p:nvPr>
        </p:nvSpPr>
        <p:spPr>
          <a:xfrm>
            <a:off x="457199" y="1268757"/>
            <a:ext cx="8229601" cy="10353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“Empire Strike Back” has 368 reviewers. </a:t>
            </a:r>
          </a:p>
          <a:p>
            <a:pPr marL="342900" indent="-342900" algn="l">
              <a:buClr>
                <a:srgbClr val="0070C0"/>
              </a:buClr>
              <a:buSzPct val="80000"/>
              <a:buFont typeface="Wingdings" pitchFamily="2" charset="2"/>
              <a:buChar char="u"/>
            </a:pPr>
            <a:r>
              <a:rPr lang="en-US" sz="1800" b="1" dirty="0">
                <a:solidFill>
                  <a:schemeClr val="tx1"/>
                </a:solidFill>
              </a:rPr>
              <a:t>We set threshold set over 400, the “Empire Strike Back” is removed.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53F273BD-302F-4557-A70F-E18402D6DC10}"/>
              </a:ext>
            </a:extLst>
          </p:cNvPr>
          <p:cNvPicPr>
            <a:picLocks noChangeAspect="1"/>
          </p:cNvPicPr>
          <p:nvPr/>
        </p:nvPicPr>
        <p:blipFill>
          <a:blip r:embed="rId3"/>
          <a:stretch>
            <a:fillRect/>
          </a:stretch>
        </p:blipFill>
        <p:spPr>
          <a:xfrm>
            <a:off x="827584" y="2487811"/>
            <a:ext cx="6867525" cy="2324100"/>
          </a:xfrm>
          <a:prstGeom prst="rect">
            <a:avLst/>
          </a:prstGeom>
          <a:ln>
            <a:solidFill>
              <a:srgbClr val="C00000"/>
            </a:solidFill>
          </a:ln>
        </p:spPr>
      </p:pic>
    </p:spTree>
    <p:extLst>
      <p:ext uri="{BB962C8B-B14F-4D97-AF65-F5344CB8AC3E}">
        <p14:creationId xmlns:p14="http://schemas.microsoft.com/office/powerpoint/2010/main" val="2331972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48.1 Initial Sort Data</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681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48.1 Initial Sort Data</a:t>
            </a:r>
            <a:endParaRPr lang="zh-TW" altLang="en-US" b="1" dirty="0">
              <a:solidFill>
                <a:srgbClr val="FFFF00"/>
              </a:solidFill>
            </a:endParaRPr>
          </a:p>
        </p:txBody>
      </p:sp>
      <p:sp>
        <p:nvSpPr>
          <p:cNvPr id="3" name="副標題 2"/>
          <p:cNvSpPr>
            <a:spLocks noGrp="1"/>
          </p:cNvSpPr>
          <p:nvPr>
            <p:ph type="subTitle" idx="1"/>
          </p:nvPr>
        </p:nvSpPr>
        <p:spPr>
          <a:xfrm>
            <a:off x="457199" y="1268759"/>
            <a:ext cx="3682753"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Improve Movie Similarities</a:t>
            </a:r>
          </a:p>
          <a:p>
            <a:pPr marL="342900" indent="-342900" algn="l">
              <a:buClr>
                <a:srgbClr val="0070C0"/>
              </a:buClr>
              <a:buSzPct val="80000"/>
              <a:buFont typeface="Wingdings" pitchFamily="2" charset="2"/>
              <a:buChar char="u"/>
            </a:pPr>
            <a:r>
              <a:rPr lang="en-US" sz="1800" b="1" dirty="0">
                <a:solidFill>
                  <a:schemeClr val="tx1"/>
                </a:solidFill>
              </a:rPr>
              <a:t>We have the initial result for movie similarities.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A872DBD-2363-4726-89DE-3EAA86737832}"/>
              </a:ext>
            </a:extLst>
          </p:cNvPr>
          <p:cNvPicPr>
            <a:picLocks noChangeAspect="1"/>
          </p:cNvPicPr>
          <p:nvPr/>
        </p:nvPicPr>
        <p:blipFill>
          <a:blip r:embed="rId3"/>
          <a:stretch>
            <a:fillRect/>
          </a:stretch>
        </p:blipFill>
        <p:spPr>
          <a:xfrm>
            <a:off x="4224337" y="1224775"/>
            <a:ext cx="4657725" cy="5076825"/>
          </a:xfrm>
          <a:prstGeom prst="rect">
            <a:avLst/>
          </a:prstGeom>
          <a:solidFill>
            <a:schemeClr val="accent2"/>
          </a:solidFill>
          <a:ln>
            <a:solidFill>
              <a:srgbClr val="C00000"/>
            </a:solidFill>
          </a:ln>
        </p:spPr>
      </p:pic>
      <p:pic>
        <p:nvPicPr>
          <p:cNvPr id="8" name="Picture 7">
            <a:extLst>
              <a:ext uri="{FF2B5EF4-FFF2-40B4-BE49-F238E27FC236}">
                <a16:creationId xmlns:a16="http://schemas.microsoft.com/office/drawing/2014/main" id="{9980A3D9-071E-40B8-B842-F5969957D439}"/>
              </a:ext>
            </a:extLst>
          </p:cNvPr>
          <p:cNvPicPr>
            <a:picLocks noChangeAspect="1"/>
          </p:cNvPicPr>
          <p:nvPr/>
        </p:nvPicPr>
        <p:blipFill>
          <a:blip r:embed="rId4"/>
          <a:stretch>
            <a:fillRect/>
          </a:stretch>
        </p:blipFill>
        <p:spPr>
          <a:xfrm>
            <a:off x="517199" y="2340831"/>
            <a:ext cx="3478737" cy="643965"/>
          </a:xfrm>
          <a:prstGeom prst="rect">
            <a:avLst/>
          </a:prstGeom>
          <a:ln>
            <a:solidFill>
              <a:srgbClr val="C00000"/>
            </a:solidFill>
          </a:ln>
        </p:spPr>
      </p:pic>
      <p:sp>
        <p:nvSpPr>
          <p:cNvPr id="11" name="副標題 2">
            <a:extLst>
              <a:ext uri="{FF2B5EF4-FFF2-40B4-BE49-F238E27FC236}">
                <a16:creationId xmlns:a16="http://schemas.microsoft.com/office/drawing/2014/main" id="{FCC6D4F7-ADCC-4D98-8219-C85C5F6E0D5A}"/>
              </a:ext>
            </a:extLst>
          </p:cNvPr>
          <p:cNvSpPr txBox="1">
            <a:spLocks/>
          </p:cNvSpPr>
          <p:nvPr/>
        </p:nvSpPr>
        <p:spPr>
          <a:xfrm>
            <a:off x="523209" y="3120762"/>
            <a:ext cx="3586928" cy="323558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We see the a lot of recommendation of movie with all 1.0 scores.</a:t>
            </a:r>
          </a:p>
          <a:p>
            <a:pPr marL="342900" indent="-342900" algn="l">
              <a:buClr>
                <a:srgbClr val="0070C0"/>
              </a:buClr>
              <a:buSzPct val="80000"/>
              <a:buFont typeface="Wingdings" pitchFamily="2" charset="2"/>
              <a:buChar char="u"/>
            </a:pPr>
            <a:r>
              <a:rPr lang="en-US" sz="1800" b="1" dirty="0">
                <a:solidFill>
                  <a:schemeClr val="tx1"/>
                </a:solidFill>
              </a:rPr>
              <a:t>Is it make sense?</a:t>
            </a:r>
          </a:p>
          <a:p>
            <a:pPr marL="342900" indent="-342900" algn="l">
              <a:buClr>
                <a:srgbClr val="0070C0"/>
              </a:buClr>
              <a:buSzPct val="80000"/>
              <a:buFont typeface="Wingdings" pitchFamily="2" charset="2"/>
              <a:buChar char="u"/>
            </a:pPr>
            <a:r>
              <a:rPr lang="en-US" sz="1800" b="1" dirty="0">
                <a:solidFill>
                  <a:schemeClr val="tx1"/>
                </a:solidFill>
              </a:rPr>
              <a:t>We have a lot of people who watch Star Wars and some other obscure (unclear) film.</a:t>
            </a:r>
          </a:p>
          <a:p>
            <a:pPr marL="342900" indent="-342900" algn="l">
              <a:buClr>
                <a:srgbClr val="0070C0"/>
              </a:buClr>
              <a:buSzPct val="80000"/>
              <a:buFont typeface="Wingdings" pitchFamily="2" charset="2"/>
              <a:buChar char="u"/>
            </a:pPr>
            <a:r>
              <a:rPr lang="en-US" sz="1800" b="1" dirty="0">
                <a:solidFill>
                  <a:schemeClr val="tx1"/>
                </a:solidFill>
              </a:rPr>
              <a:t>We have goo correlation between these movies because they are tied together by Star Wars.</a:t>
            </a:r>
          </a:p>
        </p:txBody>
      </p:sp>
    </p:spTree>
    <p:extLst>
      <p:ext uri="{BB962C8B-B14F-4D97-AF65-F5344CB8AC3E}">
        <p14:creationId xmlns:p14="http://schemas.microsoft.com/office/powerpoint/2010/main" val="273975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48.1 Initial Sort Data</a:t>
            </a:r>
            <a:endParaRPr lang="zh-TW" altLang="en-US" b="1" dirty="0">
              <a:solidFill>
                <a:srgbClr val="FFFF00"/>
              </a:solidFill>
            </a:endParaRPr>
          </a:p>
        </p:txBody>
      </p:sp>
      <p:sp>
        <p:nvSpPr>
          <p:cNvPr id="3" name="副標題 2"/>
          <p:cNvSpPr>
            <a:spLocks noGrp="1"/>
          </p:cNvSpPr>
          <p:nvPr>
            <p:ph type="subTitle" idx="1"/>
          </p:nvPr>
        </p:nvSpPr>
        <p:spPr>
          <a:xfrm>
            <a:off x="457199" y="1268760"/>
            <a:ext cx="3682753" cy="47148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Improve Movie Similarities</a:t>
            </a:r>
          </a:p>
          <a:p>
            <a:pPr marL="342900" indent="-342900" algn="l">
              <a:buClr>
                <a:srgbClr val="0070C0"/>
              </a:buClr>
              <a:buSzPct val="80000"/>
              <a:buFont typeface="Wingdings" pitchFamily="2" charset="2"/>
              <a:buChar char="u"/>
            </a:pPr>
            <a:r>
              <a:rPr lang="en-US" sz="1800" b="1" dirty="0">
                <a:solidFill>
                  <a:schemeClr val="tx1"/>
                </a:solidFill>
              </a:rPr>
              <a:t>Do we want to recommend these same obscure movie to our customer? The answer is “No”.</a:t>
            </a:r>
          </a:p>
          <a:p>
            <a:pPr marL="342900" indent="-342900" algn="l">
              <a:buClr>
                <a:srgbClr val="0070C0"/>
              </a:buClr>
              <a:buSzPct val="80000"/>
              <a:buFont typeface="Wingdings" pitchFamily="2" charset="2"/>
              <a:buChar char="u"/>
            </a:pPr>
            <a:r>
              <a:rPr lang="en-US" sz="1800" b="1" dirty="0">
                <a:solidFill>
                  <a:schemeClr val="tx1"/>
                </a:solidFill>
              </a:rPr>
              <a:t>Do we recommend “No Escape”, “Full Speed”, and etc.? Probably not to make good recommendation to other users.</a:t>
            </a:r>
          </a:p>
          <a:p>
            <a:pPr marL="342900" indent="-342900" algn="l">
              <a:buClr>
                <a:srgbClr val="0070C0"/>
              </a:buClr>
              <a:buSzPct val="80000"/>
              <a:buFont typeface="Wingdings" pitchFamily="2" charset="2"/>
              <a:buChar char="u"/>
            </a:pPr>
            <a:r>
              <a:rPr lang="en-US" sz="1800" b="1" dirty="0">
                <a:solidFill>
                  <a:schemeClr val="tx1"/>
                </a:solidFill>
              </a:rPr>
              <a:t>We need some confidence level in our similarities by enforcing some minimum bound of how many people watched that movie. We cannot make a judgement that a given movie is good just based on the score of one of two people.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A872DBD-2363-4726-89DE-3EAA86737832}"/>
              </a:ext>
            </a:extLst>
          </p:cNvPr>
          <p:cNvPicPr>
            <a:picLocks noChangeAspect="1"/>
          </p:cNvPicPr>
          <p:nvPr/>
        </p:nvPicPr>
        <p:blipFill>
          <a:blip r:embed="rId3"/>
          <a:stretch>
            <a:fillRect/>
          </a:stretch>
        </p:blipFill>
        <p:spPr>
          <a:xfrm>
            <a:off x="4224337" y="1224775"/>
            <a:ext cx="4657725" cy="5076825"/>
          </a:xfrm>
          <a:prstGeom prst="rect">
            <a:avLst/>
          </a:prstGeom>
          <a:solidFill>
            <a:schemeClr val="accent2"/>
          </a:solidFill>
          <a:ln>
            <a:solidFill>
              <a:srgbClr val="C00000"/>
            </a:solidFill>
          </a:ln>
        </p:spPr>
      </p:pic>
    </p:spTree>
    <p:extLst>
      <p:ext uri="{BB962C8B-B14F-4D97-AF65-F5344CB8AC3E}">
        <p14:creationId xmlns:p14="http://schemas.microsoft.com/office/powerpoint/2010/main" val="108529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48.2 Reviewer Count and Average Score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2546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48.2 Reviewer Count and Average Score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1505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48.2 Reviewer Count and Average Score</a:t>
            </a:r>
            <a:endParaRPr lang="zh-TW" altLang="en-US" b="1" dirty="0">
              <a:solidFill>
                <a:srgbClr val="FFFF00"/>
              </a:solidFill>
            </a:endParaRPr>
          </a:p>
        </p:txBody>
      </p:sp>
      <p:sp>
        <p:nvSpPr>
          <p:cNvPr id="3" name="副標題 2"/>
          <p:cNvSpPr>
            <a:spLocks noGrp="1"/>
          </p:cNvSpPr>
          <p:nvPr>
            <p:ph type="subTitle" idx="1"/>
          </p:nvPr>
        </p:nvSpPr>
        <p:spPr>
          <a:xfrm>
            <a:off x="457199" y="1268757"/>
            <a:ext cx="8075241" cy="25922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Reviewer Count and Average Score</a:t>
            </a:r>
          </a:p>
          <a:p>
            <a:pPr marL="342900" indent="-342900" algn="l">
              <a:buClr>
                <a:srgbClr val="0070C0"/>
              </a:buClr>
              <a:buSzPct val="80000"/>
              <a:buFont typeface="Wingdings" pitchFamily="2" charset="2"/>
              <a:buChar char="u"/>
            </a:pPr>
            <a:r>
              <a:rPr lang="en-US" sz="1800" b="1" dirty="0">
                <a:solidFill>
                  <a:schemeClr val="tx1"/>
                </a:solidFill>
              </a:rPr>
              <a:t>Since the movie score based on one or two people is not confident enough,  we need to set the requirement with minimum number of reviewer, such as, 500 people write the score 1.0 is more confident than one people write score 1.0.</a:t>
            </a:r>
          </a:p>
          <a:p>
            <a:pPr marL="342900" indent="-342900" algn="l">
              <a:buClr>
                <a:srgbClr val="0070C0"/>
              </a:buClr>
              <a:buSzPct val="80000"/>
              <a:buFont typeface="Wingdings" pitchFamily="2" charset="2"/>
              <a:buChar char="u"/>
            </a:pPr>
            <a:r>
              <a:rPr lang="en-US" sz="1800" b="1" dirty="0">
                <a:solidFill>
                  <a:schemeClr val="tx1"/>
                </a:solidFill>
              </a:rPr>
              <a:t>We aggregate the title with size, we can see how many people review the movie. </a:t>
            </a:r>
          </a:p>
          <a:p>
            <a:pPr marL="342900" indent="-342900" algn="l">
              <a:buClr>
                <a:srgbClr val="0070C0"/>
              </a:buClr>
              <a:buSzPct val="80000"/>
              <a:buFont typeface="Wingdings" pitchFamily="2" charset="2"/>
              <a:buChar char="u"/>
            </a:pPr>
            <a:r>
              <a:rPr lang="en-US" sz="1800" b="1" dirty="0">
                <a:solidFill>
                  <a:schemeClr val="tx1"/>
                </a:solidFill>
              </a:rPr>
              <a:t>We aggregate all of the rows of the same title into one row.</a:t>
            </a:r>
          </a:p>
          <a:p>
            <a:pPr marL="342900" indent="-342900" algn="l">
              <a:buClr>
                <a:srgbClr val="0070C0"/>
              </a:buClr>
              <a:buSzPct val="80000"/>
              <a:buFont typeface="Wingdings" pitchFamily="2" charset="2"/>
              <a:buChar char="u"/>
            </a:pPr>
            <a:r>
              <a:rPr lang="en-US" sz="1800" b="1" dirty="0">
                <a:solidFill>
                  <a:schemeClr val="tx1"/>
                </a:solidFill>
              </a:rPr>
              <a:t>We aggregate the ratings (size and average score/mean) for specific title. </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5EFB602D-0EBD-467D-B3AD-455C1C990707}"/>
              </a:ext>
            </a:extLst>
          </p:cNvPr>
          <p:cNvPicPr>
            <a:picLocks noChangeAspect="1"/>
          </p:cNvPicPr>
          <p:nvPr/>
        </p:nvPicPr>
        <p:blipFill>
          <a:blip r:embed="rId3"/>
          <a:stretch>
            <a:fillRect/>
          </a:stretch>
        </p:blipFill>
        <p:spPr>
          <a:xfrm>
            <a:off x="1504950" y="4005061"/>
            <a:ext cx="6115050" cy="1647825"/>
          </a:xfrm>
          <a:prstGeom prst="rect">
            <a:avLst/>
          </a:prstGeom>
          <a:ln>
            <a:solidFill>
              <a:srgbClr val="C00000"/>
            </a:solidFill>
          </a:ln>
        </p:spPr>
      </p:pic>
    </p:spTree>
    <p:extLst>
      <p:ext uri="{BB962C8B-B14F-4D97-AF65-F5344CB8AC3E}">
        <p14:creationId xmlns:p14="http://schemas.microsoft.com/office/powerpoint/2010/main" val="300020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48.2 Reviewer Count and Average Score</a:t>
            </a:r>
            <a:endParaRPr lang="zh-TW" altLang="en-US" b="1" dirty="0">
              <a:solidFill>
                <a:srgbClr val="FFFF00"/>
              </a:solidFill>
            </a:endParaRPr>
          </a:p>
        </p:txBody>
      </p:sp>
      <p:sp>
        <p:nvSpPr>
          <p:cNvPr id="3" name="副標題 2"/>
          <p:cNvSpPr>
            <a:spLocks noGrp="1"/>
          </p:cNvSpPr>
          <p:nvPr>
            <p:ph type="subTitle" idx="1"/>
          </p:nvPr>
        </p:nvSpPr>
        <p:spPr>
          <a:xfrm>
            <a:off x="457199" y="1268757"/>
            <a:ext cx="4114801" cy="25202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Reviewer Count and Average Score</a:t>
            </a:r>
          </a:p>
          <a:p>
            <a:pPr marL="342900" indent="-342900" algn="l">
              <a:buClr>
                <a:srgbClr val="0070C0"/>
              </a:buClr>
              <a:buSzPct val="80000"/>
              <a:buFont typeface="Wingdings" pitchFamily="2" charset="2"/>
              <a:buChar char="u"/>
            </a:pPr>
            <a:r>
              <a:rPr lang="en-US" sz="1800" b="1" dirty="0">
                <a:solidFill>
                  <a:schemeClr val="tx1"/>
                </a:solidFill>
              </a:rPr>
              <a:t>Result. </a:t>
            </a:r>
          </a:p>
          <a:p>
            <a:pPr marL="342900" indent="-342900" algn="l">
              <a:buClr>
                <a:srgbClr val="0070C0"/>
              </a:buClr>
              <a:buSzPct val="80000"/>
              <a:buFont typeface="Wingdings" pitchFamily="2" charset="2"/>
              <a:buChar char="u"/>
            </a:pPr>
            <a:r>
              <a:rPr lang="en-US" sz="1800" b="1" dirty="0">
                <a:solidFill>
                  <a:schemeClr val="tx1"/>
                </a:solidFill>
              </a:rPr>
              <a:t>This tell us 109 people watched the “101 Dalmatian (1996)” and give the averaged rate 2.90 star.</a:t>
            </a:r>
          </a:p>
          <a:p>
            <a:pPr marL="342900" indent="-342900" algn="l">
              <a:buClr>
                <a:srgbClr val="0070C0"/>
              </a:buClr>
              <a:buSzPct val="80000"/>
              <a:buFont typeface="Wingdings" pitchFamily="2" charset="2"/>
              <a:buChar char="u"/>
            </a:pPr>
            <a:r>
              <a:rPr lang="en-US" sz="1800" b="1" dirty="0">
                <a:solidFill>
                  <a:schemeClr val="tx1"/>
                </a:solidFill>
              </a:rPr>
              <a:t>I never heard of “’Till There Was You (1997)”, only 9 people reviewed and rate 2.33.</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https://www.udemy.com/course/data-science-and-machine-learning-with-python-hands-on/learn/lecture/4020682#overview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573F4C53-D705-4350-8A60-89C19E336CA0}"/>
              </a:ext>
            </a:extLst>
          </p:cNvPr>
          <p:cNvPicPr>
            <a:picLocks noChangeAspect="1"/>
          </p:cNvPicPr>
          <p:nvPr/>
        </p:nvPicPr>
        <p:blipFill>
          <a:blip r:embed="rId3"/>
          <a:stretch>
            <a:fillRect/>
          </a:stretch>
        </p:blipFill>
        <p:spPr>
          <a:xfrm>
            <a:off x="4837809" y="1213197"/>
            <a:ext cx="4306191" cy="4321964"/>
          </a:xfrm>
          <a:prstGeom prst="rect">
            <a:avLst/>
          </a:prstGeom>
          <a:ln>
            <a:solidFill>
              <a:srgbClr val="C00000"/>
            </a:solidFill>
          </a:ln>
        </p:spPr>
      </p:pic>
    </p:spTree>
    <p:extLst>
      <p:ext uri="{BB962C8B-B14F-4D97-AF65-F5344CB8AC3E}">
        <p14:creationId xmlns:p14="http://schemas.microsoft.com/office/powerpoint/2010/main" val="18662456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5360</TotalTime>
  <Words>900</Words>
  <Application>Microsoft Office PowerPoint</Application>
  <PresentationFormat>On-screen Show (4:3)</PresentationFormat>
  <Paragraphs>122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48 Improve Movie Similarities</vt:lpstr>
      <vt:lpstr>48 Improve Movie Similarities</vt:lpstr>
      <vt:lpstr>48.1 Initial Sort Data</vt:lpstr>
      <vt:lpstr>48.1 Initial Sort Data</vt:lpstr>
      <vt:lpstr>48.1 Initial Sort Data</vt:lpstr>
      <vt:lpstr>48.2 Reviewer Count and Average Score</vt:lpstr>
      <vt:lpstr>48.2 Reviewer Count and Average Score</vt:lpstr>
      <vt:lpstr>48.2 Reviewer Count and Average Score</vt:lpstr>
      <vt:lpstr>48.2 Reviewer Count and Average Score</vt:lpstr>
      <vt:lpstr>48.3 Set Threshold for Reviewer Count </vt:lpstr>
      <vt:lpstr>48.3 Set Threshold for Reviewer Count </vt:lpstr>
      <vt:lpstr>48.1 Reviewer Count and Average Score</vt:lpstr>
      <vt:lpstr>48.4 Join Similarity Data to Popular Movie</vt:lpstr>
      <vt:lpstr>48.4 Join Similarity Data to Popular Movie</vt:lpstr>
      <vt:lpstr>48.4 Join Similarity Data to Popular Movie</vt:lpstr>
      <vt:lpstr>48.5 Sort Similarity of Popular Movie</vt:lpstr>
      <vt:lpstr>48.5 Sort Similarity of Popular Movie</vt:lpstr>
      <vt:lpstr>48.5 Sort Similarity of Popular Movie</vt:lpstr>
      <vt:lpstr>48.6 Exercise</vt:lpstr>
      <vt:lpstr>48.6 Exercise</vt:lpstr>
      <vt:lpstr>48.6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2405</cp:revision>
  <dcterms:created xsi:type="dcterms:W3CDTF">2018-09-28T16:40:41Z</dcterms:created>
  <dcterms:modified xsi:type="dcterms:W3CDTF">2020-08-30T23:39:34Z</dcterms:modified>
</cp:coreProperties>
</file>