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88" r:id="rId4"/>
    <p:sldId id="281" r:id="rId5"/>
    <p:sldId id="287" r:id="rId6"/>
    <p:sldId id="289" r:id="rId7"/>
    <p:sldId id="290" r:id="rId8"/>
    <p:sldId id="291" r:id="rId9"/>
    <p:sldId id="292" r:id="rId10"/>
    <p:sldId id="293" r:id="rId11"/>
    <p:sldId id="294" r:id="rId12"/>
    <p:sldId id="295" r:id="rId13"/>
    <p:sldId id="296" r:id="rId14"/>
    <p:sldId id="297" r:id="rId15"/>
    <p:sldId id="298" r:id="rId16"/>
    <p:sldId id="299"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p:scale>
          <a:sx n="96" d="100"/>
          <a:sy n="96" d="100"/>
        </p:scale>
        <p:origin x="300" y="-6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 SVM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43.2 Hyperplane</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7200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Higher Dimensions? Hyperplanes? Explanation</a:t>
            </a:r>
          </a:p>
          <a:p>
            <a:pPr marL="342900" indent="-342900" algn="l">
              <a:buClr>
                <a:srgbClr val="0070C0"/>
              </a:buClr>
              <a:buSzPct val="80000"/>
              <a:buFont typeface="Wingdings" pitchFamily="2" charset="2"/>
              <a:buChar char="u"/>
            </a:pPr>
            <a:r>
              <a:rPr lang="en-US" sz="1800" b="1" dirty="0">
                <a:solidFill>
                  <a:schemeClr val="tx1"/>
                </a:solidFill>
              </a:rPr>
              <a:t>SVM is useful for classification and clustering. It is a supervised technique.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88318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43.3 Support Vector Classification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7772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43.3 Support Vector Classification</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5841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Classification</a:t>
            </a:r>
          </a:p>
          <a:p>
            <a:pPr marL="342900" indent="-342900" algn="l">
              <a:buClr>
                <a:srgbClr val="0070C0"/>
              </a:buClr>
              <a:buSzPct val="80000"/>
              <a:buFont typeface="Wingdings" pitchFamily="2" charset="2"/>
              <a:buChar char="u"/>
            </a:pPr>
            <a:r>
              <a:rPr lang="en-US" sz="1800" b="1" dirty="0">
                <a:solidFill>
                  <a:schemeClr val="tx1"/>
                </a:solidFill>
              </a:rPr>
              <a:t>In practice, you will use something called SVC (Support Vector Classification) to classify data.</a:t>
            </a:r>
          </a:p>
          <a:p>
            <a:pPr marL="342900" indent="-342900" algn="l">
              <a:buClr>
                <a:srgbClr val="0070C0"/>
              </a:buClr>
              <a:buSzPct val="80000"/>
              <a:buFont typeface="Wingdings" pitchFamily="2" charset="2"/>
              <a:buChar char="u"/>
            </a:pPr>
            <a:r>
              <a:rPr lang="en-US" sz="1800" b="1" dirty="0">
                <a:solidFill>
                  <a:schemeClr val="tx1"/>
                </a:solidFill>
              </a:rPr>
              <a:t>You can use different “kernels” with SVC. Some will work better than other for a given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F31C795-02CC-415B-A181-90A2275FF3B2}"/>
              </a:ext>
            </a:extLst>
          </p:cNvPr>
          <p:cNvPicPr>
            <a:picLocks noChangeAspect="1"/>
          </p:cNvPicPr>
          <p:nvPr/>
        </p:nvPicPr>
        <p:blipFill>
          <a:blip r:embed="rId3"/>
          <a:stretch>
            <a:fillRect/>
          </a:stretch>
        </p:blipFill>
        <p:spPr>
          <a:xfrm>
            <a:off x="6200131" y="2996949"/>
            <a:ext cx="2676525" cy="2124075"/>
          </a:xfrm>
          <a:prstGeom prst="rect">
            <a:avLst/>
          </a:prstGeom>
          <a:ln>
            <a:solidFill>
              <a:srgbClr val="C00000"/>
            </a:solidFill>
          </a:ln>
        </p:spPr>
      </p:pic>
    </p:spTree>
    <p:extLst>
      <p:ext uri="{BB962C8B-B14F-4D97-AF65-F5344CB8AC3E}">
        <p14:creationId xmlns:p14="http://schemas.microsoft.com/office/powerpoint/2010/main" val="310727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43.3 Support Vector Classification</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9357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Classification Explanation</a:t>
            </a:r>
          </a:p>
          <a:p>
            <a:pPr marL="342900" indent="-342900" algn="l">
              <a:buClr>
                <a:srgbClr val="0070C0"/>
              </a:buClr>
              <a:buSzPct val="80000"/>
              <a:buFont typeface="Wingdings" pitchFamily="2" charset="2"/>
              <a:buChar char="u"/>
            </a:pPr>
            <a:r>
              <a:rPr lang="en-US" sz="1800" b="1" dirty="0">
                <a:solidFill>
                  <a:schemeClr val="tx1"/>
                </a:solidFill>
              </a:rPr>
              <a:t>On example that you can see with support vector machines is using something called SVC (Support Vector Classification).</a:t>
            </a:r>
          </a:p>
          <a:p>
            <a:pPr marL="342900" indent="-342900" algn="l">
              <a:buClr>
                <a:srgbClr val="0070C0"/>
              </a:buClr>
              <a:buSzPct val="80000"/>
              <a:buFont typeface="Wingdings" pitchFamily="2" charset="2"/>
              <a:buChar char="u"/>
            </a:pPr>
            <a:r>
              <a:rPr lang="en-US" sz="1800" b="1" dirty="0">
                <a:solidFill>
                  <a:schemeClr val="tx1"/>
                </a:solidFill>
              </a:rPr>
              <a:t>Typical example used is the iris data set.</a:t>
            </a:r>
          </a:p>
          <a:p>
            <a:pPr marL="342900" indent="-342900" algn="l">
              <a:buClr>
                <a:srgbClr val="0070C0"/>
              </a:buClr>
              <a:buSzPct val="80000"/>
              <a:buFont typeface="Wingdings" pitchFamily="2" charset="2"/>
              <a:buChar char="u"/>
            </a:pPr>
            <a:r>
              <a:rPr lang="en-US" sz="1800" b="1" dirty="0">
                <a:solidFill>
                  <a:schemeClr val="tx1"/>
                </a:solidFill>
              </a:rPr>
              <a:t>One of the data set that comes with scikit-learn is called the iris data set.</a:t>
            </a:r>
          </a:p>
          <a:p>
            <a:pPr marL="342900" indent="-342900" algn="l">
              <a:buClr>
                <a:srgbClr val="0070C0"/>
              </a:buClr>
              <a:buSzPct val="80000"/>
              <a:buFont typeface="Wingdings" pitchFamily="2" charset="2"/>
              <a:buChar char="u"/>
            </a:pPr>
            <a:r>
              <a:rPr lang="en-US" sz="1800" b="1" dirty="0">
                <a:solidFill>
                  <a:schemeClr val="tx1"/>
                </a:solidFill>
              </a:rPr>
              <a:t>Iris data set is a classification of different flowers, different observations of different Iris flowers and their species.</a:t>
            </a:r>
          </a:p>
          <a:p>
            <a:pPr marL="342900" indent="-342900" algn="l">
              <a:buClr>
                <a:srgbClr val="0070C0"/>
              </a:buClr>
              <a:buSzPct val="80000"/>
              <a:buFont typeface="Wingdings" pitchFamily="2" charset="2"/>
              <a:buChar char="u"/>
            </a:pPr>
            <a:r>
              <a:rPr lang="en-US" sz="1800" b="1" dirty="0">
                <a:solidFill>
                  <a:schemeClr val="tx1"/>
                </a:solidFill>
              </a:rPr>
              <a:t>The idea is to classify these using information about the length and width of the petal on each flower and the length and width of the sepal of each flower.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28" name="Picture 4" descr="2: Flower of a plant with peduncle, a calyx consisting of sepals,... |  Download Scientific Diagram">
            <a:extLst>
              <a:ext uri="{FF2B5EF4-FFF2-40B4-BE49-F238E27FC236}">
                <a16:creationId xmlns:a16="http://schemas.microsoft.com/office/drawing/2014/main" id="{0A16CB89-3F93-460F-BA65-E09DC5435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4384136"/>
            <a:ext cx="2364465" cy="198329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C20F0C7-2340-48B3-A85D-F7B89215D9A0}"/>
              </a:ext>
            </a:extLst>
          </p:cNvPr>
          <p:cNvPicPr>
            <a:picLocks noChangeAspect="1"/>
          </p:cNvPicPr>
          <p:nvPr/>
        </p:nvPicPr>
        <p:blipFill>
          <a:blip r:embed="rId4"/>
          <a:stretch>
            <a:fillRect/>
          </a:stretch>
        </p:blipFill>
        <p:spPr>
          <a:xfrm>
            <a:off x="6084168" y="4329617"/>
            <a:ext cx="2676525" cy="2124075"/>
          </a:xfrm>
          <a:prstGeom prst="rect">
            <a:avLst/>
          </a:prstGeom>
          <a:ln>
            <a:solidFill>
              <a:srgbClr val="C00000"/>
            </a:solidFill>
          </a:ln>
        </p:spPr>
      </p:pic>
    </p:spTree>
    <p:extLst>
      <p:ext uri="{BB962C8B-B14F-4D97-AF65-F5344CB8AC3E}">
        <p14:creationId xmlns:p14="http://schemas.microsoft.com/office/powerpoint/2010/main" val="332175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43.3 Support Vector Classification</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520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Classification Explanation</a:t>
            </a:r>
          </a:p>
          <a:p>
            <a:pPr marL="342900" indent="-342900" algn="l">
              <a:buClr>
                <a:srgbClr val="0070C0"/>
              </a:buClr>
              <a:buSzPct val="80000"/>
              <a:buFont typeface="Wingdings" pitchFamily="2" charset="2"/>
              <a:buChar char="u"/>
            </a:pPr>
            <a:r>
              <a:rPr lang="en-US" sz="1800" b="1" dirty="0">
                <a:solidFill>
                  <a:schemeClr val="tx1"/>
                </a:solidFill>
              </a:rPr>
              <a:t>Sepal is a support structure underneath the petal.</a:t>
            </a:r>
          </a:p>
          <a:p>
            <a:pPr marL="342900" indent="-342900" algn="l">
              <a:buClr>
                <a:srgbClr val="0070C0"/>
              </a:buClr>
              <a:buSzPct val="80000"/>
              <a:buFont typeface="Wingdings" pitchFamily="2" charset="2"/>
              <a:buChar char="u"/>
            </a:pPr>
            <a:r>
              <a:rPr lang="en-US" sz="1800" b="1" dirty="0">
                <a:solidFill>
                  <a:schemeClr val="tx1"/>
                </a:solidFill>
              </a:rPr>
              <a:t>You have the length and width of the petal and the length and width of the sepal.</a:t>
            </a:r>
          </a:p>
          <a:p>
            <a:pPr marL="342900" indent="-342900" algn="l">
              <a:buClr>
                <a:srgbClr val="0070C0"/>
              </a:buClr>
              <a:buSzPct val="80000"/>
              <a:buFont typeface="Wingdings" pitchFamily="2" charset="2"/>
              <a:buChar char="u"/>
            </a:pPr>
            <a:r>
              <a:rPr lang="en-US" sz="1800" b="1" dirty="0">
                <a:solidFill>
                  <a:schemeClr val="tx1"/>
                </a:solidFill>
              </a:rPr>
              <a:t>You can use that to predict the species of an Iris, given the petal and sepal information.</a:t>
            </a:r>
          </a:p>
          <a:p>
            <a:pPr marL="342900" indent="-342900" algn="l">
              <a:buClr>
                <a:srgbClr val="0070C0"/>
              </a:buClr>
              <a:buSzPct val="80000"/>
              <a:buFont typeface="Wingdings" pitchFamily="2" charset="2"/>
              <a:buChar char="u"/>
            </a:pPr>
            <a:r>
              <a:rPr lang="en-US" sz="1800" b="1" dirty="0">
                <a:solidFill>
                  <a:schemeClr val="tx1"/>
                </a:solidFill>
              </a:rPr>
              <a:t>Given this example of doing that with SVC. We have sepal width, sepal length, projected down to two dimensions that we can actually visualize it.</a:t>
            </a:r>
          </a:p>
          <a:p>
            <a:pPr marL="342900" indent="-342900" algn="l">
              <a:buClr>
                <a:srgbClr val="0070C0"/>
              </a:buClr>
              <a:buSzPct val="80000"/>
              <a:buFont typeface="Wingdings" pitchFamily="2" charset="2"/>
              <a:buChar char="u"/>
            </a:pPr>
            <a:r>
              <a:rPr lang="en-US" sz="1800" b="1" dirty="0">
                <a:solidFill>
                  <a:schemeClr val="tx1"/>
                </a:solidFill>
              </a:rPr>
              <a:t>With different kernels, you might get different results.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28" name="Picture 4" descr="2: Flower of a plant with peduncle, a calyx consisting of sepals,... |  Download Scientific Diagram">
            <a:extLst>
              <a:ext uri="{FF2B5EF4-FFF2-40B4-BE49-F238E27FC236}">
                <a16:creationId xmlns:a16="http://schemas.microsoft.com/office/drawing/2014/main" id="{0A16CB89-3F93-460F-BA65-E09DC5435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4384136"/>
            <a:ext cx="2364465" cy="198329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C20F0C7-2340-48B3-A85D-F7B89215D9A0}"/>
              </a:ext>
            </a:extLst>
          </p:cNvPr>
          <p:cNvPicPr>
            <a:picLocks noChangeAspect="1"/>
          </p:cNvPicPr>
          <p:nvPr/>
        </p:nvPicPr>
        <p:blipFill>
          <a:blip r:embed="rId4"/>
          <a:stretch>
            <a:fillRect/>
          </a:stretch>
        </p:blipFill>
        <p:spPr>
          <a:xfrm>
            <a:off x="6084168" y="4329617"/>
            <a:ext cx="2676525" cy="2124075"/>
          </a:xfrm>
          <a:prstGeom prst="rect">
            <a:avLst/>
          </a:prstGeom>
          <a:ln>
            <a:solidFill>
              <a:srgbClr val="C00000"/>
            </a:solidFill>
          </a:ln>
        </p:spPr>
      </p:pic>
    </p:spTree>
    <p:extLst>
      <p:ext uri="{BB962C8B-B14F-4D97-AF65-F5344CB8AC3E}">
        <p14:creationId xmlns:p14="http://schemas.microsoft.com/office/powerpoint/2010/main" val="376332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43.3 Support Vector Classification</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8803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Classification Explanation</a:t>
            </a:r>
          </a:p>
          <a:p>
            <a:pPr marL="342900" indent="-342900" algn="l">
              <a:buClr>
                <a:srgbClr val="0070C0"/>
              </a:buClr>
              <a:buSzPct val="80000"/>
              <a:buFont typeface="Wingdings" pitchFamily="2" charset="2"/>
              <a:buChar char="u"/>
            </a:pPr>
            <a:r>
              <a:rPr lang="en-US" sz="1800" b="1" dirty="0">
                <a:solidFill>
                  <a:schemeClr val="tx1"/>
                </a:solidFill>
              </a:rPr>
              <a:t>So SVC with a linear kernel produces diagram (1) below.</a:t>
            </a:r>
          </a:p>
          <a:p>
            <a:pPr marL="342900" indent="-342900" algn="l">
              <a:buClr>
                <a:srgbClr val="0070C0"/>
              </a:buClr>
              <a:buSzPct val="80000"/>
              <a:buFont typeface="Wingdings" pitchFamily="2" charset="2"/>
              <a:buChar char="u"/>
            </a:pPr>
            <a:r>
              <a:rPr lang="en-US" sz="1800" b="1" dirty="0">
                <a:solidFill>
                  <a:schemeClr val="tx1"/>
                </a:solidFill>
              </a:rPr>
              <a:t>We can have another linear kernel produces diagram (2) below.</a:t>
            </a:r>
          </a:p>
          <a:p>
            <a:pPr marL="342900" indent="-342900" algn="l">
              <a:buClr>
                <a:srgbClr val="0070C0"/>
              </a:buClr>
              <a:buSzPct val="80000"/>
              <a:buFont typeface="Wingdings" pitchFamily="2" charset="2"/>
              <a:buChar char="u"/>
            </a:pPr>
            <a:r>
              <a:rPr lang="en-US" sz="1800" b="1" dirty="0">
                <a:solidFill>
                  <a:schemeClr val="tx1"/>
                </a:solidFill>
              </a:rPr>
              <a:t>We can use polynomial kernel and produce diagram (3) below.</a:t>
            </a:r>
          </a:p>
          <a:p>
            <a:pPr marL="342900" indent="-342900" algn="l">
              <a:buClr>
                <a:srgbClr val="0070C0"/>
              </a:buClr>
              <a:buSzPct val="80000"/>
              <a:buFont typeface="Wingdings" pitchFamily="2" charset="2"/>
              <a:buChar char="u"/>
            </a:pPr>
            <a:r>
              <a:rPr lang="en-US" sz="1800" b="1" dirty="0">
                <a:solidFill>
                  <a:schemeClr val="tx1"/>
                </a:solidFill>
              </a:rPr>
              <a:t>We can increase the polynomial degree kernel with computational cost and produce diagram (4) below.</a:t>
            </a:r>
          </a:p>
          <a:p>
            <a:pPr marL="342900" indent="-342900" algn="l">
              <a:buClr>
                <a:srgbClr val="0070C0"/>
              </a:buClr>
              <a:buSzPct val="80000"/>
              <a:buFont typeface="Wingdings" pitchFamily="2" charset="2"/>
              <a:buChar char="u"/>
            </a:pPr>
            <a:r>
              <a:rPr lang="en-US" sz="1800" b="1" dirty="0">
                <a:solidFill>
                  <a:schemeClr val="tx1"/>
                </a:solidFill>
              </a:rPr>
              <a:t>The higher degree of polynomial yield too much complexity and yield misleading results. We need to be very careful to use training tests set when appropriate, since we are doing supervised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AC20F0C7-2340-48B3-A85D-F7B89215D9A0}"/>
              </a:ext>
            </a:extLst>
          </p:cNvPr>
          <p:cNvPicPr>
            <a:picLocks noChangeAspect="1"/>
          </p:cNvPicPr>
          <p:nvPr/>
        </p:nvPicPr>
        <p:blipFill>
          <a:blip r:embed="rId3"/>
          <a:stretch>
            <a:fillRect/>
          </a:stretch>
        </p:blipFill>
        <p:spPr>
          <a:xfrm>
            <a:off x="6084168" y="4329617"/>
            <a:ext cx="2676525" cy="2124075"/>
          </a:xfrm>
          <a:prstGeom prst="rect">
            <a:avLst/>
          </a:prstGeom>
          <a:ln>
            <a:solidFill>
              <a:srgbClr val="C00000"/>
            </a:solidFill>
          </a:ln>
        </p:spPr>
      </p:pic>
      <p:sp>
        <p:nvSpPr>
          <p:cNvPr id="7" name="Oval 6">
            <a:extLst>
              <a:ext uri="{FF2B5EF4-FFF2-40B4-BE49-F238E27FC236}">
                <a16:creationId xmlns:a16="http://schemas.microsoft.com/office/drawing/2014/main" id="{70B50B5A-C71D-4ED1-B404-19A42A7AC583}"/>
              </a:ext>
            </a:extLst>
          </p:cNvPr>
          <p:cNvSpPr/>
          <p:nvPr/>
        </p:nvSpPr>
        <p:spPr>
          <a:xfrm>
            <a:off x="5796136" y="450912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8F6710CA-CCD3-4352-8E8A-059E2B1A329C}"/>
              </a:ext>
            </a:extLst>
          </p:cNvPr>
          <p:cNvSpPr/>
          <p:nvPr/>
        </p:nvSpPr>
        <p:spPr>
          <a:xfrm>
            <a:off x="8472661" y="458363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Oval 10">
            <a:extLst>
              <a:ext uri="{FF2B5EF4-FFF2-40B4-BE49-F238E27FC236}">
                <a16:creationId xmlns:a16="http://schemas.microsoft.com/office/drawing/2014/main" id="{95025337-1BE9-4EB2-A5C7-F732818C40D0}"/>
              </a:ext>
            </a:extLst>
          </p:cNvPr>
          <p:cNvSpPr/>
          <p:nvPr/>
        </p:nvSpPr>
        <p:spPr>
          <a:xfrm>
            <a:off x="5812363" y="5527741"/>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3" name="Oval 12">
            <a:extLst>
              <a:ext uri="{FF2B5EF4-FFF2-40B4-BE49-F238E27FC236}">
                <a16:creationId xmlns:a16="http://schemas.microsoft.com/office/drawing/2014/main" id="{F0EB5BAA-C6BA-4F6E-8B41-9121EAAC7F3D}"/>
              </a:ext>
            </a:extLst>
          </p:cNvPr>
          <p:cNvSpPr/>
          <p:nvPr/>
        </p:nvSpPr>
        <p:spPr>
          <a:xfrm>
            <a:off x="8542784" y="5589243"/>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副標題 2">
            <a:extLst>
              <a:ext uri="{FF2B5EF4-FFF2-40B4-BE49-F238E27FC236}">
                <a16:creationId xmlns:a16="http://schemas.microsoft.com/office/drawing/2014/main" id="{9894DABD-7C27-45D4-BEBA-DE25633128FE}"/>
              </a:ext>
            </a:extLst>
          </p:cNvPr>
          <p:cNvSpPr txBox="1">
            <a:spLocks/>
          </p:cNvSpPr>
          <p:nvPr/>
        </p:nvSpPr>
        <p:spPr>
          <a:xfrm>
            <a:off x="456996" y="4214209"/>
            <a:ext cx="5051108" cy="187908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We can actually do training tests and find the right model that works.</a:t>
            </a:r>
          </a:p>
          <a:p>
            <a:pPr marL="342900" indent="-342900" algn="l">
              <a:buClr>
                <a:srgbClr val="0070C0"/>
              </a:buClr>
              <a:buSzPct val="80000"/>
              <a:buFont typeface="Wingdings" pitchFamily="2" charset="2"/>
              <a:buChar char="u"/>
            </a:pPr>
            <a:r>
              <a:rPr lang="en-US" sz="1800" b="1" dirty="0">
                <a:solidFill>
                  <a:schemeClr val="tx1"/>
                </a:solidFill>
              </a:rPr>
              <a:t>Maybe use an ensemble approach.</a:t>
            </a:r>
          </a:p>
          <a:p>
            <a:pPr marL="342900" indent="-342900" algn="l">
              <a:buClr>
                <a:srgbClr val="0070C0"/>
              </a:buClr>
              <a:buSzPct val="80000"/>
              <a:buFont typeface="Wingdings" pitchFamily="2" charset="2"/>
              <a:buChar char="u"/>
            </a:pPr>
            <a:r>
              <a:rPr lang="en-US" sz="1800" b="1" dirty="0">
                <a:solidFill>
                  <a:schemeClr val="tx1"/>
                </a:solidFill>
              </a:rPr>
              <a:t>We find the right kernel for the task at hand and for the right polynomial SVC with right degree of polynomial.</a:t>
            </a:r>
          </a:p>
        </p:txBody>
      </p:sp>
    </p:spTree>
    <p:extLst>
      <p:ext uri="{BB962C8B-B14F-4D97-AF65-F5344CB8AC3E}">
        <p14:creationId xmlns:p14="http://schemas.microsoft.com/office/powerpoint/2010/main" val="321285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43.3 Support Vector Classification</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1521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Classification Explanation</a:t>
            </a:r>
          </a:p>
          <a:p>
            <a:pPr marL="342900" indent="-342900" algn="l">
              <a:buClr>
                <a:srgbClr val="0070C0"/>
              </a:buClr>
              <a:buSzPct val="80000"/>
              <a:buFont typeface="Wingdings" pitchFamily="2" charset="2"/>
              <a:buChar char="u"/>
            </a:pPr>
            <a:r>
              <a:rPr lang="en-US" sz="1800" b="1" dirty="0">
                <a:solidFill>
                  <a:schemeClr val="tx1"/>
                </a:solidFill>
              </a:rPr>
              <a:t>We will implement SVM with scikit-learn.</a:t>
            </a:r>
          </a:p>
          <a:p>
            <a:pPr marL="342900" indent="-342900" algn="l">
              <a:buClr>
                <a:srgbClr val="0070C0"/>
              </a:buClr>
              <a:buSzPct val="80000"/>
              <a:buFont typeface="Wingdings" pitchFamily="2" charset="2"/>
              <a:buChar char="u"/>
            </a:pPr>
            <a:r>
              <a:rPr lang="en-US" sz="1800" b="1" dirty="0">
                <a:solidFill>
                  <a:schemeClr val="tx1"/>
                </a:solidFill>
              </a:rPr>
              <a:t>Do not try without Scikit-learn.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01595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 SVM Overview</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Overview</a:t>
            </a:r>
          </a:p>
          <a:p>
            <a:pPr marL="342900" indent="-342900" algn="l">
              <a:buClr>
                <a:srgbClr val="0070C0"/>
              </a:buClr>
              <a:buSzPct val="80000"/>
              <a:buFont typeface="Wingdings" pitchFamily="2" charset="2"/>
              <a:buChar char="u"/>
            </a:pPr>
            <a:r>
              <a:rPr lang="en-US" sz="1800" b="1" dirty="0">
                <a:solidFill>
                  <a:schemeClr val="tx1"/>
                </a:solidFill>
              </a:rPr>
              <a:t>SVM (Support Vector Machine) is a very advanced way of clustering, or classifying, of higher dimensional data. </a:t>
            </a:r>
          </a:p>
          <a:p>
            <a:pPr marL="342900" indent="-342900" algn="l">
              <a:buClr>
                <a:srgbClr val="0070C0"/>
              </a:buClr>
              <a:buSzPct val="80000"/>
              <a:buFont typeface="Wingdings" pitchFamily="2" charset="2"/>
              <a:buChar char="u"/>
            </a:pPr>
            <a:r>
              <a:rPr lang="en-US" sz="1800" b="1" dirty="0">
                <a:solidFill>
                  <a:schemeClr val="tx1"/>
                </a:solidFill>
              </a:rPr>
              <a:t>If you have multiple features, you want to predict based of what?</a:t>
            </a:r>
          </a:p>
          <a:p>
            <a:pPr marL="342900" indent="-342900" algn="l">
              <a:buClr>
                <a:srgbClr val="0070C0"/>
              </a:buClr>
              <a:buSzPct val="80000"/>
              <a:buFont typeface="Wingdings" pitchFamily="2" charset="2"/>
              <a:buChar char="u"/>
            </a:pPr>
            <a:r>
              <a:rPr lang="en-US" sz="1800" b="1" dirty="0">
                <a:solidFill>
                  <a:schemeClr val="tx1"/>
                </a:solidFill>
              </a:rPr>
              <a:t>SVM can be a very powerful tool for doing that. The result of SVM is very good.</a:t>
            </a:r>
          </a:p>
          <a:p>
            <a:pPr marL="342900" indent="-342900" algn="l">
              <a:buClr>
                <a:srgbClr val="0070C0"/>
              </a:buClr>
              <a:buSzPct val="80000"/>
              <a:buFont typeface="Wingdings" pitchFamily="2" charset="2"/>
              <a:buChar char="u"/>
            </a:pPr>
            <a:r>
              <a:rPr lang="en-US" sz="1800" b="1" dirty="0">
                <a:solidFill>
                  <a:schemeClr val="tx1"/>
                </a:solidFill>
              </a:rPr>
              <a:t>When to use SVM and how SVM works at a high level?</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 SVM Overview</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Support Vector Machines</a:t>
            </a:r>
          </a:p>
          <a:p>
            <a:pPr marL="342900" indent="-342900" algn="l">
              <a:buClr>
                <a:srgbClr val="0070C0"/>
              </a:buClr>
              <a:buSzPct val="80000"/>
              <a:buFont typeface="Wingdings" pitchFamily="2" charset="2"/>
              <a:buChar char="u"/>
            </a:pPr>
            <a:r>
              <a:rPr lang="en-US" sz="1800" b="1" dirty="0">
                <a:solidFill>
                  <a:schemeClr val="tx1"/>
                </a:solidFill>
              </a:rPr>
              <a:t>Support Vector Machine is a fancy word for fancy concept.</a:t>
            </a:r>
          </a:p>
          <a:p>
            <a:pPr marL="342900" indent="-342900" algn="l">
              <a:buClr>
                <a:srgbClr val="0070C0"/>
              </a:buClr>
              <a:buSzPct val="80000"/>
              <a:buFont typeface="Wingdings" pitchFamily="2" charset="2"/>
              <a:buChar char="u"/>
            </a:pPr>
            <a:r>
              <a:rPr lang="en-US" sz="1800" b="1" dirty="0">
                <a:solidFill>
                  <a:schemeClr val="tx1"/>
                </a:solidFill>
              </a:rPr>
              <a:t>Fortunately, it is very easy to use.</a:t>
            </a:r>
          </a:p>
          <a:p>
            <a:pPr marL="342900" indent="-342900" algn="l">
              <a:buClr>
                <a:srgbClr val="0070C0"/>
              </a:buClr>
              <a:buSzPct val="80000"/>
              <a:buFont typeface="Wingdings" pitchFamily="2" charset="2"/>
              <a:buChar char="u"/>
            </a:pPr>
            <a:r>
              <a:rPr lang="en-US" sz="1800" b="1" dirty="0">
                <a:solidFill>
                  <a:schemeClr val="tx1"/>
                </a:solidFill>
              </a:rPr>
              <a:t>The import thing is what it does  and what is good for?</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64697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43.1 SVM Concept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43.1 SVM Concept</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3042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Concept</a:t>
            </a:r>
          </a:p>
          <a:p>
            <a:pPr marL="342900" indent="-342900" algn="l">
              <a:buClr>
                <a:srgbClr val="0070C0"/>
              </a:buClr>
              <a:buSzPct val="80000"/>
              <a:buFont typeface="Wingdings" pitchFamily="2" charset="2"/>
              <a:buChar char="u"/>
            </a:pPr>
            <a:r>
              <a:rPr lang="en-US" sz="1800" b="1" dirty="0">
                <a:solidFill>
                  <a:schemeClr val="tx1"/>
                </a:solidFill>
              </a:rPr>
              <a:t>SVM works well for classifying high-dimensional data (lot of features).</a:t>
            </a:r>
          </a:p>
          <a:p>
            <a:pPr marL="342900" indent="-342900" algn="l">
              <a:buClr>
                <a:srgbClr val="0070C0"/>
              </a:buClr>
              <a:buSzPct val="80000"/>
              <a:buFont typeface="Wingdings" pitchFamily="2" charset="2"/>
              <a:buChar char="u"/>
            </a:pPr>
            <a:r>
              <a:rPr lang="en-US" sz="1800" b="1" dirty="0">
                <a:solidFill>
                  <a:schemeClr val="tx1"/>
                </a:solidFill>
              </a:rPr>
              <a:t>Find higher-dimensional </a:t>
            </a:r>
            <a:r>
              <a:rPr lang="en-US" sz="1800" b="1" dirty="0">
                <a:solidFill>
                  <a:srgbClr val="C00000"/>
                </a:solidFill>
              </a:rPr>
              <a:t>Support Vectors </a:t>
            </a:r>
            <a:r>
              <a:rPr lang="en-US" sz="1800" b="1" dirty="0">
                <a:solidFill>
                  <a:schemeClr val="tx1"/>
                </a:solidFill>
              </a:rPr>
              <a:t>across which to divide the data (mathematically, these support vectors define hyperplanes. We are not going to get into the mathematical details)</a:t>
            </a:r>
          </a:p>
          <a:p>
            <a:pPr marL="342900" indent="-342900" algn="l">
              <a:buClr>
                <a:srgbClr val="0070C0"/>
              </a:buClr>
              <a:buSzPct val="80000"/>
              <a:buFont typeface="Wingdings" pitchFamily="2" charset="2"/>
              <a:buChar char="u"/>
            </a:pPr>
            <a:r>
              <a:rPr lang="en-US" sz="1800" b="1" dirty="0">
                <a:solidFill>
                  <a:schemeClr val="tx1"/>
                </a:solidFill>
              </a:rPr>
              <a:t>Use something called the </a:t>
            </a:r>
            <a:r>
              <a:rPr lang="en-US" sz="1800" b="1" dirty="0">
                <a:solidFill>
                  <a:srgbClr val="C00000"/>
                </a:solidFill>
              </a:rPr>
              <a:t>Kernel Trick </a:t>
            </a:r>
            <a:r>
              <a:rPr lang="en-US" sz="1800" b="1" dirty="0">
                <a:solidFill>
                  <a:schemeClr val="tx1"/>
                </a:solidFill>
              </a:rPr>
              <a:t>to represent data in higher-dimensional spaces to find hyperplanes that might not be apparent in lower dimensions.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00020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43.1 SVM Concept</a:t>
            </a:r>
            <a:endParaRPr lang="zh-TW" altLang="en-US" b="1" dirty="0">
              <a:solidFill>
                <a:srgbClr val="FFFF00"/>
              </a:solidFill>
            </a:endParaRPr>
          </a:p>
        </p:txBody>
      </p:sp>
      <p:sp>
        <p:nvSpPr>
          <p:cNvPr id="3" name="副標題 2"/>
          <p:cNvSpPr>
            <a:spLocks noGrp="1"/>
          </p:cNvSpPr>
          <p:nvPr>
            <p:ph type="subTitle" idx="1"/>
          </p:nvPr>
        </p:nvSpPr>
        <p:spPr>
          <a:xfrm>
            <a:off x="457199" y="188637"/>
            <a:ext cx="8419457" cy="439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Concept Explanation</a:t>
            </a:r>
          </a:p>
          <a:p>
            <a:pPr marL="342900" indent="-342900" algn="l">
              <a:buClr>
                <a:srgbClr val="0070C0"/>
              </a:buClr>
              <a:buSzPct val="80000"/>
              <a:buFont typeface="Wingdings" pitchFamily="2" charset="2"/>
              <a:buChar char="u"/>
            </a:pPr>
            <a:r>
              <a:rPr lang="en-US" sz="1800" b="1" dirty="0">
                <a:solidFill>
                  <a:schemeClr val="tx1"/>
                </a:solidFill>
              </a:rPr>
              <a:t>SVM works well for classifying high-dimensional data,. The higher dimensional data means lots of different features.</a:t>
            </a:r>
          </a:p>
          <a:p>
            <a:pPr marL="342900" indent="-342900" algn="l">
              <a:buClr>
                <a:srgbClr val="0070C0"/>
              </a:buClr>
              <a:buSzPct val="80000"/>
              <a:buFont typeface="Wingdings" pitchFamily="2" charset="2"/>
              <a:buChar char="u"/>
            </a:pPr>
            <a:r>
              <a:rPr lang="en-US" sz="1800" b="1" dirty="0">
                <a:solidFill>
                  <a:schemeClr val="tx1"/>
                </a:solidFill>
              </a:rPr>
              <a:t>It is easy to use K-Mean clustering to cluster data that has two dimensions, such as, age and income.</a:t>
            </a:r>
          </a:p>
          <a:p>
            <a:pPr marL="342900" indent="-342900" algn="l">
              <a:buClr>
                <a:srgbClr val="0070C0"/>
              </a:buClr>
              <a:buSzPct val="80000"/>
              <a:buFont typeface="Wingdings" pitchFamily="2" charset="2"/>
              <a:buChar char="u"/>
            </a:pPr>
            <a:r>
              <a:rPr lang="en-US" sz="1800" b="1" dirty="0">
                <a:solidFill>
                  <a:schemeClr val="tx1"/>
                </a:solidFill>
              </a:rPr>
              <a:t>What if we have many different features that we are trying to predict?</a:t>
            </a:r>
          </a:p>
          <a:p>
            <a:pPr marL="342900" indent="-342900" algn="l">
              <a:buClr>
                <a:srgbClr val="0070C0"/>
              </a:buClr>
              <a:buSzPct val="80000"/>
              <a:buFont typeface="Wingdings" pitchFamily="2" charset="2"/>
              <a:buChar char="u"/>
            </a:pPr>
            <a:r>
              <a:rPr lang="en-US" sz="1800" b="1" dirty="0">
                <a:solidFill>
                  <a:schemeClr val="tx1"/>
                </a:solidFill>
              </a:rPr>
              <a:t>Mathematically, what it can do is to find these higher-dimensional support vectors. Support Vector Machine define these higher dimensional planes that split the data into different clusters.</a:t>
            </a:r>
          </a:p>
          <a:p>
            <a:pPr marL="342900" indent="-342900" algn="l">
              <a:buClr>
                <a:srgbClr val="0070C0"/>
              </a:buClr>
              <a:buSzPct val="80000"/>
              <a:buFont typeface="Wingdings" pitchFamily="2" charset="2"/>
              <a:buChar char="u"/>
            </a:pPr>
            <a:r>
              <a:rPr lang="en-US" sz="1800" b="1" dirty="0">
                <a:solidFill>
                  <a:schemeClr val="tx1"/>
                </a:solidFill>
              </a:rPr>
              <a:t>SVM seems very difficult.</a:t>
            </a:r>
          </a:p>
          <a:p>
            <a:pPr marL="342900" indent="-342900" algn="l">
              <a:buClr>
                <a:srgbClr val="0070C0"/>
              </a:buClr>
              <a:buSzPct val="80000"/>
              <a:buFont typeface="Wingdings" pitchFamily="2" charset="2"/>
              <a:buChar char="u"/>
            </a:pPr>
            <a:r>
              <a:rPr lang="en-US" sz="1800" b="1" dirty="0">
                <a:solidFill>
                  <a:schemeClr val="tx1"/>
                </a:solidFill>
              </a:rPr>
              <a:t>Fortunately, scikit-learn have SVM make it very simple to use. We can easy do it without deep get into the scikit-learn Support Vector machine.</a:t>
            </a:r>
          </a:p>
          <a:p>
            <a:pPr marL="342900" indent="-342900" algn="l">
              <a:buClr>
                <a:srgbClr val="0070C0"/>
              </a:buClr>
              <a:buSzPct val="80000"/>
              <a:buFont typeface="Wingdings" pitchFamily="2" charset="2"/>
              <a:buChar char="u"/>
            </a:pPr>
            <a:r>
              <a:rPr lang="en-US" sz="1800" b="1" dirty="0">
                <a:solidFill>
                  <a:schemeClr val="tx1"/>
                </a:solidFill>
              </a:rPr>
              <a:t>Under the hood, SVM uses Kernel Trick to actually find those Support Vectors.</a:t>
            </a:r>
          </a:p>
          <a:p>
            <a:pPr marL="342900" indent="-342900" algn="l">
              <a:buClr>
                <a:srgbClr val="0070C0"/>
              </a:buClr>
              <a:buSzPct val="80000"/>
              <a:buFont typeface="Wingdings" pitchFamily="2" charset="2"/>
              <a:buChar char="u"/>
            </a:pPr>
            <a:r>
              <a:rPr lang="en-US" sz="1800" b="1" dirty="0">
                <a:solidFill>
                  <a:schemeClr val="tx1"/>
                </a:solidFill>
              </a:rPr>
              <a:t>There are different kernels you can use to do this in different ways.</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01928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43.2 Hyperplane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8148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43.2 Hyperplane</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5841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Higher Dimensions? Hyperplanes?</a:t>
            </a:r>
          </a:p>
          <a:p>
            <a:pPr marL="342900" indent="-342900" algn="l">
              <a:buClr>
                <a:srgbClr val="0070C0"/>
              </a:buClr>
              <a:buSzPct val="80000"/>
              <a:buFont typeface="Wingdings" pitchFamily="2" charset="2"/>
              <a:buChar char="u"/>
            </a:pPr>
            <a:r>
              <a:rPr lang="en-US" sz="1800" b="1" dirty="0">
                <a:solidFill>
                  <a:schemeClr val="tx1"/>
                </a:solidFill>
              </a:rPr>
              <a:t>The important point is that SV’s employ some advanced mathematical tricky to cluster data, and it can handle data sets with lots of features.</a:t>
            </a:r>
          </a:p>
          <a:p>
            <a:pPr marL="342900" indent="-342900" algn="l">
              <a:buClr>
                <a:srgbClr val="0070C0"/>
              </a:buClr>
              <a:buSzPct val="80000"/>
              <a:buFont typeface="Wingdings" pitchFamily="2" charset="2"/>
              <a:buChar char="u"/>
            </a:pPr>
            <a:r>
              <a:rPr lang="en-US" sz="1800" b="1" dirty="0">
                <a:solidFill>
                  <a:schemeClr val="tx1"/>
                </a:solidFill>
              </a:rPr>
              <a:t>It is also fairly expensive – the “Kernel Trick” is the only thing that makes it possible.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89552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43.2 Hyperplane</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50749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Higher Dimensions? Hyperplanes? Explanation</a:t>
            </a:r>
          </a:p>
          <a:p>
            <a:pPr marL="342900" indent="-342900" algn="l">
              <a:buClr>
                <a:srgbClr val="0070C0"/>
              </a:buClr>
              <a:buSzPct val="80000"/>
              <a:buFont typeface="Wingdings" pitchFamily="2" charset="2"/>
              <a:buChar char="u"/>
            </a:pPr>
            <a:r>
              <a:rPr lang="en-US" sz="1800" b="1" dirty="0">
                <a:solidFill>
                  <a:schemeClr val="tx1"/>
                </a:solidFill>
              </a:rPr>
              <a:t>All sounds very fancy.</a:t>
            </a:r>
          </a:p>
          <a:p>
            <a:pPr marL="342900" indent="-342900" algn="l">
              <a:buClr>
                <a:srgbClr val="0070C0"/>
              </a:buClr>
              <a:buSzPct val="80000"/>
              <a:buFont typeface="Wingdings" pitchFamily="2" charset="2"/>
              <a:buChar char="u"/>
            </a:pPr>
            <a:r>
              <a:rPr lang="en-US" sz="1800" b="1" dirty="0">
                <a:solidFill>
                  <a:schemeClr val="tx1"/>
                </a:solidFill>
              </a:rPr>
              <a:t>The main points is, we need to use.</a:t>
            </a:r>
          </a:p>
          <a:p>
            <a:pPr marL="342900" indent="-342900" algn="l">
              <a:buClr>
                <a:srgbClr val="0070C0"/>
              </a:buClr>
              <a:buSzPct val="80000"/>
              <a:buFont typeface="Wingdings" pitchFamily="2" charset="2"/>
              <a:buChar char="u"/>
            </a:pPr>
            <a:r>
              <a:rPr lang="en-US" sz="1800" b="1" dirty="0">
                <a:solidFill>
                  <a:schemeClr val="tx1"/>
                </a:solidFill>
              </a:rPr>
              <a:t>SVMs are good choice if you have higher-dimensional data with lots of different features.</a:t>
            </a:r>
          </a:p>
          <a:p>
            <a:pPr marL="342900" indent="-342900" algn="l">
              <a:buClr>
                <a:srgbClr val="0070C0"/>
              </a:buClr>
              <a:buSzPct val="80000"/>
              <a:buFont typeface="Wingdings" pitchFamily="2" charset="2"/>
              <a:buChar char="u"/>
            </a:pPr>
            <a:r>
              <a:rPr lang="en-US" sz="1800" b="1" dirty="0">
                <a:solidFill>
                  <a:schemeClr val="tx1"/>
                </a:solidFill>
              </a:rPr>
              <a:t>There are different kernels you can use. </a:t>
            </a:r>
          </a:p>
          <a:p>
            <a:pPr marL="342900" indent="-342900" algn="l">
              <a:buClr>
                <a:srgbClr val="0070C0"/>
              </a:buClr>
              <a:buSzPct val="80000"/>
              <a:buFont typeface="Wingdings" pitchFamily="2" charset="2"/>
              <a:buChar char="u"/>
            </a:pPr>
            <a:r>
              <a:rPr lang="en-US" sz="1800" b="1" dirty="0">
                <a:solidFill>
                  <a:schemeClr val="tx1"/>
                </a:solidFill>
              </a:rPr>
              <a:t>These kernels have varying computational costs and might be better fit for the problem at hand.</a:t>
            </a:r>
          </a:p>
          <a:p>
            <a:pPr marL="342900" indent="-342900" algn="l">
              <a:buClr>
                <a:srgbClr val="0070C0"/>
              </a:buClr>
              <a:buSzPct val="80000"/>
              <a:buFont typeface="Wingdings" pitchFamily="2" charset="2"/>
              <a:buChar char="u"/>
            </a:pPr>
            <a:r>
              <a:rPr lang="en-US" sz="1800" b="1" dirty="0">
                <a:solidFill>
                  <a:schemeClr val="tx1"/>
                </a:solidFill>
              </a:rPr>
              <a:t>SVM is a supervised learning technique.</a:t>
            </a:r>
          </a:p>
          <a:p>
            <a:pPr marL="342900" indent="-342900" algn="l">
              <a:buClr>
                <a:srgbClr val="0070C0"/>
              </a:buClr>
              <a:buSzPct val="80000"/>
              <a:buFont typeface="Wingdings" pitchFamily="2" charset="2"/>
              <a:buChar char="u"/>
            </a:pPr>
            <a:r>
              <a:rPr lang="en-US" sz="1800" b="1" dirty="0">
                <a:solidFill>
                  <a:schemeClr val="tx1"/>
                </a:solidFill>
              </a:rPr>
              <a:t>We actually have train it on a set of training data and then we can use that to make predictions for future unseen data or test data.</a:t>
            </a:r>
          </a:p>
          <a:p>
            <a:pPr marL="342900" indent="-342900" algn="l">
              <a:buClr>
                <a:srgbClr val="0070C0"/>
              </a:buClr>
              <a:buSzPct val="80000"/>
              <a:buFont typeface="Wingdings" pitchFamily="2" charset="2"/>
              <a:buChar char="u"/>
            </a:pPr>
            <a:r>
              <a:rPr lang="en-US" sz="1800" b="1" dirty="0">
                <a:solidFill>
                  <a:schemeClr val="tx1"/>
                </a:solidFill>
              </a:rPr>
              <a:t>SVMs are different from K-Mean clustering.</a:t>
            </a:r>
          </a:p>
          <a:p>
            <a:pPr marL="342900" indent="-342900" algn="l">
              <a:buClr>
                <a:srgbClr val="0070C0"/>
              </a:buClr>
              <a:buSzPct val="80000"/>
              <a:buFont typeface="Wingdings" pitchFamily="2" charset="2"/>
              <a:buChar char="u"/>
            </a:pPr>
            <a:r>
              <a:rPr lang="en-US" sz="1800" b="1" dirty="0">
                <a:solidFill>
                  <a:srgbClr val="C00000"/>
                </a:solidFill>
              </a:rPr>
              <a:t>K-Means are completely unsupervised. SVMs are supervised learning.</a:t>
            </a:r>
          </a:p>
          <a:p>
            <a:pPr marL="342900" indent="-342900" algn="l">
              <a:buClr>
                <a:srgbClr val="0070C0"/>
              </a:buClr>
              <a:buSzPct val="80000"/>
              <a:buFont typeface="Wingdings" pitchFamily="2" charset="2"/>
              <a:buChar char="u"/>
            </a:pPr>
            <a:r>
              <a:rPr lang="en-US" sz="1800" b="1" dirty="0">
                <a:solidFill>
                  <a:schemeClr val="tx1"/>
                </a:solidFill>
              </a:rPr>
              <a:t>With a support vector machine, it is training based on actual training data where you have the answer of the correct classification for some set of data it am learn from.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6955197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4179</TotalTime>
  <Words>1249</Words>
  <Application>Microsoft Office PowerPoint</Application>
  <PresentationFormat>On-screen Show (4:3)</PresentationFormat>
  <Paragraphs>134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43 SVM Overview</vt:lpstr>
      <vt:lpstr>43 SVM Overview</vt:lpstr>
      <vt:lpstr>43 SVM Overview</vt:lpstr>
      <vt:lpstr>43.1 SVM Concept</vt:lpstr>
      <vt:lpstr>43.1 SVM Concept</vt:lpstr>
      <vt:lpstr>43.1 SVM Concept</vt:lpstr>
      <vt:lpstr>43.2 Hyperplane</vt:lpstr>
      <vt:lpstr>43.2 Hyperplane</vt:lpstr>
      <vt:lpstr>43.2 Hyperplane</vt:lpstr>
      <vt:lpstr>43.2 Hyperplane</vt:lpstr>
      <vt:lpstr>43.3 Support Vector Classification</vt:lpstr>
      <vt:lpstr>43.3 Support Vector Classification</vt:lpstr>
      <vt:lpstr>43.3 Support Vector Classification</vt:lpstr>
      <vt:lpstr>43.3 Support Vector Classification</vt:lpstr>
      <vt:lpstr>43.3 Support Vector Classification</vt:lpstr>
      <vt:lpstr>43.3 Support Vector Classification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1898</cp:revision>
  <dcterms:created xsi:type="dcterms:W3CDTF">2018-09-28T16:40:41Z</dcterms:created>
  <dcterms:modified xsi:type="dcterms:W3CDTF">2020-08-29T04:10:29Z</dcterms:modified>
</cp:coreProperties>
</file>