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317" r:id="rId3"/>
    <p:sldId id="319" r:id="rId4"/>
    <p:sldId id="322" r:id="rId5"/>
    <p:sldId id="323" r:id="rId6"/>
    <p:sldId id="324" r:id="rId7"/>
    <p:sldId id="325" r:id="rId8"/>
    <p:sldId id="326" r:id="rId9"/>
    <p:sldId id="327" r:id="rId10"/>
    <p:sldId id="328" r:id="rId11"/>
    <p:sldId id="329" r:id="rId12"/>
    <p:sldId id="330" r:id="rId13"/>
    <p:sldId id="331" r:id="rId14"/>
    <p:sldId id="332" r:id="rId15"/>
    <p:sldId id="333" r:id="rId16"/>
    <p:sldId id="334" r:id="rId17"/>
    <p:sldId id="335" r:id="rId18"/>
    <p:sldId id="336" r:id="rId19"/>
    <p:sldId id="337" r:id="rId20"/>
    <p:sldId id="338" r:id="rId21"/>
    <p:sldId id="339" r:id="rId22"/>
    <p:sldId id="340" r:id="rId23"/>
    <p:sldId id="341" r:id="rId24"/>
    <p:sldId id="342" r:id="rId25"/>
    <p:sldId id="343" r:id="rId26"/>
    <p:sldId id="344" r:id="rId27"/>
    <p:sldId id="345" r:id="rId28"/>
    <p:sldId id="346" r:id="rId29"/>
    <p:sldId id="347" r:id="rId30"/>
    <p:sldId id="349" r:id="rId31"/>
    <p:sldId id="348" r:id="rId32"/>
    <p:sldId id="350" r:id="rId33"/>
    <p:sldId id="351" r:id="rId34"/>
    <p:sldId id="352" r:id="rId35"/>
    <p:sldId id="353" r:id="rId36"/>
    <p:sldId id="354" r:id="rId37"/>
    <p:sldId id="355" r:id="rId38"/>
    <p:sldId id="356" r:id="rId39"/>
    <p:sldId id="259" r:id="rId4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4088587657" initials="1" lastIdx="1" clrIdx="0">
    <p:extLst>
      <p:ext uri="{19B8F6BF-5375-455C-9EA6-DF929625EA0E}">
        <p15:presenceInfo xmlns:p15="http://schemas.microsoft.com/office/powerpoint/2012/main" userId="46f8387d243dde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30" autoAdjust="0"/>
    <p:restoredTop sz="95401" autoAdjust="0"/>
  </p:normalViewPr>
  <p:slideViewPr>
    <p:cSldViewPr>
      <p:cViewPr varScale="1">
        <p:scale>
          <a:sx n="94" d="100"/>
          <a:sy n="94" d="100"/>
        </p:scale>
        <p:origin x="528"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2020/9/22</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2020/9/22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2020/9/22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2020/9/22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2020/9/22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2020/9/22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2020/9/22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2020/9/22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2020/9/22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2020/9/22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2020/9/22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2020/9/22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2020/9/22</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100 RNN</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a:t>Peter H. Chen</a:t>
            </a:r>
            <a:endParaRPr lang="zh-TW" altLang="en-US"/>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100.2 Recurrent Neuron</a:t>
            </a:r>
            <a:endParaRPr lang="zh-TW" altLang="en-US" b="1" dirty="0">
              <a:solidFill>
                <a:srgbClr val="FFFF00"/>
              </a:solidFill>
            </a:endParaRPr>
          </a:p>
        </p:txBody>
      </p:sp>
      <p:sp>
        <p:nvSpPr>
          <p:cNvPr id="3" name="副標題 2"/>
          <p:cNvSpPr>
            <a:spLocks noGrp="1"/>
          </p:cNvSpPr>
          <p:nvPr>
            <p:ph type="subTitle" idx="1"/>
          </p:nvPr>
        </p:nvSpPr>
        <p:spPr>
          <a:xfrm>
            <a:off x="426369" y="1418786"/>
            <a:ext cx="6809928" cy="2429302"/>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Recurrent Neuron (Explanation)</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Conceptually, this is what a single recurrent neuron looks like in terms of a model, it looks a lot like a an artificial neuron that we've looked at before, the big difference is this little loop here.</a:t>
            </a:r>
          </a:p>
          <a:p>
            <a:pPr marL="342900" indent="-342900" algn="l">
              <a:buClr>
                <a:srgbClr val="0070C0"/>
              </a:buClr>
              <a:buSzPct val="80000"/>
              <a:buFont typeface="Wingdings" pitchFamily="2" charset="2"/>
              <a:buChar char="u"/>
            </a:pPr>
            <a:r>
              <a:rPr lang="en-US" altLang="en-US" sz="1800" b="1" dirty="0">
                <a:solidFill>
                  <a:srgbClr val="29303B"/>
                </a:solidFill>
              </a:rPr>
              <a:t>N</a:t>
            </a:r>
            <a:r>
              <a:rPr kumimoji="0" lang="en-US" altLang="en-US" sz="1800" b="1" i="0" u="none" strike="noStrike" cap="none" normalizeH="0" baseline="0" dirty="0">
                <a:ln>
                  <a:noFill/>
                </a:ln>
                <a:solidFill>
                  <a:srgbClr val="29303B"/>
                </a:solidFill>
                <a:effectLst/>
              </a:rPr>
              <a:t>ow, as we run a training step on this neuron, some training data gets fed into it, or maybe this is an input from a previous layer in our neural network, and it will apply some step function after summing all the inputs into it.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C87037A0-B47A-49B3-871F-6D48A8D7485F}"/>
              </a:ext>
            </a:extLst>
          </p:cNvPr>
          <p:cNvPicPr>
            <a:picLocks noChangeAspect="1"/>
          </p:cNvPicPr>
          <p:nvPr/>
        </p:nvPicPr>
        <p:blipFill>
          <a:blip r:embed="rId4"/>
          <a:stretch>
            <a:fillRect/>
          </a:stretch>
        </p:blipFill>
        <p:spPr>
          <a:xfrm>
            <a:off x="7380312" y="1418785"/>
            <a:ext cx="1337319" cy="2342901"/>
          </a:xfrm>
          <a:prstGeom prst="rect">
            <a:avLst/>
          </a:prstGeom>
          <a:ln>
            <a:solidFill>
              <a:srgbClr val="C00000"/>
            </a:solidFill>
          </a:ln>
        </p:spPr>
      </p:pic>
      <p:sp>
        <p:nvSpPr>
          <p:cNvPr id="8" name="Rectangle 7">
            <a:extLst>
              <a:ext uri="{FF2B5EF4-FFF2-40B4-BE49-F238E27FC236}">
                <a16:creationId xmlns:a16="http://schemas.microsoft.com/office/drawing/2014/main" id="{8FD0AE14-1C76-4002-B89A-297D28E1C447}"/>
              </a:ext>
            </a:extLst>
          </p:cNvPr>
          <p:cNvSpPr/>
          <p:nvPr/>
        </p:nvSpPr>
        <p:spPr>
          <a:xfrm>
            <a:off x="7812360" y="2924944"/>
            <a:ext cx="576064" cy="4344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副標題 2">
            <a:extLst>
              <a:ext uri="{FF2B5EF4-FFF2-40B4-BE49-F238E27FC236}">
                <a16:creationId xmlns:a16="http://schemas.microsoft.com/office/drawing/2014/main" id="{C4D62CE0-10E6-4EB7-996B-6CF93471D0A7}"/>
              </a:ext>
            </a:extLst>
          </p:cNvPr>
          <p:cNvSpPr txBox="1">
            <a:spLocks/>
          </p:cNvSpPr>
          <p:nvPr/>
        </p:nvSpPr>
        <p:spPr>
          <a:xfrm>
            <a:off x="426369" y="3930769"/>
            <a:ext cx="8526842" cy="2162528"/>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b="1" dirty="0">
                <a:solidFill>
                  <a:srgbClr val="29303B"/>
                </a:solidFill>
              </a:rPr>
              <a:t>In this case, we use hyperbolic tangent, mathematically, we want to make sure that we preserve some of the information coming in in more of a smooth manner.</a:t>
            </a:r>
          </a:p>
          <a:p>
            <a:pPr marL="342900" indent="-342900" algn="l">
              <a:buClr>
                <a:srgbClr val="0070C0"/>
              </a:buClr>
              <a:buSzPct val="80000"/>
              <a:buFont typeface="Wingdings" pitchFamily="2" charset="2"/>
              <a:buChar char="u"/>
            </a:pPr>
            <a:r>
              <a:rPr lang="en-US" altLang="en-US" sz="1800" b="1" dirty="0">
                <a:solidFill>
                  <a:srgbClr val="29303B"/>
                </a:solidFill>
              </a:rPr>
              <a:t>Now, usually we would </a:t>
            </a:r>
            <a:r>
              <a:rPr lang="en-US" altLang="en-US" sz="1800" b="1" dirty="0">
                <a:solidFill>
                  <a:srgbClr val="C00000"/>
                </a:solidFill>
              </a:rPr>
              <a:t>output the result of that summation and that activation function as the output of this neuron, </a:t>
            </a:r>
            <a:r>
              <a:rPr lang="en-US" altLang="en-US" sz="1800" b="1" dirty="0">
                <a:solidFill>
                  <a:srgbClr val="29303B"/>
                </a:solidFill>
              </a:rPr>
              <a:t>but we're also going to feed that back into the same neuron.</a:t>
            </a:r>
          </a:p>
          <a:p>
            <a:pPr marL="342900" indent="-342900" algn="l">
              <a:buClr>
                <a:srgbClr val="0070C0"/>
              </a:buClr>
              <a:buSzPct val="80000"/>
              <a:buFont typeface="Wingdings" pitchFamily="2" charset="2"/>
              <a:buChar char="u"/>
            </a:pPr>
            <a:r>
              <a:rPr lang="en-US" altLang="en-US" sz="1800" b="1" dirty="0">
                <a:solidFill>
                  <a:srgbClr val="29303B"/>
                </a:solidFill>
              </a:rPr>
              <a:t>Next time, we run </a:t>
            </a:r>
            <a:r>
              <a:rPr lang="en-US" altLang="en-US" sz="1800" b="1" dirty="0">
                <a:solidFill>
                  <a:srgbClr val="C00000"/>
                </a:solidFill>
              </a:rPr>
              <a:t>some data through this neuron, that data from the previous run also gets summed in to the results</a:t>
            </a:r>
            <a:r>
              <a:rPr lang="en-US" altLang="en-US" sz="1800" b="1" dirty="0">
                <a:solidFill>
                  <a:srgbClr val="29303B"/>
                </a:solidFill>
              </a:rPr>
              <a:t>.</a:t>
            </a:r>
          </a:p>
        </p:txBody>
      </p:sp>
      <p:sp>
        <p:nvSpPr>
          <p:cNvPr id="9" name="Rectangle 8">
            <a:extLst>
              <a:ext uri="{FF2B5EF4-FFF2-40B4-BE49-F238E27FC236}">
                <a16:creationId xmlns:a16="http://schemas.microsoft.com/office/drawing/2014/main" id="{C48A0207-2A4A-4369-8EF4-62091D00284A}"/>
              </a:ext>
            </a:extLst>
          </p:cNvPr>
          <p:cNvSpPr/>
          <p:nvPr/>
        </p:nvSpPr>
        <p:spPr>
          <a:xfrm>
            <a:off x="755576" y="5439214"/>
            <a:ext cx="8064896" cy="65408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684B9D1B-6A45-4630-A94A-B510ABA2E59A}"/>
              </a:ext>
            </a:extLst>
          </p:cNvPr>
          <p:cNvCxnSpPr>
            <a:endCxn id="8" idx="1"/>
          </p:cNvCxnSpPr>
          <p:nvPr/>
        </p:nvCxnSpPr>
        <p:spPr>
          <a:xfrm flipV="1">
            <a:off x="4788024" y="3142156"/>
            <a:ext cx="3024336" cy="229705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50225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100.2 Recurrent Neuron</a:t>
            </a:r>
            <a:endParaRPr lang="zh-TW" altLang="en-US" b="1" dirty="0">
              <a:solidFill>
                <a:srgbClr val="FFFF00"/>
              </a:solidFill>
            </a:endParaRPr>
          </a:p>
        </p:txBody>
      </p:sp>
      <p:sp>
        <p:nvSpPr>
          <p:cNvPr id="3" name="副標題 2"/>
          <p:cNvSpPr>
            <a:spLocks noGrp="1"/>
          </p:cNvSpPr>
          <p:nvPr>
            <p:ph type="subTitle" idx="1"/>
          </p:nvPr>
        </p:nvSpPr>
        <p:spPr>
          <a:xfrm>
            <a:off x="426368" y="1418786"/>
            <a:ext cx="6624737" cy="2154230"/>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Recurrent Neuron (Explanation)</a:t>
            </a:r>
          </a:p>
          <a:p>
            <a:pPr marL="342900" indent="-342900" algn="l">
              <a:buClr>
                <a:srgbClr val="0070C0"/>
              </a:buClr>
              <a:buSzPct val="80000"/>
              <a:buFont typeface="Wingdings" pitchFamily="2" charset="2"/>
              <a:buChar char="u"/>
            </a:pPr>
            <a:r>
              <a:rPr lang="en-US" altLang="en-US" sz="1800" b="1" dirty="0">
                <a:solidFill>
                  <a:srgbClr val="29303B"/>
                </a:solidFill>
              </a:rPr>
              <a:t>As we keep running this thing over and over again, we'll have some new data coming in that gets blended together with the output from the previous run through this neuron, and it just keeps happening over and over and over again.</a:t>
            </a:r>
          </a:p>
          <a:p>
            <a:pPr marL="342900" indent="-342900" algn="l">
              <a:buClr>
                <a:srgbClr val="0070C0"/>
              </a:buClr>
              <a:buSzPct val="80000"/>
              <a:buFont typeface="Wingdings" pitchFamily="2" charset="2"/>
              <a:buChar char="u"/>
            </a:pPr>
            <a:r>
              <a:rPr lang="en-US" altLang="en-US" sz="1800" b="1" dirty="0">
                <a:solidFill>
                  <a:srgbClr val="29303B"/>
                </a:solidFill>
              </a:rPr>
              <a:t>You can see that over time the past behavior of this neuron influences its future behavior and it influences how it learns.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9" name="Picture 8">
            <a:extLst>
              <a:ext uri="{FF2B5EF4-FFF2-40B4-BE49-F238E27FC236}">
                <a16:creationId xmlns:a16="http://schemas.microsoft.com/office/drawing/2014/main" id="{ECCE0E3F-3438-49AD-A73C-95D851FB87B1}"/>
              </a:ext>
            </a:extLst>
          </p:cNvPr>
          <p:cNvPicPr>
            <a:picLocks noChangeAspect="1"/>
          </p:cNvPicPr>
          <p:nvPr/>
        </p:nvPicPr>
        <p:blipFill>
          <a:blip r:embed="rId4"/>
          <a:stretch>
            <a:fillRect/>
          </a:stretch>
        </p:blipFill>
        <p:spPr>
          <a:xfrm>
            <a:off x="7380312" y="1418785"/>
            <a:ext cx="1337319" cy="2342901"/>
          </a:xfrm>
          <a:prstGeom prst="rect">
            <a:avLst/>
          </a:prstGeom>
          <a:ln>
            <a:solidFill>
              <a:srgbClr val="C00000"/>
            </a:solidFill>
          </a:ln>
        </p:spPr>
      </p:pic>
      <p:sp>
        <p:nvSpPr>
          <p:cNvPr id="10" name="Rectangle 9">
            <a:extLst>
              <a:ext uri="{FF2B5EF4-FFF2-40B4-BE49-F238E27FC236}">
                <a16:creationId xmlns:a16="http://schemas.microsoft.com/office/drawing/2014/main" id="{11E60406-1F5D-4E78-B44D-6CEEBDF22347}"/>
              </a:ext>
            </a:extLst>
          </p:cNvPr>
          <p:cNvSpPr/>
          <p:nvPr/>
        </p:nvSpPr>
        <p:spPr>
          <a:xfrm>
            <a:off x="7812360" y="1844824"/>
            <a:ext cx="874440" cy="151454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897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100.3 Another Way to Look</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660804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100.3 Another Way to Look</a:t>
            </a:r>
            <a:endParaRPr lang="zh-TW" altLang="en-US" b="1" dirty="0">
              <a:solidFill>
                <a:srgbClr val="FFFF00"/>
              </a:solidFill>
            </a:endParaRPr>
          </a:p>
        </p:txBody>
      </p:sp>
      <p:sp>
        <p:nvSpPr>
          <p:cNvPr id="3" name="副標題 2"/>
          <p:cNvSpPr>
            <a:spLocks noGrp="1"/>
          </p:cNvSpPr>
          <p:nvPr>
            <p:ph type="subTitle" idx="1"/>
          </p:nvPr>
        </p:nvSpPr>
        <p:spPr>
          <a:xfrm>
            <a:off x="426368" y="1418786"/>
            <a:ext cx="8538120"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Another Way to Look at It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ADAF9122-2C2E-4948-80EE-3F4353F7DFFA}"/>
              </a:ext>
            </a:extLst>
          </p:cNvPr>
          <p:cNvPicPr>
            <a:picLocks noChangeAspect="1"/>
          </p:cNvPicPr>
          <p:nvPr/>
        </p:nvPicPr>
        <p:blipFill>
          <a:blip r:embed="rId4"/>
          <a:stretch>
            <a:fillRect/>
          </a:stretch>
        </p:blipFill>
        <p:spPr>
          <a:xfrm>
            <a:off x="1919287" y="2098261"/>
            <a:ext cx="4333875" cy="2324100"/>
          </a:xfrm>
          <a:prstGeom prst="rect">
            <a:avLst/>
          </a:prstGeom>
          <a:ln>
            <a:solidFill>
              <a:srgbClr val="C00000"/>
            </a:solidFill>
          </a:ln>
        </p:spPr>
      </p:pic>
    </p:spTree>
    <p:extLst>
      <p:ext uri="{BB962C8B-B14F-4D97-AF65-F5344CB8AC3E}">
        <p14:creationId xmlns:p14="http://schemas.microsoft.com/office/powerpoint/2010/main" val="3889764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100.3 Another Way to Look</a:t>
            </a:r>
            <a:endParaRPr lang="zh-TW" altLang="en-US" b="1" dirty="0">
              <a:solidFill>
                <a:srgbClr val="FFFF00"/>
              </a:solidFill>
            </a:endParaRPr>
          </a:p>
        </p:txBody>
      </p:sp>
      <p:sp>
        <p:nvSpPr>
          <p:cNvPr id="3" name="副標題 2"/>
          <p:cNvSpPr>
            <a:spLocks noGrp="1"/>
          </p:cNvSpPr>
          <p:nvPr>
            <p:ph type="subTitle" idx="1"/>
          </p:nvPr>
        </p:nvSpPr>
        <p:spPr>
          <a:xfrm>
            <a:off x="426368" y="1418786"/>
            <a:ext cx="8260432" cy="2429302"/>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Another Way to Look at It (Explanation)</a:t>
            </a:r>
          </a:p>
          <a:p>
            <a:pPr marL="342900" indent="-342900" algn="l">
              <a:buClr>
                <a:srgbClr val="0070C0"/>
              </a:buClr>
              <a:buSzPct val="80000"/>
              <a:buFont typeface="Wingdings" pitchFamily="2" charset="2"/>
              <a:buChar char="u"/>
            </a:pPr>
            <a:r>
              <a:rPr lang="en-US" altLang="en-US" sz="1800" b="1" dirty="0">
                <a:solidFill>
                  <a:srgbClr val="29303B"/>
                </a:solidFill>
              </a:rPr>
              <a:t>Another way of thinking about this is by unrolling it in time.</a:t>
            </a:r>
          </a:p>
          <a:p>
            <a:pPr marL="342900" indent="-342900" algn="l">
              <a:buClr>
                <a:srgbClr val="0070C0"/>
              </a:buClr>
              <a:buSzPct val="80000"/>
              <a:buFont typeface="Wingdings" pitchFamily="2" charset="2"/>
              <a:buChar char="u"/>
            </a:pPr>
            <a:r>
              <a:rPr lang="en-US" altLang="en-US" sz="1800" b="1" dirty="0">
                <a:solidFill>
                  <a:srgbClr val="29303B"/>
                </a:solidFill>
              </a:rPr>
              <a:t>What this diagram shows is the same single neuron just at three different times steps, and when you start to dig into the mathematics of how RNN's work, this is a more useful way of thinking about it.</a:t>
            </a:r>
          </a:p>
          <a:p>
            <a:pPr marL="342900" indent="-342900" algn="l">
              <a:buClr>
                <a:srgbClr val="0070C0"/>
              </a:buClr>
              <a:buSzPct val="80000"/>
              <a:buFont typeface="Wingdings" pitchFamily="2" charset="2"/>
              <a:buChar char="u"/>
            </a:pPr>
            <a:r>
              <a:rPr lang="en-US" altLang="en-US" sz="1800" b="1" dirty="0">
                <a:solidFill>
                  <a:srgbClr val="29303B"/>
                </a:solidFill>
              </a:rPr>
              <a:t>If we consider this to be time step 0, you can see there is some data input coming into this recurrent neuron and that will produce some output after going through its activation function, and that output also gets fed into the next time step.</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ADAF9122-2C2E-4948-80EE-3F4353F7DFFA}"/>
              </a:ext>
            </a:extLst>
          </p:cNvPr>
          <p:cNvPicPr>
            <a:picLocks noChangeAspect="1"/>
          </p:cNvPicPr>
          <p:nvPr/>
        </p:nvPicPr>
        <p:blipFill>
          <a:blip r:embed="rId4"/>
          <a:stretch>
            <a:fillRect/>
          </a:stretch>
        </p:blipFill>
        <p:spPr>
          <a:xfrm>
            <a:off x="4352925" y="4142130"/>
            <a:ext cx="4333875" cy="2324100"/>
          </a:xfrm>
          <a:prstGeom prst="rect">
            <a:avLst/>
          </a:prstGeom>
          <a:ln>
            <a:solidFill>
              <a:srgbClr val="C00000"/>
            </a:solidFill>
          </a:ln>
        </p:spPr>
      </p:pic>
      <p:sp>
        <p:nvSpPr>
          <p:cNvPr id="7" name="Rectangle 6">
            <a:extLst>
              <a:ext uri="{FF2B5EF4-FFF2-40B4-BE49-F238E27FC236}">
                <a16:creationId xmlns:a16="http://schemas.microsoft.com/office/drawing/2014/main" id="{13A5F658-75AC-4CE7-B0D1-893C6EA61AB4}"/>
              </a:ext>
            </a:extLst>
          </p:cNvPr>
          <p:cNvSpPr/>
          <p:nvPr/>
        </p:nvSpPr>
        <p:spPr>
          <a:xfrm>
            <a:off x="4427984" y="4142130"/>
            <a:ext cx="1008112" cy="209518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AA58B0D-0FDF-4E63-B8AF-27362D72F41B}"/>
              </a:ext>
            </a:extLst>
          </p:cNvPr>
          <p:cNvSpPr/>
          <p:nvPr/>
        </p:nvSpPr>
        <p:spPr>
          <a:xfrm>
            <a:off x="825623" y="2879530"/>
            <a:ext cx="3527301" cy="38078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7FD3D66B-CB92-436A-BFD3-7E5710EE01D3}"/>
              </a:ext>
            </a:extLst>
          </p:cNvPr>
          <p:cNvCxnSpPr>
            <a:cxnSpLocks/>
            <a:stCxn id="9" idx="2"/>
            <a:endCxn id="7" idx="1"/>
          </p:cNvCxnSpPr>
          <p:nvPr/>
        </p:nvCxnSpPr>
        <p:spPr>
          <a:xfrm>
            <a:off x="2589274" y="3260311"/>
            <a:ext cx="1838710" cy="192941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74542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100.3 Another Way to Look</a:t>
            </a:r>
            <a:endParaRPr lang="zh-TW" altLang="en-US" b="1" dirty="0">
              <a:solidFill>
                <a:srgbClr val="FFFF00"/>
              </a:solidFill>
            </a:endParaRPr>
          </a:p>
        </p:txBody>
      </p:sp>
      <p:sp>
        <p:nvSpPr>
          <p:cNvPr id="3" name="副標題 2"/>
          <p:cNvSpPr>
            <a:spLocks noGrp="1"/>
          </p:cNvSpPr>
          <p:nvPr>
            <p:ph type="subTitle" idx="1"/>
          </p:nvPr>
        </p:nvSpPr>
        <p:spPr>
          <a:xfrm>
            <a:off x="426368" y="1418786"/>
            <a:ext cx="8260432" cy="2429302"/>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Another Way to Look at It (Explanation)</a:t>
            </a:r>
          </a:p>
          <a:p>
            <a:pPr marL="342900" indent="-342900" algn="l">
              <a:buClr>
                <a:srgbClr val="0070C0"/>
              </a:buClr>
              <a:buSzPct val="80000"/>
              <a:buFont typeface="Wingdings" pitchFamily="2" charset="2"/>
              <a:buChar char="u"/>
            </a:pPr>
            <a:r>
              <a:rPr lang="en-US" altLang="en-US" sz="1800" b="1" dirty="0">
                <a:solidFill>
                  <a:srgbClr val="29303B"/>
                </a:solidFill>
              </a:rPr>
              <a:t>If this is time step one with this same neuron, you can see that this neuron is receiving not only a new input, but also the output from the previous time step and those get summed together, the activation function gets applied to it, and that gets output as well, and the output of that combination then gets fed onto the next time step, call this time step 2, where a new input for time step 2 gets fed into this neuron and the output from the previous step also gets fed in, they get summed together, the activation function is run, and we have a new output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ADAF9122-2C2E-4948-80EE-3F4353F7DFFA}"/>
              </a:ext>
            </a:extLst>
          </p:cNvPr>
          <p:cNvPicPr>
            <a:picLocks noChangeAspect="1"/>
          </p:cNvPicPr>
          <p:nvPr/>
        </p:nvPicPr>
        <p:blipFill>
          <a:blip r:embed="rId4"/>
          <a:stretch>
            <a:fillRect/>
          </a:stretch>
        </p:blipFill>
        <p:spPr>
          <a:xfrm>
            <a:off x="4352925" y="4142130"/>
            <a:ext cx="4333875" cy="2324100"/>
          </a:xfrm>
          <a:prstGeom prst="rect">
            <a:avLst/>
          </a:prstGeom>
          <a:ln>
            <a:solidFill>
              <a:srgbClr val="C00000"/>
            </a:solidFill>
          </a:ln>
        </p:spPr>
      </p:pic>
      <p:sp>
        <p:nvSpPr>
          <p:cNvPr id="7" name="Rectangle 6">
            <a:extLst>
              <a:ext uri="{FF2B5EF4-FFF2-40B4-BE49-F238E27FC236}">
                <a16:creationId xmlns:a16="http://schemas.microsoft.com/office/drawing/2014/main" id="{13A5F658-75AC-4CE7-B0D1-893C6EA61AB4}"/>
              </a:ext>
            </a:extLst>
          </p:cNvPr>
          <p:cNvSpPr/>
          <p:nvPr/>
        </p:nvSpPr>
        <p:spPr>
          <a:xfrm>
            <a:off x="5510084" y="4142130"/>
            <a:ext cx="1008112" cy="209518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AA58B0D-0FDF-4E63-B8AF-27362D72F41B}"/>
              </a:ext>
            </a:extLst>
          </p:cNvPr>
          <p:cNvSpPr/>
          <p:nvPr/>
        </p:nvSpPr>
        <p:spPr>
          <a:xfrm>
            <a:off x="825623" y="2879530"/>
            <a:ext cx="3746377" cy="38078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7FD3D66B-CB92-436A-BFD3-7E5710EE01D3}"/>
              </a:ext>
            </a:extLst>
          </p:cNvPr>
          <p:cNvCxnSpPr>
            <a:cxnSpLocks/>
            <a:stCxn id="9" idx="2"/>
            <a:endCxn id="7" idx="1"/>
          </p:cNvCxnSpPr>
          <p:nvPr/>
        </p:nvCxnSpPr>
        <p:spPr>
          <a:xfrm>
            <a:off x="2698812" y="3260311"/>
            <a:ext cx="2811272" cy="192941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962368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100.3 Another Way to Look</a:t>
            </a:r>
            <a:endParaRPr lang="zh-TW" altLang="en-US" b="1" dirty="0">
              <a:solidFill>
                <a:srgbClr val="FFFF00"/>
              </a:solidFill>
            </a:endParaRPr>
          </a:p>
        </p:txBody>
      </p:sp>
      <p:sp>
        <p:nvSpPr>
          <p:cNvPr id="3" name="副標題 2"/>
          <p:cNvSpPr>
            <a:spLocks noGrp="1"/>
          </p:cNvSpPr>
          <p:nvPr>
            <p:ph type="subTitle" idx="1"/>
          </p:nvPr>
        </p:nvSpPr>
        <p:spPr>
          <a:xfrm>
            <a:off x="426368" y="1418786"/>
            <a:ext cx="8260432" cy="2154230"/>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Another Way to Look at It (Explanation)</a:t>
            </a:r>
          </a:p>
          <a:p>
            <a:pPr marL="342900" indent="-342900" algn="l">
              <a:buClr>
                <a:srgbClr val="0070C0"/>
              </a:buClr>
              <a:buSzPct val="80000"/>
              <a:buFont typeface="Wingdings" pitchFamily="2" charset="2"/>
              <a:buChar char="u"/>
            </a:pPr>
            <a:r>
              <a:rPr lang="en-US" altLang="en-US" sz="1800" b="1" dirty="0">
                <a:solidFill>
                  <a:srgbClr val="29303B"/>
                </a:solidFill>
              </a:rPr>
              <a:t>This is called a memory cell because it does maintain memory of its previous outputs over time.</a:t>
            </a:r>
          </a:p>
          <a:p>
            <a:pPr marL="342900" indent="-342900" algn="l">
              <a:buClr>
                <a:srgbClr val="0070C0"/>
              </a:buClr>
              <a:buSzPct val="80000"/>
              <a:buFont typeface="Wingdings" pitchFamily="2" charset="2"/>
              <a:buChar char="u"/>
            </a:pPr>
            <a:r>
              <a:rPr lang="en-US" altLang="en-US" sz="1800" b="1" dirty="0">
                <a:solidFill>
                  <a:srgbClr val="29303B"/>
                </a:solidFill>
              </a:rPr>
              <a:t>We can see that even though it's getting summed together at each time step, over time those earlier behaviors kind of get diluted.</a:t>
            </a:r>
          </a:p>
          <a:p>
            <a:pPr marL="342900" indent="-342900" algn="l">
              <a:buClr>
                <a:srgbClr val="0070C0"/>
              </a:buClr>
              <a:buSzPct val="80000"/>
              <a:buFont typeface="Wingdings" pitchFamily="2" charset="2"/>
              <a:buChar char="u"/>
            </a:pPr>
            <a:r>
              <a:rPr lang="en-US" altLang="en-US" sz="1800" b="1" dirty="0">
                <a:solidFill>
                  <a:srgbClr val="29303B"/>
                </a:solidFill>
              </a:rPr>
              <a:t>We are adding in that time step to that time step and then the sum of those two things end up working into this one.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ADAF9122-2C2E-4948-80EE-3F4353F7DFFA}"/>
              </a:ext>
            </a:extLst>
          </p:cNvPr>
          <p:cNvPicPr>
            <a:picLocks noChangeAspect="1"/>
          </p:cNvPicPr>
          <p:nvPr/>
        </p:nvPicPr>
        <p:blipFill>
          <a:blip r:embed="rId4"/>
          <a:stretch>
            <a:fillRect/>
          </a:stretch>
        </p:blipFill>
        <p:spPr>
          <a:xfrm>
            <a:off x="4086225" y="4054879"/>
            <a:ext cx="4608512" cy="2471378"/>
          </a:xfrm>
          <a:prstGeom prst="rect">
            <a:avLst/>
          </a:prstGeom>
          <a:ln>
            <a:solidFill>
              <a:srgbClr val="C00000"/>
            </a:solidFill>
          </a:ln>
        </p:spPr>
      </p:pic>
    </p:spTree>
    <p:extLst>
      <p:ext uri="{BB962C8B-B14F-4D97-AF65-F5344CB8AC3E}">
        <p14:creationId xmlns:p14="http://schemas.microsoft.com/office/powerpoint/2010/main" val="1663129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100.3 Another Way to Look</a:t>
            </a:r>
            <a:endParaRPr lang="zh-TW" altLang="en-US" b="1" dirty="0">
              <a:solidFill>
                <a:srgbClr val="FFFF00"/>
              </a:solidFill>
            </a:endParaRPr>
          </a:p>
        </p:txBody>
      </p:sp>
      <p:sp>
        <p:nvSpPr>
          <p:cNvPr id="3" name="副標題 2"/>
          <p:cNvSpPr>
            <a:spLocks noGrp="1"/>
          </p:cNvSpPr>
          <p:nvPr>
            <p:ph type="subTitle" idx="1"/>
          </p:nvPr>
        </p:nvSpPr>
        <p:spPr>
          <a:xfrm>
            <a:off x="426368" y="1418786"/>
            <a:ext cx="8260432" cy="2429302"/>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Another Way to Look at It (Explanation)</a:t>
            </a:r>
          </a:p>
          <a:p>
            <a:pPr marL="342900" indent="-342900" algn="l">
              <a:buClr>
                <a:srgbClr val="0070C0"/>
              </a:buClr>
              <a:buSzPct val="80000"/>
              <a:buFont typeface="Wingdings" pitchFamily="2" charset="2"/>
              <a:buChar char="u"/>
            </a:pPr>
            <a:r>
              <a:rPr lang="en-US" altLang="en-US" sz="1800" b="1" dirty="0">
                <a:solidFill>
                  <a:srgbClr val="29303B"/>
                </a:solidFill>
              </a:rPr>
              <a:t>One property of memory cells is that more recent behavior tends to have more of an influence on the current behavior that you get out of every current neuron and this can be a problem in some applications.</a:t>
            </a:r>
          </a:p>
          <a:p>
            <a:pPr marL="342900" indent="-342900" algn="l">
              <a:buClr>
                <a:srgbClr val="0070C0"/>
              </a:buClr>
              <a:buSzPct val="80000"/>
              <a:buFont typeface="Wingdings" pitchFamily="2" charset="2"/>
              <a:buChar char="u"/>
            </a:pPr>
            <a:r>
              <a:rPr lang="en-US" altLang="en-US" sz="1800" b="1" dirty="0">
                <a:solidFill>
                  <a:srgbClr val="29303B"/>
                </a:solidFill>
              </a:rPr>
              <a:t>There are ways to work to solve this problem. We will discuss later. </a:t>
            </a:r>
          </a:p>
          <a:p>
            <a:pPr marL="342900" indent="-342900" algn="l">
              <a:buClr>
                <a:srgbClr val="0070C0"/>
              </a:buClr>
              <a:buSzPct val="80000"/>
              <a:buFont typeface="Wingdings" pitchFamily="2" charset="2"/>
              <a:buChar char="u"/>
            </a:pPr>
            <a:r>
              <a:rPr lang="en-US" altLang="en-US" sz="1800" b="1" dirty="0">
                <a:solidFill>
                  <a:srgbClr val="29303B"/>
                </a:solidFill>
              </a:rPr>
              <a:t>Stepping this up you can have a layer of recurrent neurons. We don't have to have just one obviously. </a:t>
            </a:r>
          </a:p>
          <a:p>
            <a:pPr marL="342900" indent="-342900" algn="l">
              <a:buClr>
                <a:srgbClr val="0070C0"/>
              </a:buClr>
              <a:buSzPct val="80000"/>
              <a:buFont typeface="Wingdings" pitchFamily="2" charset="2"/>
              <a:buChar char="u"/>
            </a:pPr>
            <a:r>
              <a:rPr lang="en-US" altLang="en-US" sz="1800" b="1" dirty="0">
                <a:solidFill>
                  <a:srgbClr val="29303B"/>
                </a:solidFill>
              </a:rPr>
              <a:t>In this diagram we are looking at four individual recurrent neurons that are working together as part</a:t>
            </a:r>
          </a:p>
          <a:p>
            <a:pPr algn="l" eaLnBrk="0" fontAlgn="base" hangingPunct="0">
              <a:spcBef>
                <a:spcPct val="0"/>
              </a:spcBef>
              <a:spcAft>
                <a:spcPct val="0"/>
              </a:spcAft>
              <a:buFontTx/>
              <a:buNone/>
            </a:pPr>
            <a:r>
              <a:rPr lang="en-US" altLang="en-US" sz="1800" b="1" dirty="0">
                <a:solidFill>
                  <a:srgbClr val="29303B"/>
                </a:solidFill>
              </a:rPr>
              <a:t>of a layer,</a:t>
            </a:r>
          </a:p>
          <a:p>
            <a:pPr algn="l" eaLnBrk="0" fontAlgn="base" hangingPunct="0">
              <a:spcBef>
                <a:spcPct val="0"/>
              </a:spcBef>
              <a:spcAft>
                <a:spcPct val="0"/>
              </a:spcAft>
              <a:buFontTx/>
              <a:buNone/>
            </a:pPr>
            <a:r>
              <a:rPr lang="en-US" altLang="en-US" sz="1800" b="1" dirty="0">
                <a:solidFill>
                  <a:srgbClr val="29303B"/>
                </a:solidFill>
              </a:rPr>
              <a:t>and you can have some input going into this layer as a whole that gets fed into these four different</a:t>
            </a:r>
          </a:p>
          <a:p>
            <a:pPr algn="l" eaLnBrk="0" fontAlgn="base" hangingPunct="0">
              <a:spcBef>
                <a:spcPct val="0"/>
              </a:spcBef>
              <a:spcAft>
                <a:spcPct val="0"/>
              </a:spcAft>
              <a:buFontTx/>
              <a:buNone/>
            </a:pPr>
            <a:r>
              <a:rPr lang="en-US" altLang="en-US" sz="1800" b="1" dirty="0">
                <a:solidFill>
                  <a:srgbClr val="29303B"/>
                </a:solidFill>
              </a:rPr>
              <a:t>recurring neurons, and then the output of those neurons can then get fed back to the next step to every</a:t>
            </a:r>
          </a:p>
          <a:p>
            <a:pPr algn="l" eaLnBrk="0" fontAlgn="base" hangingPunct="0">
              <a:spcBef>
                <a:spcPct val="0"/>
              </a:spcBef>
              <a:spcAft>
                <a:spcPct val="0"/>
              </a:spcAft>
              <a:buFontTx/>
              <a:buNone/>
            </a:pPr>
            <a:r>
              <a:rPr lang="en-US" altLang="en-US" sz="1800" b="1" dirty="0">
                <a:solidFill>
                  <a:srgbClr val="29303B"/>
                </a:solidFill>
              </a:rPr>
              <a:t>neuron in that layer.</a:t>
            </a:r>
          </a:p>
          <a:p>
            <a:pPr algn="l" eaLnBrk="0" fontAlgn="base" hangingPunct="0">
              <a:spcBef>
                <a:spcPct val="0"/>
              </a:spcBef>
              <a:spcAft>
                <a:spcPct val="0"/>
              </a:spcAft>
              <a:buFontTx/>
              <a:buNone/>
            </a:pPr>
            <a:r>
              <a:rPr lang="en-US" altLang="en-US" sz="1800" b="1" dirty="0">
                <a:solidFill>
                  <a:srgbClr val="29303B"/>
                </a:solidFill>
              </a:rPr>
              <a:t>So all we're doing is scaling this out horizontally, so instead of a single recurrent neuron we have</a:t>
            </a:r>
          </a:p>
          <a:p>
            <a:pPr algn="l" eaLnBrk="0" fontAlgn="base" hangingPunct="0">
              <a:spcBef>
                <a:spcPct val="0"/>
              </a:spcBef>
              <a:spcAft>
                <a:spcPct val="0"/>
              </a:spcAft>
              <a:buFontTx/>
              <a:buNone/>
            </a:pPr>
            <a:r>
              <a:rPr lang="en-US" altLang="en-US" sz="1800" b="1" dirty="0">
                <a:solidFill>
                  <a:srgbClr val="29303B"/>
                </a:solidFill>
              </a:rPr>
              <a:t>a layer of four recurrent neurons</a:t>
            </a:r>
          </a:p>
          <a:p>
            <a:pPr algn="l" eaLnBrk="0" fontAlgn="base" hangingPunct="0">
              <a:spcBef>
                <a:spcPct val="0"/>
              </a:spcBef>
              <a:spcAft>
                <a:spcPct val="0"/>
              </a:spcAft>
              <a:buFontTx/>
              <a:buNone/>
            </a:pPr>
            <a:r>
              <a:rPr lang="en-US" altLang="en-US" sz="1800" b="1" dirty="0">
                <a:solidFill>
                  <a:srgbClr val="29303B"/>
                </a:solidFill>
              </a:rPr>
              <a:t>in this example where all of the output of those neurons is feeding in to the behavior of those neurons</a:t>
            </a:r>
          </a:p>
          <a:p>
            <a:pPr algn="l" eaLnBrk="0" fontAlgn="base" hangingPunct="0">
              <a:spcBef>
                <a:spcPct val="0"/>
              </a:spcBef>
              <a:spcAft>
                <a:spcPct val="0"/>
              </a:spcAft>
              <a:buFontTx/>
              <a:buNone/>
            </a:pPr>
            <a:r>
              <a:rPr lang="en-US" altLang="en-US" sz="1800" b="1" dirty="0">
                <a:solidFill>
                  <a:srgbClr val="29303B"/>
                </a:solidFill>
              </a:rPr>
              <a:t>in the next learning step,</a:t>
            </a:r>
          </a:p>
          <a:p>
            <a:pPr algn="l" eaLnBrk="0" fontAlgn="base" hangingPunct="0">
              <a:spcBef>
                <a:spcPct val="0"/>
              </a:spcBef>
              <a:spcAft>
                <a:spcPct val="0"/>
              </a:spcAft>
              <a:buFontTx/>
              <a:buNone/>
            </a:pPr>
            <a:r>
              <a:rPr lang="en-US" altLang="en-US" sz="1800" b="1" dirty="0">
                <a:solidFill>
                  <a:srgbClr val="29303B"/>
                </a:solidFill>
              </a:rPr>
              <a:t>OK?</a:t>
            </a:r>
          </a:p>
          <a:p>
            <a:pPr algn="l" eaLnBrk="0" fontAlgn="base" hangingPunct="0">
              <a:spcBef>
                <a:spcPct val="0"/>
              </a:spcBef>
              <a:spcAft>
                <a:spcPct val="0"/>
              </a:spcAft>
              <a:buFontTx/>
              <a:buNone/>
            </a:pPr>
            <a:r>
              <a:rPr lang="en-US" altLang="en-US" sz="1800" b="1" dirty="0">
                <a:solidFill>
                  <a:srgbClr val="29303B"/>
                </a:solidFill>
              </a:rPr>
              <a:t>So you can scale this out to have more than one neuron and learn more complicated patterns as a result.</a:t>
            </a:r>
          </a:p>
          <a:p>
            <a:pPr algn="l" eaLnBrk="0" fontAlgn="base" hangingPunct="0">
              <a:spcBef>
                <a:spcPct val="0"/>
              </a:spcBef>
              <a:spcAft>
                <a:spcPct val="0"/>
              </a:spcAft>
              <a:buFontTx/>
              <a:buNone/>
            </a:pPr>
            <a:r>
              <a:rPr lang="en-US" altLang="en-US" sz="1800" b="1" dirty="0">
                <a:solidFill>
                  <a:srgbClr val="29303B"/>
                </a:solidFill>
              </a:rPr>
              <a:t>RNN's opened up a wide range of possibilities because now we have the ability to deal not just with</a:t>
            </a:r>
          </a:p>
          <a:p>
            <a:pPr algn="l" eaLnBrk="0" fontAlgn="base" hangingPunct="0">
              <a:spcBef>
                <a:spcPct val="0"/>
              </a:spcBef>
              <a:spcAft>
                <a:spcPct val="0"/>
              </a:spcAft>
              <a:buFontTx/>
              <a:buNone/>
            </a:pPr>
            <a:r>
              <a:rPr lang="en-US" altLang="en-US" sz="1800" b="1" dirty="0">
                <a:solidFill>
                  <a:srgbClr val="29303B"/>
                </a:solidFill>
              </a:rPr>
              <a:t>vectors of information, static snapshots of some sort of a state, we can also deal with sequences of data</a:t>
            </a:r>
          </a:p>
          <a:p>
            <a:pPr algn="l" eaLnBrk="0" fontAlgn="base" hangingPunct="0">
              <a:spcBef>
                <a:spcPct val="0"/>
              </a:spcBef>
              <a:spcAft>
                <a:spcPct val="0"/>
              </a:spcAft>
              <a:buFontTx/>
              <a:buNone/>
            </a:pPr>
            <a:r>
              <a:rPr lang="en-US" altLang="en-US" sz="1800" b="1" dirty="0">
                <a:solidFill>
                  <a:srgbClr val="29303B"/>
                </a:solidFill>
              </a:rPr>
              <a:t>as well.</a:t>
            </a:r>
          </a:p>
          <a:p>
            <a:pPr algn="l" eaLnBrk="0" fontAlgn="base" hangingPunct="0">
              <a:spcBef>
                <a:spcPct val="0"/>
              </a:spcBef>
              <a:spcAft>
                <a:spcPct val="0"/>
              </a:spcAft>
              <a:buFontTx/>
              <a:buNone/>
            </a:pPr>
            <a:r>
              <a:rPr lang="en-US" altLang="en-US" sz="1800" b="1" dirty="0">
                <a:solidFill>
                  <a:srgbClr val="29303B"/>
                </a:solidFill>
              </a:rPr>
              <a:t>So there are four different combinations here that you can deal with, we can deal with "sequence to sequence"</a:t>
            </a:r>
          </a:p>
          <a:p>
            <a:pPr algn="l" eaLnBrk="0" fontAlgn="base" hangingPunct="0">
              <a:spcBef>
                <a:spcPct val="0"/>
              </a:spcBef>
              <a:spcAft>
                <a:spcPct val="0"/>
              </a:spcAft>
              <a:buFontTx/>
              <a:buNone/>
            </a:pPr>
            <a:r>
              <a:rPr lang="en-US" altLang="en-US" sz="1800" b="1" dirty="0">
                <a:solidFill>
                  <a:srgbClr val="29303B"/>
                </a:solidFill>
              </a:rPr>
              <a:t>neural networks,</a:t>
            </a:r>
          </a:p>
          <a:p>
            <a:pPr algn="l" eaLnBrk="0" fontAlgn="base" hangingPunct="0">
              <a:spcBef>
                <a:spcPct val="0"/>
              </a:spcBef>
              <a:spcAft>
                <a:spcPct val="0"/>
              </a:spcAft>
              <a:buFontTx/>
              <a:buNone/>
            </a:pPr>
            <a:r>
              <a:rPr lang="en-US" altLang="en-US" sz="1800" b="1" dirty="0">
                <a:solidFill>
                  <a:srgbClr val="29303B"/>
                </a:solidFill>
              </a:rPr>
              <a:t>if we have the input is a time series, or some sort of sequence of data, we can also have an output that</a:t>
            </a:r>
          </a:p>
          <a:p>
            <a:pPr algn="l" eaLnBrk="0" fontAlgn="base" hangingPunct="0">
              <a:spcBef>
                <a:spcPct val="0"/>
              </a:spcBef>
              <a:spcAft>
                <a:spcPct val="0"/>
              </a:spcAft>
              <a:buFontTx/>
              <a:buNone/>
            </a:pPr>
            <a:r>
              <a:rPr lang="en-US" altLang="en-US" sz="1800" b="1" dirty="0">
                <a:solidFill>
                  <a:srgbClr val="29303B"/>
                </a:solidFill>
              </a:rPr>
              <a:t>is a time series, or some sequence of data as well,</a:t>
            </a:r>
          </a:p>
          <a:p>
            <a:pPr algn="l" eaLnBrk="0" fontAlgn="base" hangingPunct="0">
              <a:spcBef>
                <a:spcPct val="0"/>
              </a:spcBef>
              <a:spcAft>
                <a:spcPct val="0"/>
              </a:spcAft>
              <a:buFontTx/>
              <a:buNone/>
            </a:pPr>
            <a:r>
              <a:rPr lang="en-US" altLang="en-US" sz="1800" b="1" dirty="0">
                <a:solidFill>
                  <a:srgbClr val="29303B"/>
                </a:solidFill>
              </a:rPr>
              <a:t>so if you're trying to predict stock prices in the future based on historical trades, that might be an</a:t>
            </a:r>
          </a:p>
          <a:p>
            <a:pPr algn="l" eaLnBrk="0" fontAlgn="base" hangingPunct="0">
              <a:spcBef>
                <a:spcPct val="0"/>
              </a:spcBef>
              <a:spcAft>
                <a:spcPct val="0"/>
              </a:spcAft>
              <a:buFontTx/>
              <a:buNone/>
            </a:pPr>
            <a:r>
              <a:rPr lang="en-US" altLang="en-US" sz="1800" b="1" dirty="0">
                <a:solidFill>
                  <a:srgbClr val="29303B"/>
                </a:solidFill>
              </a:rPr>
              <a:t>example of sequence to sequence topology. We can also mix and match sequences with the older vector</a:t>
            </a:r>
          </a:p>
          <a:p>
            <a:pPr algn="l" eaLnBrk="0" fontAlgn="base" hangingPunct="0">
              <a:spcBef>
                <a:spcPct val="0"/>
              </a:spcBef>
              <a:spcAft>
                <a:spcPct val="0"/>
              </a:spcAft>
              <a:buFontTx/>
              <a:buNone/>
            </a:pPr>
            <a:r>
              <a:rPr lang="en-US" altLang="en-US" sz="1800" b="1" dirty="0">
                <a:solidFill>
                  <a:srgbClr val="29303B"/>
                </a:solidFill>
              </a:rPr>
              <a:t>static states that we predicted back with just using multilayer perceptrons, we would call that a</a:t>
            </a:r>
          </a:p>
          <a:p>
            <a:pPr algn="l" eaLnBrk="0" fontAlgn="base" hangingPunct="0">
              <a:spcBef>
                <a:spcPct val="0"/>
              </a:spcBef>
              <a:spcAft>
                <a:spcPct val="0"/>
              </a:spcAft>
              <a:buFontTx/>
              <a:buNone/>
            </a:pPr>
            <a:r>
              <a:rPr lang="en-US" altLang="en-US" sz="1800" b="1" dirty="0">
                <a:solidFill>
                  <a:srgbClr val="29303B"/>
                </a:solidFill>
              </a:rPr>
              <a:t>sequence to vector,</a:t>
            </a:r>
          </a:p>
          <a:p>
            <a:pPr algn="l" eaLnBrk="0" fontAlgn="base" hangingPunct="0">
              <a:spcBef>
                <a:spcPct val="0"/>
              </a:spcBef>
              <a:spcAft>
                <a:spcPct val="0"/>
              </a:spcAft>
              <a:buFontTx/>
              <a:buNone/>
            </a:pPr>
            <a:r>
              <a:rPr lang="en-US" altLang="en-US" sz="1800" b="1" dirty="0">
                <a:solidFill>
                  <a:srgbClr val="29303B"/>
                </a:solidFill>
              </a:rPr>
              <a:t>so if we were starting with a sequence of data, we could produce just a snapshot of some state as a result</a:t>
            </a:r>
          </a:p>
          <a:p>
            <a:pPr algn="l" eaLnBrk="0" fontAlgn="base" hangingPunct="0">
              <a:spcBef>
                <a:spcPct val="0"/>
              </a:spcBef>
              <a:spcAft>
                <a:spcPct val="0"/>
              </a:spcAft>
              <a:buFontTx/>
              <a:buNone/>
            </a:pPr>
            <a:r>
              <a:rPr lang="en-US" altLang="en-US" sz="1800" b="1" dirty="0">
                <a:solidFill>
                  <a:srgbClr val="29303B"/>
                </a:solidFill>
              </a:rPr>
              <a:t>of analyzing that sequence.</a:t>
            </a:r>
          </a:p>
          <a:p>
            <a:pPr algn="l" eaLnBrk="0" fontAlgn="base" hangingPunct="0">
              <a:spcBef>
                <a:spcPct val="0"/>
              </a:spcBef>
              <a:spcAft>
                <a:spcPct val="0"/>
              </a:spcAft>
              <a:buFontTx/>
              <a:buNone/>
            </a:pPr>
            <a:r>
              <a:rPr lang="en-US" altLang="en-US" sz="1800" b="1" dirty="0">
                <a:solidFill>
                  <a:srgbClr val="29303B"/>
                </a:solidFill>
              </a:rPr>
              <a:t>An example might be looking at the sequence of words in a sentence to produce some idea of the sentiment</a:t>
            </a:r>
          </a:p>
          <a:p>
            <a:pPr algn="l" eaLnBrk="0" fontAlgn="base" hangingPunct="0">
              <a:spcBef>
                <a:spcPct val="0"/>
              </a:spcBef>
              <a:spcAft>
                <a:spcPct val="0"/>
              </a:spcAft>
              <a:buFontTx/>
              <a:buNone/>
            </a:pPr>
            <a:r>
              <a:rPr lang="en-US" altLang="en-US" sz="1800" b="1" dirty="0">
                <a:solidFill>
                  <a:srgbClr val="29303B"/>
                </a:solidFill>
              </a:rPr>
              <a:t>that that sentence conveys, and we'll actually look at that in an example shortly.</a:t>
            </a:r>
          </a:p>
          <a:p>
            <a:pPr algn="l" eaLnBrk="0" fontAlgn="base" hangingPunct="0">
              <a:spcBef>
                <a:spcPct val="0"/>
              </a:spcBef>
              <a:spcAft>
                <a:spcPct val="0"/>
              </a:spcAft>
              <a:buFontTx/>
              <a:buNone/>
            </a:pPr>
            <a:r>
              <a:rPr lang="en-US" altLang="en-US" sz="1800" b="1" dirty="0">
                <a:solidFill>
                  <a:srgbClr val="29303B"/>
                </a:solidFill>
              </a:rPr>
              <a:t>You can go the other way around too, you can go from a vector to a sequence.</a:t>
            </a:r>
          </a:p>
          <a:p>
            <a:pPr algn="l" eaLnBrk="0" fontAlgn="base" hangingPunct="0">
              <a:spcBef>
                <a:spcPct val="0"/>
              </a:spcBef>
              <a:spcAft>
                <a:spcPct val="0"/>
              </a:spcAft>
              <a:buFontTx/>
              <a:buNone/>
            </a:pPr>
            <a:r>
              <a:rPr lang="en-US" altLang="en-US" sz="1800" b="1" dirty="0">
                <a:solidFill>
                  <a:srgbClr val="29303B"/>
                </a:solidFill>
              </a:rPr>
              <a:t>So an example of that would be taking an image which is a static vector of information, and then producing</a:t>
            </a:r>
          </a:p>
          <a:p>
            <a:pPr algn="l" eaLnBrk="0" fontAlgn="base" hangingPunct="0">
              <a:spcBef>
                <a:spcPct val="0"/>
              </a:spcBef>
              <a:spcAft>
                <a:spcPct val="0"/>
              </a:spcAft>
              <a:buFontTx/>
              <a:buNone/>
            </a:pPr>
            <a:r>
              <a:rPr lang="en-US" altLang="en-US" sz="1800" b="1" dirty="0">
                <a:solidFill>
                  <a:srgbClr val="29303B"/>
                </a:solidFill>
              </a:rPr>
              <a:t>a sequence from that vector,</a:t>
            </a:r>
          </a:p>
          <a:p>
            <a:pPr algn="l" eaLnBrk="0" fontAlgn="base" hangingPunct="0">
              <a:spcBef>
                <a:spcPct val="0"/>
              </a:spcBef>
              <a:spcAft>
                <a:spcPct val="0"/>
              </a:spcAft>
              <a:buFontTx/>
              <a:buNone/>
            </a:pPr>
            <a:r>
              <a:rPr lang="en-US" altLang="en-US" sz="1800" b="1" dirty="0">
                <a:solidFill>
                  <a:srgbClr val="29303B"/>
                </a:solidFill>
              </a:rPr>
              <a:t>for example, words in a sentence creating a caption from an image. And we can chain these things together</a:t>
            </a:r>
          </a:p>
          <a:p>
            <a:pPr algn="l" eaLnBrk="0" fontAlgn="base" hangingPunct="0">
              <a:spcBef>
                <a:spcPct val="0"/>
              </a:spcBef>
              <a:spcAft>
                <a:spcPct val="0"/>
              </a:spcAft>
              <a:buFontTx/>
              <a:buNone/>
            </a:pPr>
            <a:r>
              <a:rPr lang="en-US" altLang="en-US" sz="1800" b="1" dirty="0">
                <a:solidFill>
                  <a:srgbClr val="29303B"/>
                </a:solidFill>
              </a:rPr>
              <a:t>in interesting ways as well,</a:t>
            </a:r>
          </a:p>
          <a:p>
            <a:pPr algn="l" eaLnBrk="0" fontAlgn="base" hangingPunct="0">
              <a:spcBef>
                <a:spcPct val="0"/>
              </a:spcBef>
              <a:spcAft>
                <a:spcPct val="0"/>
              </a:spcAft>
              <a:buFontTx/>
              <a:buNone/>
            </a:pPr>
            <a:r>
              <a:rPr lang="en-US" altLang="en-US" sz="1800" b="1" dirty="0">
                <a:solidFill>
                  <a:srgbClr val="29303B"/>
                </a:solidFill>
              </a:rPr>
              <a:t>we can have encoders and decoders built up that feed into each other,</a:t>
            </a:r>
          </a:p>
          <a:p>
            <a:pPr algn="l" eaLnBrk="0" fontAlgn="base" hangingPunct="0">
              <a:spcBef>
                <a:spcPct val="0"/>
              </a:spcBef>
              <a:spcAft>
                <a:spcPct val="0"/>
              </a:spcAft>
              <a:buFontTx/>
              <a:buNone/>
            </a:pPr>
            <a:r>
              <a:rPr lang="en-US" altLang="en-US" sz="1800" b="1" dirty="0">
                <a:solidFill>
                  <a:srgbClr val="29303B"/>
                </a:solidFill>
              </a:rPr>
              <a:t>for example, we might start with a sequence of information from a sentence of some language, embody what</a:t>
            </a:r>
          </a:p>
          <a:p>
            <a:pPr algn="l" eaLnBrk="0" fontAlgn="base" hangingPunct="0">
              <a:spcBef>
                <a:spcPct val="0"/>
              </a:spcBef>
              <a:spcAft>
                <a:spcPct val="0"/>
              </a:spcAft>
              <a:buFontTx/>
              <a:buNone/>
            </a:pPr>
            <a:r>
              <a:rPr lang="en-US" altLang="en-US" sz="1800" b="1" dirty="0">
                <a:solidFill>
                  <a:srgbClr val="29303B"/>
                </a:solidFill>
              </a:rPr>
              <a:t>that sentence means as some sort of a vector representation, and then turn that around into a new sequence</a:t>
            </a:r>
          </a:p>
          <a:p>
            <a:pPr algn="l" eaLnBrk="0" fontAlgn="base" hangingPunct="0">
              <a:spcBef>
                <a:spcPct val="0"/>
              </a:spcBef>
              <a:spcAft>
                <a:spcPct val="0"/>
              </a:spcAft>
              <a:buFontTx/>
              <a:buNone/>
            </a:pPr>
            <a:r>
              <a:rPr lang="en-US" altLang="en-US" sz="1800" b="1" dirty="0">
                <a:solidFill>
                  <a:srgbClr val="29303B"/>
                </a:solidFill>
              </a:rPr>
              <a:t>of words in some other language,</a:t>
            </a:r>
          </a:p>
          <a:p>
            <a:pPr algn="l" eaLnBrk="0" fontAlgn="base" hangingPunct="0">
              <a:spcBef>
                <a:spcPct val="0"/>
              </a:spcBef>
              <a:spcAft>
                <a:spcPct val="0"/>
              </a:spcAft>
              <a:buFontTx/>
              <a:buNone/>
            </a:pPr>
            <a:r>
              <a:rPr lang="en-US" altLang="en-US" sz="1800" b="1" dirty="0">
                <a:solidFill>
                  <a:srgbClr val="29303B"/>
                </a:solidFill>
              </a:rPr>
              <a:t>So that might be how a machine translation system could work</a:t>
            </a:r>
          </a:p>
          <a:p>
            <a:pPr algn="l" eaLnBrk="0" fontAlgn="base" hangingPunct="0">
              <a:spcBef>
                <a:spcPct val="0"/>
              </a:spcBef>
              <a:spcAft>
                <a:spcPct val="0"/>
              </a:spcAft>
              <a:buFontTx/>
              <a:buNone/>
            </a:pPr>
            <a:r>
              <a:rPr lang="en-US" altLang="en-US" sz="1800" b="1" dirty="0">
                <a:solidFill>
                  <a:srgbClr val="29303B"/>
                </a:solidFill>
              </a:rPr>
              <a:t>for example, you might start with a sequence of words in French, build up a vector that sort of embodies</a:t>
            </a:r>
          </a:p>
          <a:p>
            <a:pPr algn="l" eaLnBrk="0" fontAlgn="base" hangingPunct="0">
              <a:spcBef>
                <a:spcPct val="0"/>
              </a:spcBef>
              <a:spcAft>
                <a:spcPct val="0"/>
              </a:spcAft>
              <a:buFontTx/>
              <a:buNone/>
            </a:pPr>
            <a:r>
              <a:rPr lang="en-US" altLang="en-US" sz="1800" b="1" dirty="0">
                <a:solidFill>
                  <a:srgbClr val="29303B"/>
                </a:solidFill>
              </a:rPr>
              <a:t>the meaning of that sentence, and then produce a new sequence of words in English or whatever language</a:t>
            </a:r>
          </a:p>
          <a:p>
            <a:pPr algn="l" eaLnBrk="0" fontAlgn="base" hangingPunct="0">
              <a:spcBef>
                <a:spcPct val="0"/>
              </a:spcBef>
              <a:spcAft>
                <a:spcPct val="0"/>
              </a:spcAft>
              <a:buFontTx/>
              <a:buNone/>
            </a:pPr>
            <a:r>
              <a:rPr lang="en-US" altLang="en-US" sz="1800" b="1" dirty="0">
                <a:solidFill>
                  <a:srgbClr val="29303B"/>
                </a:solidFill>
              </a:rPr>
              <a:t>you want,</a:t>
            </a:r>
          </a:p>
          <a:p>
            <a:pPr algn="l" eaLnBrk="0" fontAlgn="base" hangingPunct="0">
              <a:spcBef>
                <a:spcPct val="0"/>
              </a:spcBef>
              <a:spcAft>
                <a:spcPct val="0"/>
              </a:spcAft>
              <a:buFontTx/>
              <a:buNone/>
            </a:pPr>
            <a:r>
              <a:rPr lang="en-US" altLang="en-US" sz="1800" b="1" dirty="0">
                <a:solidFill>
                  <a:srgbClr val="29303B"/>
                </a:solidFill>
              </a:rPr>
              <a:t>that's an example of using a recurrent neural network for machine translation,</a:t>
            </a:r>
          </a:p>
          <a:p>
            <a:pPr algn="l" eaLnBrk="0" fontAlgn="base" hangingPunct="0">
              <a:spcBef>
                <a:spcPct val="0"/>
              </a:spcBef>
              <a:spcAft>
                <a:spcPct val="0"/>
              </a:spcAft>
              <a:buFontTx/>
              <a:buNone/>
            </a:pPr>
            <a:r>
              <a:rPr lang="en-US" altLang="en-US" sz="1800" b="1" dirty="0">
                <a:solidFill>
                  <a:srgbClr val="29303B"/>
                </a:solidFill>
              </a:rPr>
              <a:t>so lots of exciting possibilities here. Training RNN's, just like CNN's,</a:t>
            </a:r>
          </a:p>
          <a:p>
            <a:pPr algn="l" eaLnBrk="0" fontAlgn="base" hangingPunct="0">
              <a:spcBef>
                <a:spcPct val="0"/>
              </a:spcBef>
              <a:spcAft>
                <a:spcPct val="0"/>
              </a:spcAft>
              <a:buFontTx/>
              <a:buNone/>
            </a:pPr>
            <a:r>
              <a:rPr lang="en-US" altLang="en-US" sz="1800" b="1" dirty="0">
                <a:solidFill>
                  <a:srgbClr val="29303B"/>
                </a:solidFill>
              </a:rPr>
              <a:t>it's hard, in some ways it's even harder,</a:t>
            </a:r>
          </a:p>
          <a:p>
            <a:pPr algn="l" eaLnBrk="0" fontAlgn="base" hangingPunct="0">
              <a:spcBef>
                <a:spcPct val="0"/>
              </a:spcBef>
              <a:spcAft>
                <a:spcPct val="0"/>
              </a:spcAft>
              <a:buFontTx/>
              <a:buNone/>
            </a:pPr>
            <a:r>
              <a:rPr lang="en-US" altLang="en-US" sz="1800" b="1" dirty="0">
                <a:solidFill>
                  <a:srgbClr val="29303B"/>
                </a:solidFill>
              </a:rPr>
              <a:t>the main twist here is that we need to back propagate not only through the neural network itself and</a:t>
            </a:r>
          </a:p>
          <a:p>
            <a:pPr algn="l" eaLnBrk="0" fontAlgn="base" hangingPunct="0">
              <a:spcBef>
                <a:spcPct val="0"/>
              </a:spcBef>
              <a:spcAft>
                <a:spcPct val="0"/>
              </a:spcAft>
              <a:buFontTx/>
              <a:buNone/>
            </a:pPr>
            <a:r>
              <a:rPr lang="en-US" altLang="en-US" sz="1800" b="1" dirty="0">
                <a:solidFill>
                  <a:srgbClr val="29303B"/>
                </a:solidFill>
              </a:rPr>
              <a:t>all of its layers, but also through time and at a practical standpoint every one of those time steps</a:t>
            </a:r>
          </a:p>
          <a:p>
            <a:pPr algn="l" eaLnBrk="0" fontAlgn="base" hangingPunct="0">
              <a:spcBef>
                <a:spcPct val="0"/>
              </a:spcBef>
              <a:spcAft>
                <a:spcPct val="0"/>
              </a:spcAft>
              <a:buFontTx/>
              <a:buNone/>
            </a:pPr>
            <a:r>
              <a:rPr lang="en-US" altLang="en-US" sz="1800" b="1" dirty="0">
                <a:solidFill>
                  <a:srgbClr val="29303B"/>
                </a:solidFill>
              </a:rPr>
              <a:t>ends up looking like another layer in our neural network while we're trying to train our neural network</a:t>
            </a:r>
          </a:p>
          <a:p>
            <a:pPr algn="l" eaLnBrk="0" fontAlgn="base" hangingPunct="0">
              <a:spcBef>
                <a:spcPct val="0"/>
              </a:spcBef>
              <a:spcAft>
                <a:spcPct val="0"/>
              </a:spcAft>
              <a:buFontTx/>
              <a:buNone/>
            </a:pPr>
            <a:r>
              <a:rPr lang="en-US" altLang="en-US" sz="1800" b="1" dirty="0">
                <a:solidFill>
                  <a:srgbClr val="29303B"/>
                </a:solidFill>
              </a:rPr>
              <a:t>and those times steps can add up fast.</a:t>
            </a:r>
          </a:p>
          <a:p>
            <a:pPr algn="l" eaLnBrk="0" fontAlgn="base" hangingPunct="0">
              <a:spcBef>
                <a:spcPct val="0"/>
              </a:spcBef>
              <a:spcAft>
                <a:spcPct val="0"/>
              </a:spcAft>
              <a:buFontTx/>
              <a:buNone/>
            </a:pPr>
            <a:r>
              <a:rPr lang="en-US" altLang="en-US" sz="1800" b="1" dirty="0">
                <a:solidFill>
                  <a:srgbClr val="29303B"/>
                </a:solidFill>
              </a:rPr>
              <a:t>So over time we end up with like an even deeper and deeper neural network that we need to train,</a:t>
            </a:r>
          </a:p>
          <a:p>
            <a:pPr algn="l" eaLnBrk="0" fontAlgn="base" hangingPunct="0">
              <a:spcBef>
                <a:spcPct val="0"/>
              </a:spcBef>
              <a:spcAft>
                <a:spcPct val="0"/>
              </a:spcAft>
              <a:buFontTx/>
              <a:buNone/>
            </a:pPr>
            <a:r>
              <a:rPr lang="en-US" altLang="en-US" sz="1800" b="1" dirty="0">
                <a:solidFill>
                  <a:srgbClr val="29303B"/>
                </a:solidFill>
              </a:rPr>
              <a:t>and the cost of actually performing gradient descent on that increasingly deep neural network becomes</a:t>
            </a:r>
          </a:p>
          <a:p>
            <a:pPr algn="l" eaLnBrk="0" fontAlgn="base" hangingPunct="0">
              <a:spcBef>
                <a:spcPct val="0"/>
              </a:spcBef>
              <a:spcAft>
                <a:spcPct val="0"/>
              </a:spcAft>
              <a:buFontTx/>
              <a:buNone/>
            </a:pPr>
            <a:r>
              <a:rPr lang="en-US" altLang="en-US" sz="1800" b="1" dirty="0">
                <a:solidFill>
                  <a:srgbClr val="29303B"/>
                </a:solidFill>
              </a:rPr>
              <a:t>increasingly large.</a:t>
            </a:r>
          </a:p>
          <a:p>
            <a:pPr algn="l" eaLnBrk="0" fontAlgn="base" hangingPunct="0">
              <a:spcBef>
                <a:spcPct val="0"/>
              </a:spcBef>
              <a:spcAft>
                <a:spcPct val="0"/>
              </a:spcAft>
              <a:buFontTx/>
              <a:buNone/>
            </a:pPr>
            <a:r>
              <a:rPr lang="en-US" altLang="en-US" sz="1800" b="1" dirty="0">
                <a:solidFill>
                  <a:srgbClr val="29303B"/>
                </a:solidFill>
              </a:rPr>
              <a:t>So to put an upper cap on that training time often we limit the backpropagation to a limited number</a:t>
            </a:r>
          </a:p>
          <a:p>
            <a:pPr algn="l" eaLnBrk="0" fontAlgn="base" hangingPunct="0">
              <a:spcBef>
                <a:spcPct val="0"/>
              </a:spcBef>
              <a:spcAft>
                <a:spcPct val="0"/>
              </a:spcAft>
              <a:buFontTx/>
              <a:buNone/>
            </a:pPr>
            <a:r>
              <a:rPr lang="en-US" altLang="en-US" sz="1800" b="1" dirty="0">
                <a:solidFill>
                  <a:srgbClr val="29303B"/>
                </a:solidFill>
              </a:rPr>
              <a:t>of time steps.</a:t>
            </a:r>
          </a:p>
          <a:p>
            <a:pPr algn="l" eaLnBrk="0" fontAlgn="base" hangingPunct="0">
              <a:spcBef>
                <a:spcPct val="0"/>
              </a:spcBef>
              <a:spcAft>
                <a:spcPct val="0"/>
              </a:spcAft>
              <a:buFontTx/>
              <a:buNone/>
            </a:pPr>
            <a:r>
              <a:rPr lang="en-US" altLang="en-US" sz="1800" b="1" dirty="0">
                <a:solidFill>
                  <a:srgbClr val="29303B"/>
                </a:solidFill>
              </a:rPr>
              <a:t>We call this "truncated backpropagation through time."</a:t>
            </a:r>
          </a:p>
          <a:p>
            <a:pPr algn="l" eaLnBrk="0" fontAlgn="base" hangingPunct="0">
              <a:spcBef>
                <a:spcPct val="0"/>
              </a:spcBef>
              <a:spcAft>
                <a:spcPct val="0"/>
              </a:spcAft>
              <a:buFontTx/>
              <a:buNone/>
            </a:pPr>
            <a:r>
              <a:rPr lang="en-US" altLang="en-US" sz="1800" b="1" dirty="0">
                <a:solidFill>
                  <a:srgbClr val="29303B"/>
                </a:solidFill>
              </a:rPr>
              <a:t>So, just something to keep in mind when you're training and RNN, you not only need to backpropagate</a:t>
            </a:r>
          </a:p>
          <a:p>
            <a:pPr algn="l" eaLnBrk="0" fontAlgn="base" hangingPunct="0">
              <a:spcBef>
                <a:spcPct val="0"/>
              </a:spcBef>
              <a:spcAft>
                <a:spcPct val="0"/>
              </a:spcAft>
              <a:buFontTx/>
              <a:buNone/>
            </a:pPr>
            <a:r>
              <a:rPr lang="en-US" altLang="en-US" sz="1800" b="1" dirty="0">
                <a:solidFill>
                  <a:srgbClr val="29303B"/>
                </a:solidFill>
              </a:rPr>
              <a:t>through the neural network topology that you've created,</a:t>
            </a:r>
          </a:p>
          <a:p>
            <a:pPr algn="l" eaLnBrk="0" fontAlgn="base" hangingPunct="0">
              <a:spcBef>
                <a:spcPct val="0"/>
              </a:spcBef>
              <a:spcAft>
                <a:spcPct val="0"/>
              </a:spcAft>
              <a:buFontTx/>
              <a:buNone/>
            </a:pPr>
            <a:r>
              <a:rPr lang="en-US" altLang="en-US" sz="1800" b="1" dirty="0">
                <a:solidFill>
                  <a:srgbClr val="29303B"/>
                </a:solidFill>
              </a:rPr>
              <a:t>you also need a backpropagate through all the time steps that you've built up </a:t>
            </a:r>
            <a:r>
              <a:rPr lang="en-US" altLang="en-US" sz="1800" b="1" dirty="0" err="1">
                <a:solidFill>
                  <a:srgbClr val="29303B"/>
                </a:solidFill>
              </a:rPr>
              <a:t>up</a:t>
            </a:r>
            <a:r>
              <a:rPr lang="en-US" altLang="en-US" sz="1800" b="1" dirty="0">
                <a:solidFill>
                  <a:srgbClr val="29303B"/>
                </a:solidFill>
              </a:rPr>
              <a:t> to that point.</a:t>
            </a:r>
          </a:p>
          <a:p>
            <a:pPr algn="l" eaLnBrk="0" fontAlgn="base" hangingPunct="0">
              <a:spcBef>
                <a:spcPct val="0"/>
              </a:spcBef>
              <a:spcAft>
                <a:spcPct val="0"/>
              </a:spcAft>
              <a:buFontTx/>
              <a:buNone/>
            </a:pPr>
            <a:r>
              <a:rPr lang="en-US" altLang="en-US" sz="1800" b="1" dirty="0">
                <a:solidFill>
                  <a:srgbClr val="29303B"/>
                </a:solidFill>
              </a:rPr>
              <a:t>Now, we talked earlier about the fact that as you're building up an RNN, the state from earlier time</a:t>
            </a:r>
          </a:p>
          <a:p>
            <a:pPr algn="l" eaLnBrk="0" fontAlgn="base" hangingPunct="0">
              <a:spcBef>
                <a:spcPct val="0"/>
              </a:spcBef>
              <a:spcAft>
                <a:spcPct val="0"/>
              </a:spcAft>
              <a:buFontTx/>
              <a:buNone/>
            </a:pPr>
            <a:r>
              <a:rPr lang="en-US" altLang="en-US" sz="1800" b="1" dirty="0">
                <a:solidFill>
                  <a:srgbClr val="29303B"/>
                </a:solidFill>
              </a:rPr>
              <a:t>steps end up getting diluted over time because we just keep feeding in behavior from the previous step</a:t>
            </a:r>
          </a:p>
          <a:p>
            <a:pPr algn="l" eaLnBrk="0" fontAlgn="base" hangingPunct="0">
              <a:spcBef>
                <a:spcPct val="0"/>
              </a:spcBef>
              <a:spcAft>
                <a:spcPct val="0"/>
              </a:spcAft>
              <a:buFontTx/>
              <a:buNone/>
            </a:pPr>
            <a:r>
              <a:rPr lang="en-US" altLang="en-US" sz="1800" b="1" dirty="0">
                <a:solidFill>
                  <a:srgbClr val="29303B"/>
                </a:solidFill>
              </a:rPr>
              <a:t>in our run to the current step,</a:t>
            </a:r>
          </a:p>
          <a:p>
            <a:pPr algn="l" eaLnBrk="0" fontAlgn="base" hangingPunct="0">
              <a:spcBef>
                <a:spcPct val="0"/>
              </a:spcBef>
              <a:spcAft>
                <a:spcPct val="0"/>
              </a:spcAft>
              <a:buFontTx/>
              <a:buNone/>
            </a:pPr>
            <a:r>
              <a:rPr lang="en-US" altLang="en-US" sz="1800" b="1" dirty="0">
                <a:solidFill>
                  <a:srgbClr val="29303B"/>
                </a:solidFill>
              </a:rPr>
              <a:t>and this can be a problem if you have a system where older behavior does not matter less to newer behavior.</a:t>
            </a:r>
          </a:p>
          <a:p>
            <a:pPr algn="l" eaLnBrk="0" fontAlgn="base" hangingPunct="0">
              <a:spcBef>
                <a:spcPct val="0"/>
              </a:spcBef>
              <a:spcAft>
                <a:spcPct val="0"/>
              </a:spcAft>
              <a:buFontTx/>
              <a:buNone/>
            </a:pPr>
            <a:r>
              <a:rPr lang="en-US" altLang="en-US" sz="1800" b="1" dirty="0">
                <a:solidFill>
                  <a:srgbClr val="29303B"/>
                </a:solidFill>
              </a:rPr>
              <a:t>For example if you're looking at words in a sentence, the words at the beginning of a sentence might</a:t>
            </a:r>
          </a:p>
          <a:p>
            <a:pPr algn="l" eaLnBrk="0" fontAlgn="base" hangingPunct="0">
              <a:spcBef>
                <a:spcPct val="0"/>
              </a:spcBef>
              <a:spcAft>
                <a:spcPct val="0"/>
              </a:spcAft>
              <a:buFontTx/>
              <a:buNone/>
            </a:pPr>
            <a:r>
              <a:rPr lang="en-US" altLang="en-US" sz="1800" b="1" dirty="0">
                <a:solidFill>
                  <a:srgbClr val="29303B"/>
                </a:solidFill>
              </a:rPr>
              <a:t>even be more important than words</a:t>
            </a:r>
          </a:p>
          <a:p>
            <a:pPr algn="l" eaLnBrk="0" fontAlgn="base" hangingPunct="0">
              <a:spcBef>
                <a:spcPct val="0"/>
              </a:spcBef>
              <a:spcAft>
                <a:spcPct val="0"/>
              </a:spcAft>
              <a:buFontTx/>
              <a:buNone/>
            </a:pPr>
            <a:r>
              <a:rPr lang="en-US" altLang="en-US" sz="1800" b="1" dirty="0">
                <a:solidFill>
                  <a:srgbClr val="29303B"/>
                </a:solidFill>
              </a:rPr>
              <a:t>toward the end, so if you're trying to learn the meaning of a sentence, the position of the word in the</a:t>
            </a:r>
          </a:p>
          <a:p>
            <a:pPr algn="l" eaLnBrk="0" fontAlgn="base" hangingPunct="0">
              <a:spcBef>
                <a:spcPct val="0"/>
              </a:spcBef>
              <a:spcAft>
                <a:spcPct val="0"/>
              </a:spcAft>
              <a:buFontTx/>
              <a:buNone/>
            </a:pPr>
            <a:r>
              <a:rPr lang="en-US" altLang="en-US" sz="1800" b="1" dirty="0">
                <a:solidFill>
                  <a:srgbClr val="29303B"/>
                </a:solidFill>
              </a:rPr>
              <a:t>sentence, there is no inherent relationship between where that word is and how important it might be</a:t>
            </a:r>
          </a:p>
          <a:p>
            <a:pPr algn="l" eaLnBrk="0" fontAlgn="base" hangingPunct="0">
              <a:spcBef>
                <a:spcPct val="0"/>
              </a:spcBef>
              <a:spcAft>
                <a:spcPct val="0"/>
              </a:spcAft>
              <a:buFontTx/>
              <a:buNone/>
            </a:pPr>
            <a:r>
              <a:rPr lang="en-US" altLang="en-US" sz="1800" b="1" dirty="0">
                <a:solidFill>
                  <a:srgbClr val="29303B"/>
                </a:solidFill>
              </a:rPr>
              <a:t>in many cases.</a:t>
            </a:r>
          </a:p>
          <a:p>
            <a:pPr algn="l" eaLnBrk="0" fontAlgn="base" hangingPunct="0">
              <a:spcBef>
                <a:spcPct val="0"/>
              </a:spcBef>
              <a:spcAft>
                <a:spcPct val="0"/>
              </a:spcAft>
              <a:buFontTx/>
              <a:buNone/>
            </a:pPr>
            <a:r>
              <a:rPr lang="en-US" altLang="en-US" sz="1800" b="1" dirty="0">
                <a:solidFill>
                  <a:srgbClr val="29303B"/>
                </a:solidFill>
              </a:rPr>
              <a:t>So that's an example of where you might want to do something to counteract that effect,</a:t>
            </a:r>
          </a:p>
          <a:p>
            <a:pPr algn="l" eaLnBrk="0" fontAlgn="base" hangingPunct="0">
              <a:spcBef>
                <a:spcPct val="0"/>
              </a:spcBef>
              <a:spcAft>
                <a:spcPct val="0"/>
              </a:spcAft>
              <a:buFontTx/>
              <a:buNone/>
            </a:pPr>
            <a:r>
              <a:rPr lang="en-US" altLang="en-US" sz="1800" b="1" dirty="0">
                <a:solidFill>
                  <a:srgbClr val="29303B"/>
                </a:solidFill>
              </a:rPr>
              <a:t>and one way to do that is something called the LSTM Cell, it stands for "Long Short-Term Memory cell,"</a:t>
            </a:r>
          </a:p>
          <a:p>
            <a:pPr algn="l" eaLnBrk="0" fontAlgn="base" hangingPunct="0">
              <a:spcBef>
                <a:spcPct val="0"/>
              </a:spcBef>
              <a:spcAft>
                <a:spcPct val="0"/>
              </a:spcAft>
              <a:buFontTx/>
              <a:buNone/>
            </a:pPr>
            <a:r>
              <a:rPr lang="en-US" altLang="en-US" sz="1800" b="1" dirty="0">
                <a:solidFill>
                  <a:srgbClr val="29303B"/>
                </a:solidFill>
              </a:rPr>
              <a:t>and the idea here is that it maintains separate ideas of both short-term and long-term states and it</a:t>
            </a:r>
          </a:p>
          <a:p>
            <a:pPr algn="l" eaLnBrk="0" fontAlgn="base" hangingPunct="0">
              <a:spcBef>
                <a:spcPct val="0"/>
              </a:spcBef>
              <a:spcAft>
                <a:spcPct val="0"/>
              </a:spcAft>
              <a:buFontTx/>
              <a:buNone/>
            </a:pPr>
            <a:r>
              <a:rPr lang="en-US" altLang="en-US" sz="1800" b="1" dirty="0">
                <a:solidFill>
                  <a:srgbClr val="29303B"/>
                </a:solidFill>
              </a:rPr>
              <a:t>does this in a fairly complex way.</a:t>
            </a:r>
          </a:p>
          <a:p>
            <a:pPr algn="l" eaLnBrk="0" fontAlgn="base" hangingPunct="0">
              <a:spcBef>
                <a:spcPct val="0"/>
              </a:spcBef>
              <a:spcAft>
                <a:spcPct val="0"/>
              </a:spcAft>
              <a:buFontTx/>
              <a:buNone/>
            </a:pPr>
            <a:r>
              <a:rPr lang="en-US" altLang="en-US" sz="1800" b="1" dirty="0">
                <a:solidFill>
                  <a:srgbClr val="29303B"/>
                </a:solidFill>
              </a:rPr>
              <a:t>Now, fortunately you don't really need to understand the nitty-gritty details of how it works,</a:t>
            </a:r>
          </a:p>
          <a:p>
            <a:pPr algn="l" eaLnBrk="0" fontAlgn="base" hangingPunct="0">
              <a:spcBef>
                <a:spcPct val="0"/>
              </a:spcBef>
              <a:spcAft>
                <a:spcPct val="0"/>
              </a:spcAft>
              <a:buFontTx/>
              <a:buNone/>
            </a:pPr>
            <a:r>
              <a:rPr lang="en-US" altLang="en-US" sz="1800" b="1" dirty="0">
                <a:solidFill>
                  <a:srgbClr val="29303B"/>
                </a:solidFill>
              </a:rPr>
              <a:t>there is an image of it here for you to look at if you're curious, </a:t>
            </a:r>
            <a:r>
              <a:rPr lang="en-US" altLang="en-US" sz="1800" b="1" dirty="0" err="1">
                <a:solidFill>
                  <a:srgbClr val="29303B"/>
                </a:solidFill>
              </a:rPr>
              <a:t>but,you</a:t>
            </a:r>
            <a:r>
              <a:rPr lang="en-US" altLang="en-US" sz="1800" b="1" dirty="0">
                <a:solidFill>
                  <a:srgbClr val="29303B"/>
                </a:solidFill>
              </a:rPr>
              <a:t> know, the libraries that you</a:t>
            </a:r>
          </a:p>
          <a:p>
            <a:pPr algn="l" eaLnBrk="0" fontAlgn="base" hangingPunct="0">
              <a:spcBef>
                <a:spcPct val="0"/>
              </a:spcBef>
              <a:spcAft>
                <a:spcPct val="0"/>
              </a:spcAft>
              <a:buFontTx/>
              <a:buNone/>
            </a:pPr>
            <a:r>
              <a:rPr lang="en-US" altLang="en-US" sz="1800" b="1" dirty="0">
                <a:solidFill>
                  <a:srgbClr val="29303B"/>
                </a:solidFill>
              </a:rPr>
              <a:t>use will implement this for you,</a:t>
            </a:r>
          </a:p>
          <a:p>
            <a:pPr algn="l" eaLnBrk="0" fontAlgn="base" hangingPunct="0">
              <a:spcBef>
                <a:spcPct val="0"/>
              </a:spcBef>
              <a:spcAft>
                <a:spcPct val="0"/>
              </a:spcAft>
              <a:buFontTx/>
              <a:buNone/>
            </a:pPr>
            <a:r>
              <a:rPr lang="en-US" altLang="en-US" sz="1800" b="1" dirty="0">
                <a:solidFill>
                  <a:srgbClr val="29303B"/>
                </a:solidFill>
              </a:rPr>
              <a:t>the important thing to understand is that if you're dealing with a sequence of data where you don't</a:t>
            </a:r>
          </a:p>
          <a:p>
            <a:pPr algn="l" eaLnBrk="0" fontAlgn="base" hangingPunct="0">
              <a:spcBef>
                <a:spcPct val="0"/>
              </a:spcBef>
              <a:spcAft>
                <a:spcPct val="0"/>
              </a:spcAft>
              <a:buFontTx/>
              <a:buNone/>
            </a:pPr>
            <a:r>
              <a:rPr lang="en-US" altLang="en-US" sz="1800" b="1" dirty="0">
                <a:solidFill>
                  <a:srgbClr val="29303B"/>
                </a:solidFill>
              </a:rPr>
              <a:t>want to give preferential treatment to more recent data, you probably want to use an LSTM Cell instead</a:t>
            </a:r>
          </a:p>
          <a:p>
            <a:pPr algn="l" eaLnBrk="0" fontAlgn="base" hangingPunct="0">
              <a:spcBef>
                <a:spcPct val="0"/>
              </a:spcBef>
              <a:spcAft>
                <a:spcPct val="0"/>
              </a:spcAft>
              <a:buFontTx/>
              <a:buNone/>
            </a:pPr>
            <a:r>
              <a:rPr lang="en-US" altLang="en-US" sz="1800" b="1" dirty="0">
                <a:solidFill>
                  <a:srgbClr val="29303B"/>
                </a:solidFill>
              </a:rPr>
              <a:t>of just using a straight up RNN. There's also an optimization on top of LSTM Cell called</a:t>
            </a:r>
          </a:p>
          <a:p>
            <a:pPr algn="l" eaLnBrk="0" fontAlgn="base" hangingPunct="0">
              <a:spcBef>
                <a:spcPct val="0"/>
              </a:spcBef>
              <a:spcAft>
                <a:spcPct val="0"/>
              </a:spcAft>
              <a:buFontTx/>
              <a:buNone/>
            </a:pPr>
            <a:r>
              <a:rPr lang="en-US" altLang="en-US" sz="1800" b="1" dirty="0">
                <a:solidFill>
                  <a:srgbClr val="29303B"/>
                </a:solidFill>
              </a:rPr>
              <a:t>GRU Cells, that stands for "Gated Recurrent Unit,"</a:t>
            </a:r>
          </a:p>
          <a:p>
            <a:pPr algn="l" eaLnBrk="0" fontAlgn="base" hangingPunct="0">
              <a:spcBef>
                <a:spcPct val="0"/>
              </a:spcBef>
              <a:spcAft>
                <a:spcPct val="0"/>
              </a:spcAft>
              <a:buFontTx/>
              <a:buNone/>
            </a:pPr>
            <a:r>
              <a:rPr lang="en-US" altLang="en-US" sz="1800" b="1" dirty="0">
                <a:solidFill>
                  <a:srgbClr val="29303B"/>
                </a:solidFill>
              </a:rPr>
              <a:t>it's just a simplification on LSTM Cells that performs almost as well,</a:t>
            </a:r>
          </a:p>
          <a:p>
            <a:pPr algn="l" eaLnBrk="0" fontAlgn="base" hangingPunct="0">
              <a:spcBef>
                <a:spcPct val="0"/>
              </a:spcBef>
              <a:spcAft>
                <a:spcPct val="0"/>
              </a:spcAft>
              <a:buFontTx/>
              <a:buNone/>
            </a:pPr>
            <a:r>
              <a:rPr lang="en-US" altLang="en-US" sz="1800" b="1" dirty="0">
                <a:solidFill>
                  <a:srgbClr val="29303B"/>
                </a:solidFill>
              </a:rPr>
              <a:t>so if you need to strike a balance for compromise between performance in the terms of how well your</a:t>
            </a:r>
          </a:p>
          <a:p>
            <a:pPr algn="l" eaLnBrk="0" fontAlgn="base" hangingPunct="0">
              <a:spcBef>
                <a:spcPct val="0"/>
              </a:spcBef>
              <a:spcAft>
                <a:spcPct val="0"/>
              </a:spcAft>
              <a:buFontTx/>
              <a:buNone/>
            </a:pPr>
            <a:r>
              <a:rPr lang="en-US" altLang="en-US" sz="1800" b="1" dirty="0">
                <a:solidFill>
                  <a:srgbClr val="29303B"/>
                </a:solidFill>
              </a:rPr>
              <a:t>model works, and performance in terms of how long it takes to train it a GRU Cell might be a good</a:t>
            </a:r>
          </a:p>
          <a:p>
            <a:pPr algn="l" eaLnBrk="0" fontAlgn="base" hangingPunct="0">
              <a:spcBef>
                <a:spcPct val="0"/>
              </a:spcBef>
              <a:spcAft>
                <a:spcPct val="0"/>
              </a:spcAft>
              <a:buFontTx/>
              <a:buNone/>
            </a:pPr>
            <a:r>
              <a:rPr lang="en-US" altLang="en-US" sz="1800" b="1" dirty="0">
                <a:solidFill>
                  <a:srgbClr val="29303B"/>
                </a:solidFill>
              </a:rPr>
              <a:t>choice.</a:t>
            </a:r>
          </a:p>
          <a:p>
            <a:pPr algn="l" eaLnBrk="0" fontAlgn="base" hangingPunct="0">
              <a:spcBef>
                <a:spcPct val="0"/>
              </a:spcBef>
              <a:spcAft>
                <a:spcPct val="0"/>
              </a:spcAft>
              <a:buFontTx/>
              <a:buNone/>
            </a:pPr>
            <a:r>
              <a:rPr lang="en-US" altLang="en-US" sz="1800" b="1" dirty="0">
                <a:solidFill>
                  <a:srgbClr val="29303B"/>
                </a:solidFill>
              </a:rPr>
              <a:t>Training them is really hard, if you thought CNN's was hard, wait till you see RNN's, they are very</a:t>
            </a:r>
          </a:p>
          <a:p>
            <a:pPr algn="l" eaLnBrk="0" fontAlgn="base" hangingPunct="0">
              <a:spcBef>
                <a:spcPct val="0"/>
              </a:spcBef>
              <a:spcAft>
                <a:spcPct val="0"/>
              </a:spcAft>
              <a:buFontTx/>
              <a:buNone/>
            </a:pPr>
            <a:r>
              <a:rPr lang="en-US" altLang="en-US" sz="1800" b="1" dirty="0">
                <a:solidFill>
                  <a:srgbClr val="29303B"/>
                </a:solidFill>
              </a:rPr>
              <a:t>sensitive to the topologies that you choose and the choice of hyperparameters,</a:t>
            </a:r>
          </a:p>
          <a:p>
            <a:pPr algn="l" eaLnBrk="0" fontAlgn="base" hangingPunct="0">
              <a:spcBef>
                <a:spcPct val="0"/>
              </a:spcBef>
              <a:spcAft>
                <a:spcPct val="0"/>
              </a:spcAft>
              <a:buFontTx/>
              <a:buNone/>
            </a:pPr>
            <a:r>
              <a:rPr lang="en-US" altLang="en-US" sz="1800" b="1" dirty="0">
                <a:solidFill>
                  <a:srgbClr val="29303B"/>
                </a:solidFill>
              </a:rPr>
              <a:t>and since we have to simulate things over time and not just through, you know, the static topology of your network,</a:t>
            </a:r>
          </a:p>
          <a:p>
            <a:pPr algn="l" eaLnBrk="0" fontAlgn="base" hangingPunct="0">
              <a:spcBef>
                <a:spcPct val="0"/>
              </a:spcBef>
              <a:spcAft>
                <a:spcPct val="0"/>
              </a:spcAft>
              <a:buFontTx/>
              <a:buNone/>
            </a:pPr>
            <a:r>
              <a:rPr lang="en-US" altLang="en-US" sz="1800" b="1" dirty="0">
                <a:solidFill>
                  <a:srgbClr val="29303B"/>
                </a:solidFill>
              </a:rPr>
              <a:t>they can become extremely resource intensive,</a:t>
            </a:r>
          </a:p>
          <a:p>
            <a:pPr algn="l" eaLnBrk="0" fontAlgn="base" hangingPunct="0">
              <a:spcBef>
                <a:spcPct val="0"/>
              </a:spcBef>
              <a:spcAft>
                <a:spcPct val="0"/>
              </a:spcAft>
              <a:buFontTx/>
              <a:buNone/>
            </a:pPr>
            <a:r>
              <a:rPr lang="en-US" altLang="en-US" sz="1800" b="1" dirty="0">
                <a:solidFill>
                  <a:srgbClr val="29303B"/>
                </a:solidFill>
              </a:rPr>
              <a:t>and if you make the wrong choices here, you might have a recurrent neural network that doesn't converge</a:t>
            </a:r>
          </a:p>
          <a:p>
            <a:pPr algn="l" eaLnBrk="0" fontAlgn="base" hangingPunct="0">
              <a:spcBef>
                <a:spcPct val="0"/>
              </a:spcBef>
              <a:spcAft>
                <a:spcPct val="0"/>
              </a:spcAft>
              <a:buFontTx/>
              <a:buNone/>
            </a:pPr>
            <a:r>
              <a:rPr lang="en-US" altLang="en-US" sz="1800" b="1" dirty="0">
                <a:solidFill>
                  <a:srgbClr val="29303B"/>
                </a:solidFill>
              </a:rPr>
              <a:t>at all,</a:t>
            </a:r>
          </a:p>
          <a:p>
            <a:pPr algn="l" eaLnBrk="0" fontAlgn="base" hangingPunct="0">
              <a:spcBef>
                <a:spcPct val="0"/>
              </a:spcBef>
              <a:spcAft>
                <a:spcPct val="0"/>
              </a:spcAft>
              <a:buFontTx/>
              <a:buNone/>
            </a:pPr>
            <a:r>
              <a:rPr lang="en-US" altLang="en-US" sz="1800" b="1" dirty="0">
                <a:solidFill>
                  <a:srgbClr val="29303B"/>
                </a:solidFill>
              </a:rPr>
              <a:t>you know, it might be completely useless even after you've run it for hours to see if it actually works,</a:t>
            </a:r>
          </a:p>
          <a:p>
            <a:pPr algn="l" eaLnBrk="0" fontAlgn="base" hangingPunct="0">
              <a:spcBef>
                <a:spcPct val="0"/>
              </a:spcBef>
              <a:spcAft>
                <a:spcPct val="0"/>
              </a:spcAft>
              <a:buFontTx/>
              <a:buNone/>
            </a:pPr>
            <a:r>
              <a:rPr lang="en-US" altLang="en-US" sz="1800" b="1" dirty="0">
                <a:solidFill>
                  <a:srgbClr val="29303B"/>
                </a:solidFill>
              </a:rPr>
              <a:t>so again, it's important to work upon previous research, try to find some sets of topologies and parameters</a:t>
            </a:r>
          </a:p>
          <a:p>
            <a:pPr algn="l" eaLnBrk="0" fontAlgn="base" hangingPunct="0">
              <a:spcBef>
                <a:spcPct val="0"/>
              </a:spcBef>
              <a:spcAft>
                <a:spcPct val="0"/>
              </a:spcAft>
              <a:buFontTx/>
              <a:buNone/>
            </a:pPr>
            <a:r>
              <a:rPr lang="en-US" altLang="en-US" sz="1800" b="1" dirty="0">
                <a:solidFill>
                  <a:srgbClr val="29303B"/>
                </a:solidFill>
              </a:rPr>
              <a:t>that work well for similar problems to what you're trying to do.</a:t>
            </a:r>
          </a:p>
          <a:p>
            <a:pPr algn="l" eaLnBrk="0" fontAlgn="base" hangingPunct="0">
              <a:spcBef>
                <a:spcPct val="0"/>
              </a:spcBef>
              <a:spcAft>
                <a:spcPct val="0"/>
              </a:spcAft>
              <a:buFontTx/>
              <a:buNone/>
            </a:pPr>
            <a:r>
              <a:rPr lang="en-US" altLang="en-US" sz="1800" b="1" dirty="0">
                <a:solidFill>
                  <a:srgbClr val="29303B"/>
                </a:solidFill>
              </a:rPr>
              <a:t>This all will make a lot more sense with an example, and you'll see that it's really nowhere near as hard</a:t>
            </a:r>
          </a:p>
          <a:p>
            <a:pPr algn="l" eaLnBrk="0" fontAlgn="base" hangingPunct="0">
              <a:spcBef>
                <a:spcPct val="0"/>
              </a:spcBef>
              <a:spcAft>
                <a:spcPct val="0"/>
              </a:spcAft>
              <a:buFontTx/>
              <a:buNone/>
            </a:pPr>
            <a:r>
              <a:rPr lang="en-US" altLang="en-US" sz="1800" b="1" dirty="0">
                <a:solidFill>
                  <a:srgbClr val="29303B"/>
                </a:solidFill>
              </a:rPr>
              <a:t>as it sounds when you're using Keras.</a:t>
            </a:r>
          </a:p>
          <a:p>
            <a:pPr algn="l" eaLnBrk="0" fontAlgn="base" hangingPunct="0">
              <a:spcBef>
                <a:spcPct val="0"/>
              </a:spcBef>
              <a:spcAft>
                <a:spcPct val="0"/>
              </a:spcAft>
              <a:buFontTx/>
              <a:buNone/>
            </a:pPr>
            <a:r>
              <a:rPr lang="en-US" altLang="en-US" sz="1800" b="1" dirty="0">
                <a:solidFill>
                  <a:srgbClr val="29303B"/>
                </a:solidFill>
              </a:rPr>
              <a:t>Now I used to work at IMDb, so I can't resist using a movie related example so let's dive into that next</a:t>
            </a:r>
          </a:p>
          <a:p>
            <a:pPr algn="l" eaLnBrk="0" fontAlgn="base" hangingPunct="0">
              <a:spcBef>
                <a:spcPct val="0"/>
              </a:spcBef>
              <a:spcAft>
                <a:spcPct val="0"/>
              </a:spcAft>
              <a:buFontTx/>
              <a:buNone/>
            </a:pPr>
            <a:r>
              <a:rPr lang="en-US" altLang="en-US" sz="1800" b="1" dirty="0">
                <a:solidFill>
                  <a:srgbClr val="29303B"/>
                </a:solidFill>
              </a:rPr>
              <a:t>and see RNN's, Recurrent Neural Networks, in action.</a:t>
            </a:r>
          </a:p>
          <a:p>
            <a:pPr algn="l" eaLnBrk="0" fontAlgn="base" hangingPunct="0">
              <a:spcBef>
                <a:spcPct val="0"/>
              </a:spcBef>
              <a:spcAft>
                <a:spcPct val="0"/>
              </a:spcAft>
              <a:buFontTx/>
              <a:buNone/>
            </a:pPr>
            <a:r>
              <a:rPr lang="en-US" altLang="en-US" sz="1800" b="1" dirty="0">
                <a:solidFill>
                  <a:srgbClr val="29303B"/>
                </a:solidFill>
              </a:rPr>
              <a:t>Let's talk about another kind of neural network, the Recurrent Neural Network. What a RNN is for?</a:t>
            </a:r>
          </a:p>
          <a:p>
            <a:pPr algn="l" eaLnBrk="0" fontAlgn="base" hangingPunct="0">
              <a:spcBef>
                <a:spcPct val="0"/>
              </a:spcBef>
              <a:spcAft>
                <a:spcPct val="0"/>
              </a:spcAft>
              <a:buFontTx/>
              <a:buNone/>
            </a:pPr>
            <a:r>
              <a:rPr lang="en-US" altLang="en-US" sz="1800" b="1" dirty="0">
                <a:solidFill>
                  <a:srgbClr val="29303B"/>
                </a:solidFill>
              </a:rPr>
              <a:t>Well a couple of things,</a:t>
            </a:r>
          </a:p>
          <a:p>
            <a:pPr algn="l" eaLnBrk="0" fontAlgn="base" hangingPunct="0">
              <a:spcBef>
                <a:spcPct val="0"/>
              </a:spcBef>
              <a:spcAft>
                <a:spcPct val="0"/>
              </a:spcAft>
              <a:buFontTx/>
              <a:buNone/>
            </a:pPr>
            <a:r>
              <a:rPr lang="en-US" altLang="en-US" sz="1800" b="1" dirty="0">
                <a:solidFill>
                  <a:srgbClr val="29303B"/>
                </a:solidFill>
              </a:rPr>
              <a:t>basically they're for sequences of data and that might be a sequence in time,</a:t>
            </a:r>
          </a:p>
          <a:p>
            <a:pPr algn="l" eaLnBrk="0" fontAlgn="base" hangingPunct="0">
              <a:spcBef>
                <a:spcPct val="0"/>
              </a:spcBef>
              <a:spcAft>
                <a:spcPct val="0"/>
              </a:spcAft>
              <a:buFontTx/>
              <a:buNone/>
            </a:pPr>
            <a:r>
              <a:rPr lang="en-US" altLang="en-US" sz="1800" b="1" dirty="0">
                <a:solidFill>
                  <a:srgbClr val="29303B"/>
                </a:solidFill>
              </a:rPr>
              <a:t>so, you might use it for processing time series data,</a:t>
            </a:r>
          </a:p>
          <a:p>
            <a:pPr algn="l" eaLnBrk="0" fontAlgn="base" hangingPunct="0">
              <a:spcBef>
                <a:spcPct val="0"/>
              </a:spcBef>
              <a:spcAft>
                <a:spcPct val="0"/>
              </a:spcAft>
              <a:buFontTx/>
              <a:buNone/>
            </a:pPr>
            <a:r>
              <a:rPr lang="en-US" altLang="en-US" sz="1800" b="1" dirty="0">
                <a:solidFill>
                  <a:srgbClr val="29303B"/>
                </a:solidFill>
              </a:rPr>
              <a:t>we're trying to look at a sequence of data points over time and predict the future behavior of something</a:t>
            </a:r>
          </a:p>
          <a:p>
            <a:pPr algn="l" eaLnBrk="0" fontAlgn="base" hangingPunct="0">
              <a:spcBef>
                <a:spcPct val="0"/>
              </a:spcBef>
              <a:spcAft>
                <a:spcPct val="0"/>
              </a:spcAft>
              <a:buFontTx/>
              <a:buNone/>
            </a:pPr>
            <a:r>
              <a:rPr lang="en-US" altLang="en-US" sz="1800" b="1" dirty="0">
                <a:solidFill>
                  <a:srgbClr val="29303B"/>
                </a:solidFill>
              </a:rPr>
              <a:t>over time in turn.</a:t>
            </a:r>
          </a:p>
          <a:p>
            <a:pPr algn="l" eaLnBrk="0" fontAlgn="base" hangingPunct="0">
              <a:spcBef>
                <a:spcPct val="0"/>
              </a:spcBef>
              <a:spcAft>
                <a:spcPct val="0"/>
              </a:spcAft>
              <a:buFontTx/>
              <a:buNone/>
            </a:pPr>
            <a:r>
              <a:rPr lang="en-US" altLang="en-US" sz="1800" b="1" dirty="0">
                <a:solidFill>
                  <a:srgbClr val="29303B"/>
                </a:solidFill>
              </a:rPr>
              <a:t>So RNN's are base for sequential data of some sort. Some examples of time series data might be weblogs</a:t>
            </a:r>
          </a:p>
          <a:p>
            <a:pPr algn="l" eaLnBrk="0" fontAlgn="base" hangingPunct="0">
              <a:spcBef>
                <a:spcPct val="0"/>
              </a:spcBef>
              <a:spcAft>
                <a:spcPct val="0"/>
              </a:spcAft>
              <a:buFontTx/>
              <a:buNone/>
            </a:pPr>
            <a:r>
              <a:rPr lang="en-US" altLang="en-US" sz="1800" b="1" dirty="0">
                <a:solidFill>
                  <a:srgbClr val="29303B"/>
                </a:solidFill>
              </a:rPr>
              <a:t>where you are receiving different hits to your website over time, or sensor logs where you're getting</a:t>
            </a:r>
          </a:p>
          <a:p>
            <a:pPr algn="l" eaLnBrk="0" fontAlgn="base" hangingPunct="0">
              <a:spcBef>
                <a:spcPct val="0"/>
              </a:spcBef>
              <a:spcAft>
                <a:spcPct val="0"/>
              </a:spcAft>
              <a:buFontTx/>
              <a:buNone/>
            </a:pPr>
            <a:r>
              <a:rPr lang="en-US" altLang="en-US" sz="1800" b="1" dirty="0">
                <a:solidFill>
                  <a:srgbClr val="29303B"/>
                </a:solidFill>
              </a:rPr>
              <a:t>different inputs from sensors from the Internet of Things, or maybe you're trying to predict stock behavior</a:t>
            </a:r>
          </a:p>
          <a:p>
            <a:pPr algn="l" eaLnBrk="0" fontAlgn="base" hangingPunct="0">
              <a:spcBef>
                <a:spcPct val="0"/>
              </a:spcBef>
              <a:spcAft>
                <a:spcPct val="0"/>
              </a:spcAft>
              <a:buFontTx/>
              <a:buNone/>
            </a:pPr>
            <a:r>
              <a:rPr lang="en-US" altLang="en-US" sz="1800" b="1" dirty="0">
                <a:solidFill>
                  <a:srgbClr val="29303B"/>
                </a:solidFill>
              </a:rPr>
              <a:t>by looking at historical stock trading information.</a:t>
            </a:r>
          </a:p>
          <a:p>
            <a:pPr algn="l" eaLnBrk="0" fontAlgn="base" hangingPunct="0">
              <a:spcBef>
                <a:spcPct val="0"/>
              </a:spcBef>
              <a:spcAft>
                <a:spcPct val="0"/>
              </a:spcAft>
              <a:buFontTx/>
              <a:buNone/>
            </a:pPr>
            <a:r>
              <a:rPr lang="en-US" altLang="en-US" sz="1800" b="1" dirty="0">
                <a:solidFill>
                  <a:srgbClr val="29303B"/>
                </a:solidFill>
              </a:rPr>
              <a:t>These are all potential applications for recurrent neural networks because they can take a look at the</a:t>
            </a:r>
          </a:p>
          <a:p>
            <a:pPr algn="l" eaLnBrk="0" fontAlgn="base" hangingPunct="0">
              <a:spcBef>
                <a:spcPct val="0"/>
              </a:spcBef>
              <a:spcAft>
                <a:spcPct val="0"/>
              </a:spcAft>
              <a:buFontTx/>
              <a:buNone/>
            </a:pPr>
            <a:r>
              <a:rPr lang="en-US" altLang="en-US" sz="1800" b="1" dirty="0">
                <a:solidFill>
                  <a:srgbClr val="29303B"/>
                </a:solidFill>
              </a:rPr>
              <a:t>behavior over time and try to take that behavior into account when it makes future projections.</a:t>
            </a:r>
          </a:p>
          <a:p>
            <a:pPr algn="l" eaLnBrk="0" fontAlgn="base" hangingPunct="0">
              <a:spcBef>
                <a:spcPct val="0"/>
              </a:spcBef>
              <a:spcAft>
                <a:spcPct val="0"/>
              </a:spcAft>
              <a:buFontTx/>
              <a:buNone/>
            </a:pPr>
            <a:r>
              <a:rPr lang="en-US" altLang="en-US" sz="1800" b="1" dirty="0">
                <a:solidFill>
                  <a:srgbClr val="29303B"/>
                </a:solidFill>
              </a:rPr>
              <a:t>Another example might be if you're trying to develop a self-driving car, you might have a history of</a:t>
            </a:r>
          </a:p>
          <a:p>
            <a:pPr algn="l" eaLnBrk="0" fontAlgn="base" hangingPunct="0">
              <a:spcBef>
                <a:spcPct val="0"/>
              </a:spcBef>
              <a:spcAft>
                <a:spcPct val="0"/>
              </a:spcAft>
              <a:buFontTx/>
              <a:buNone/>
            </a:pPr>
            <a:r>
              <a:rPr lang="en-US" altLang="en-US" sz="1800" b="1" dirty="0">
                <a:solidFill>
                  <a:srgbClr val="29303B"/>
                </a:solidFill>
              </a:rPr>
              <a:t>where your car has been its past trajectories and maybe that can inform how your car might want to turn</a:t>
            </a:r>
          </a:p>
          <a:p>
            <a:pPr algn="l" eaLnBrk="0" fontAlgn="base" hangingPunct="0">
              <a:spcBef>
                <a:spcPct val="0"/>
              </a:spcBef>
              <a:spcAft>
                <a:spcPct val="0"/>
              </a:spcAft>
              <a:buFontTx/>
              <a:buNone/>
            </a:pPr>
            <a:r>
              <a:rPr lang="en-US" altLang="en-US" sz="1800" b="1" dirty="0">
                <a:solidFill>
                  <a:srgbClr val="29303B"/>
                </a:solidFill>
              </a:rPr>
              <a:t>in the future,</a:t>
            </a:r>
          </a:p>
          <a:p>
            <a:pPr algn="l" eaLnBrk="0" fontAlgn="base" hangingPunct="0">
              <a:spcBef>
                <a:spcPct val="0"/>
              </a:spcBef>
              <a:spcAft>
                <a:spcPct val="0"/>
              </a:spcAft>
              <a:buFontTx/>
              <a:buNone/>
            </a:pPr>
            <a:r>
              <a:rPr lang="en-US" altLang="en-US" sz="1800" b="1" dirty="0">
                <a:solidFill>
                  <a:srgbClr val="29303B"/>
                </a:solidFill>
              </a:rPr>
              <a:t>so you might take into account the fact that your car has been turning along a curve to predict that</a:t>
            </a:r>
          </a:p>
          <a:p>
            <a:pPr algn="l" eaLnBrk="0" fontAlgn="base" hangingPunct="0">
              <a:spcBef>
                <a:spcPct val="0"/>
              </a:spcBef>
              <a:spcAft>
                <a:spcPct val="0"/>
              </a:spcAft>
              <a:buFontTx/>
              <a:buNone/>
            </a:pPr>
            <a:r>
              <a:rPr lang="en-US" altLang="en-US" sz="1800" b="1" dirty="0">
                <a:solidFill>
                  <a:srgbClr val="29303B"/>
                </a:solidFill>
              </a:rPr>
              <a:t>perhaps it should continue to drive along a curve until the road straightens out.</a:t>
            </a:r>
          </a:p>
          <a:p>
            <a:pPr algn="l" eaLnBrk="0" fontAlgn="base" hangingPunct="0">
              <a:spcBef>
                <a:spcPct val="0"/>
              </a:spcBef>
              <a:spcAft>
                <a:spcPct val="0"/>
              </a:spcAft>
              <a:buFontTx/>
              <a:buNone/>
            </a:pPr>
            <a:r>
              <a:rPr lang="en-US" altLang="en-US" sz="1800" b="1" dirty="0">
                <a:solidFill>
                  <a:srgbClr val="29303B"/>
                </a:solidFill>
              </a:rPr>
              <a:t>And another example, it doesn't have to just be time, it can't be any kind of sequence of arbitrary length,</a:t>
            </a:r>
          </a:p>
          <a:p>
            <a:pPr algn="l" eaLnBrk="0" fontAlgn="base" hangingPunct="0">
              <a:spcBef>
                <a:spcPct val="0"/>
              </a:spcBef>
              <a:spcAft>
                <a:spcPct val="0"/>
              </a:spcAft>
              <a:buFontTx/>
              <a:buNone/>
            </a:pPr>
            <a:r>
              <a:rPr lang="en-US" altLang="en-US" sz="1800" b="1" dirty="0">
                <a:solidFill>
                  <a:srgbClr val="29303B"/>
                </a:solidFill>
              </a:rPr>
              <a:t>so, something else that comes to mind are languages, you know, sentences there are just sequences of words,</a:t>
            </a:r>
          </a:p>
          <a:p>
            <a:pPr algn="l" eaLnBrk="0" fontAlgn="base" hangingPunct="0">
              <a:spcBef>
                <a:spcPct val="0"/>
              </a:spcBef>
              <a:spcAft>
                <a:spcPct val="0"/>
              </a:spcAft>
              <a:buFontTx/>
              <a:buNone/>
            </a:pPr>
            <a:r>
              <a:rPr lang="en-US" altLang="en-US" sz="1800" b="1" dirty="0">
                <a:solidFill>
                  <a:srgbClr val="29303B"/>
                </a:solidFill>
              </a:rPr>
              <a:t>right?</a:t>
            </a:r>
          </a:p>
          <a:p>
            <a:pPr algn="l" eaLnBrk="0" fontAlgn="base" hangingPunct="0">
              <a:spcBef>
                <a:spcPct val="0"/>
              </a:spcBef>
              <a:spcAft>
                <a:spcPct val="0"/>
              </a:spcAft>
              <a:buFontTx/>
              <a:buNone/>
            </a:pPr>
            <a:r>
              <a:rPr lang="en-US" altLang="en-US" sz="1800" b="1" dirty="0">
                <a:solidFill>
                  <a:srgbClr val="29303B"/>
                </a:solidFill>
              </a:rPr>
              <a:t>So you can also apply RNN's to language or machine translation or producing captions for videos</a:t>
            </a:r>
          </a:p>
          <a:p>
            <a:pPr algn="l" eaLnBrk="0" fontAlgn="base" hangingPunct="0">
              <a:spcBef>
                <a:spcPct val="0"/>
              </a:spcBef>
              <a:spcAft>
                <a:spcPct val="0"/>
              </a:spcAft>
              <a:buFontTx/>
              <a:buNone/>
            </a:pPr>
            <a:r>
              <a:rPr lang="en-US" altLang="en-US" sz="1800" b="1" dirty="0">
                <a:solidFill>
                  <a:srgbClr val="29303B"/>
                </a:solidFill>
              </a:rPr>
              <a:t>or images,</a:t>
            </a:r>
          </a:p>
          <a:p>
            <a:pPr algn="l" eaLnBrk="0" fontAlgn="base" hangingPunct="0">
              <a:spcBef>
                <a:spcPct val="0"/>
              </a:spcBef>
              <a:spcAft>
                <a:spcPct val="0"/>
              </a:spcAft>
              <a:buFontTx/>
              <a:buNone/>
            </a:pPr>
            <a:r>
              <a:rPr lang="en-US" altLang="en-US" sz="1800" b="1" dirty="0">
                <a:solidFill>
                  <a:srgbClr val="29303B"/>
                </a:solidFill>
              </a:rPr>
              <a:t>these are examples of where the order of words in a sentence might matter and the structure of the sentence</a:t>
            </a:r>
          </a:p>
          <a:p>
            <a:pPr algn="l" eaLnBrk="0" fontAlgn="base" hangingPunct="0">
              <a:spcBef>
                <a:spcPct val="0"/>
              </a:spcBef>
              <a:spcAft>
                <a:spcPct val="0"/>
              </a:spcAft>
              <a:buFontTx/>
              <a:buNone/>
            </a:pPr>
            <a:r>
              <a:rPr lang="en-US" altLang="en-US" sz="1800" b="1" dirty="0">
                <a:solidFill>
                  <a:srgbClr val="29303B"/>
                </a:solidFill>
              </a:rPr>
              <a:t>and how these words are put together could convey more meaning than you could get by just looking at</a:t>
            </a:r>
          </a:p>
          <a:p>
            <a:pPr algn="l" eaLnBrk="0" fontAlgn="base" hangingPunct="0">
              <a:spcBef>
                <a:spcPct val="0"/>
              </a:spcBef>
              <a:spcAft>
                <a:spcPct val="0"/>
              </a:spcAft>
              <a:buFontTx/>
              <a:buNone/>
            </a:pPr>
            <a:r>
              <a:rPr lang="en-US" altLang="en-US" sz="1800" b="1" dirty="0">
                <a:solidFill>
                  <a:srgbClr val="29303B"/>
                </a:solidFill>
              </a:rPr>
              <a:t>those words individually without context,</a:t>
            </a:r>
          </a:p>
          <a:p>
            <a:pPr algn="l" eaLnBrk="0" fontAlgn="base" hangingPunct="0">
              <a:spcBef>
                <a:spcPct val="0"/>
              </a:spcBef>
              <a:spcAft>
                <a:spcPct val="0"/>
              </a:spcAft>
              <a:buFontTx/>
              <a:buNone/>
            </a:pPr>
            <a:r>
              <a:rPr lang="en-US" altLang="en-US" sz="1800" b="1" dirty="0">
                <a:solidFill>
                  <a:srgbClr val="29303B"/>
                </a:solidFill>
              </a:rPr>
              <a:t>so again, an RNN can make use of that ordering of the words and try to use that as part of its model.</a:t>
            </a:r>
          </a:p>
          <a:p>
            <a:pPr algn="l" eaLnBrk="0" fontAlgn="base" hangingPunct="0">
              <a:spcBef>
                <a:spcPct val="0"/>
              </a:spcBef>
              <a:spcAft>
                <a:spcPct val="0"/>
              </a:spcAft>
              <a:buFontTx/>
              <a:buNone/>
            </a:pPr>
            <a:r>
              <a:rPr lang="en-US" altLang="en-US" sz="1800" b="1" dirty="0">
                <a:solidFill>
                  <a:srgbClr val="29303B"/>
                </a:solidFill>
              </a:rPr>
              <a:t>Another interesting application of RNN's is machine generated music,</a:t>
            </a:r>
          </a:p>
          <a:p>
            <a:pPr algn="l" eaLnBrk="0" fontAlgn="base" hangingPunct="0">
              <a:spcBef>
                <a:spcPct val="0"/>
              </a:spcBef>
              <a:spcAft>
                <a:spcPct val="0"/>
              </a:spcAft>
              <a:buFontTx/>
              <a:buNone/>
            </a:pPr>
            <a:r>
              <a:rPr lang="en-US" altLang="en-US" sz="1800" b="1" dirty="0">
                <a:solidFill>
                  <a:srgbClr val="29303B"/>
                </a:solidFill>
              </a:rPr>
              <a:t>you can also think of music sort of like text where instead of a sequence of words or letters you have</a:t>
            </a:r>
          </a:p>
          <a:p>
            <a:pPr algn="l" eaLnBrk="0" fontAlgn="base" hangingPunct="0">
              <a:spcBef>
                <a:spcPct val="0"/>
              </a:spcBef>
              <a:spcAft>
                <a:spcPct val="0"/>
              </a:spcAft>
              <a:buFontTx/>
              <a:buNone/>
            </a:pPr>
            <a:r>
              <a:rPr lang="en-US" altLang="en-US" sz="1800" b="1" dirty="0">
                <a:solidFill>
                  <a:srgbClr val="29303B"/>
                </a:solidFill>
              </a:rPr>
              <a:t>a sequence of musical notes,</a:t>
            </a:r>
          </a:p>
          <a:p>
            <a:pPr algn="l" eaLnBrk="0" fontAlgn="base" hangingPunct="0">
              <a:spcBef>
                <a:spcPct val="0"/>
              </a:spcBef>
              <a:spcAft>
                <a:spcPct val="0"/>
              </a:spcAft>
              <a:buFontTx/>
              <a:buNone/>
            </a:pPr>
            <a:r>
              <a:rPr lang="en-US" altLang="en-US" sz="1800" b="1" dirty="0">
                <a:solidFill>
                  <a:srgbClr val="29303B"/>
                </a:solidFill>
              </a:rPr>
              <a:t>so it's kind of interesting you can actually build a neural network that can take an existing piece</a:t>
            </a:r>
          </a:p>
          <a:p>
            <a:pPr algn="l" eaLnBrk="0" fontAlgn="base" hangingPunct="0">
              <a:spcBef>
                <a:spcPct val="0"/>
              </a:spcBef>
              <a:spcAft>
                <a:spcPct val="0"/>
              </a:spcAft>
              <a:buFontTx/>
              <a:buNone/>
            </a:pPr>
            <a:r>
              <a:rPr lang="en-US" altLang="en-US" sz="1800" b="1" dirty="0">
                <a:solidFill>
                  <a:srgbClr val="29303B"/>
                </a:solidFill>
              </a:rPr>
              <a:t>of music and sort of extend upon it by using a recurrent neural network to try to learn the patterns</a:t>
            </a:r>
          </a:p>
          <a:p>
            <a:pPr algn="l" eaLnBrk="0" fontAlgn="base" hangingPunct="0">
              <a:spcBef>
                <a:spcPct val="0"/>
              </a:spcBef>
              <a:spcAft>
                <a:spcPct val="0"/>
              </a:spcAft>
              <a:buFontTx/>
              <a:buNone/>
            </a:pPr>
            <a:r>
              <a:rPr lang="en-US" altLang="en-US" sz="1800" b="1" dirty="0">
                <a:solidFill>
                  <a:srgbClr val="29303B"/>
                </a:solidFill>
              </a:rPr>
              <a:t>that were aesthetically pleasing to the music in the past.</a:t>
            </a:r>
          </a:p>
          <a:p>
            <a:pPr algn="l" eaLnBrk="0" fontAlgn="base" hangingPunct="0">
              <a:spcBef>
                <a:spcPct val="0"/>
              </a:spcBef>
              <a:spcAft>
                <a:spcPct val="0"/>
              </a:spcAft>
              <a:buFontTx/>
              <a:buNone/>
            </a:pPr>
            <a:r>
              <a:rPr lang="en-US" altLang="en-US" sz="1800" b="1" dirty="0">
                <a:solidFill>
                  <a:srgbClr val="29303B"/>
                </a:solidFill>
              </a:rPr>
              <a:t>Conceptually, this is what a single recurrent neuron looks like in terms of a model,</a:t>
            </a:r>
          </a:p>
          <a:p>
            <a:pPr algn="l" eaLnBrk="0" fontAlgn="base" hangingPunct="0">
              <a:spcBef>
                <a:spcPct val="0"/>
              </a:spcBef>
              <a:spcAft>
                <a:spcPct val="0"/>
              </a:spcAft>
              <a:buFontTx/>
              <a:buNone/>
            </a:pPr>
            <a:r>
              <a:rPr lang="en-US" altLang="en-US" sz="1800" b="1" dirty="0">
                <a:solidFill>
                  <a:srgbClr val="29303B"/>
                </a:solidFill>
              </a:rPr>
              <a:t>so it looks a lot like a an artificial neuron that we've looked at before,</a:t>
            </a:r>
          </a:p>
          <a:p>
            <a:pPr algn="l" eaLnBrk="0" fontAlgn="base" hangingPunct="0">
              <a:spcBef>
                <a:spcPct val="0"/>
              </a:spcBef>
              <a:spcAft>
                <a:spcPct val="0"/>
              </a:spcAft>
              <a:buFontTx/>
              <a:buNone/>
            </a:pPr>
            <a:r>
              <a:rPr lang="en-US" altLang="en-US" sz="1800" b="1" dirty="0">
                <a:solidFill>
                  <a:srgbClr val="29303B"/>
                </a:solidFill>
              </a:rPr>
              <a:t>the big difference is this little loop here,</a:t>
            </a:r>
          </a:p>
          <a:p>
            <a:pPr algn="l" eaLnBrk="0" fontAlgn="base" hangingPunct="0">
              <a:spcBef>
                <a:spcPct val="0"/>
              </a:spcBef>
              <a:spcAft>
                <a:spcPct val="0"/>
              </a:spcAft>
              <a:buFontTx/>
              <a:buNone/>
            </a:pPr>
            <a:r>
              <a:rPr lang="en-US" altLang="en-US" sz="1800" b="1" dirty="0">
                <a:solidFill>
                  <a:srgbClr val="29303B"/>
                </a:solidFill>
              </a:rPr>
              <a:t>OK? So now, as we run a training step on this neuron, some training data gets fed into it, or maybe this</a:t>
            </a:r>
          </a:p>
          <a:p>
            <a:pPr algn="l" eaLnBrk="0" fontAlgn="base" hangingPunct="0">
              <a:spcBef>
                <a:spcPct val="0"/>
              </a:spcBef>
              <a:spcAft>
                <a:spcPct val="0"/>
              </a:spcAft>
              <a:buFontTx/>
              <a:buNone/>
            </a:pPr>
            <a:r>
              <a:rPr lang="en-US" altLang="en-US" sz="1800" b="1" dirty="0">
                <a:solidFill>
                  <a:srgbClr val="29303B"/>
                </a:solidFill>
              </a:rPr>
              <a:t>is an input from a previous layer in our neural network, and it will apply some sort of step function</a:t>
            </a:r>
          </a:p>
          <a:p>
            <a:pPr algn="l" eaLnBrk="0" fontAlgn="base" hangingPunct="0">
              <a:spcBef>
                <a:spcPct val="0"/>
              </a:spcBef>
              <a:spcAft>
                <a:spcPct val="0"/>
              </a:spcAft>
              <a:buFontTx/>
              <a:buNone/>
            </a:pPr>
            <a:r>
              <a:rPr lang="en-US" altLang="en-US" sz="1800" b="1" dirty="0">
                <a:solidFill>
                  <a:srgbClr val="29303B"/>
                </a:solidFill>
              </a:rPr>
              <a:t>after summing all the inputs into it.</a:t>
            </a:r>
          </a:p>
          <a:p>
            <a:pPr algn="l" eaLnBrk="0" fontAlgn="base" hangingPunct="0">
              <a:spcBef>
                <a:spcPct val="0"/>
              </a:spcBef>
              <a:spcAft>
                <a:spcPct val="0"/>
              </a:spcAft>
              <a:buFontTx/>
              <a:buNone/>
            </a:pPr>
            <a:r>
              <a:rPr lang="en-US" altLang="en-US" sz="1800" b="1" dirty="0">
                <a:solidFill>
                  <a:srgbClr val="29303B"/>
                </a:solidFill>
              </a:rPr>
              <a:t>In this case we're going to be drawing something more like a hyperbolic tangent because mathematically</a:t>
            </a:r>
          </a:p>
          <a:p>
            <a:pPr algn="l" eaLnBrk="0" fontAlgn="base" hangingPunct="0">
              <a:spcBef>
                <a:spcPct val="0"/>
              </a:spcBef>
              <a:spcAft>
                <a:spcPct val="0"/>
              </a:spcAft>
              <a:buFontTx/>
              <a:buNone/>
            </a:pPr>
            <a:r>
              <a:rPr lang="en-US" altLang="en-US" sz="1800" b="1" dirty="0">
                <a:solidFill>
                  <a:srgbClr val="29303B"/>
                </a:solidFill>
              </a:rPr>
              <a:t>we want to make sure that we preserve some of the information coming in in more of a smooth manner.</a:t>
            </a:r>
          </a:p>
          <a:p>
            <a:pPr algn="l" eaLnBrk="0" fontAlgn="base" hangingPunct="0">
              <a:spcBef>
                <a:spcPct val="0"/>
              </a:spcBef>
              <a:spcAft>
                <a:spcPct val="0"/>
              </a:spcAft>
              <a:buFontTx/>
              <a:buNone/>
            </a:pPr>
            <a:r>
              <a:rPr lang="en-US" altLang="en-US" sz="1800" b="1" dirty="0">
                <a:solidFill>
                  <a:srgbClr val="29303B"/>
                </a:solidFill>
              </a:rPr>
              <a:t>Now, usually we would just output the result of that summation and that activation function as the output</a:t>
            </a:r>
          </a:p>
          <a:p>
            <a:pPr algn="l" eaLnBrk="0" fontAlgn="base" hangingPunct="0">
              <a:spcBef>
                <a:spcPct val="0"/>
              </a:spcBef>
              <a:spcAft>
                <a:spcPct val="0"/>
              </a:spcAft>
              <a:buFontTx/>
              <a:buNone/>
            </a:pPr>
            <a:r>
              <a:rPr lang="en-US" altLang="en-US" sz="1800" b="1" dirty="0">
                <a:solidFill>
                  <a:srgbClr val="29303B"/>
                </a:solidFill>
              </a:rPr>
              <a:t>of this neuron,</a:t>
            </a:r>
          </a:p>
          <a:p>
            <a:pPr algn="l" eaLnBrk="0" fontAlgn="base" hangingPunct="0">
              <a:spcBef>
                <a:spcPct val="0"/>
              </a:spcBef>
              <a:spcAft>
                <a:spcPct val="0"/>
              </a:spcAft>
              <a:buFontTx/>
              <a:buNone/>
            </a:pPr>
            <a:r>
              <a:rPr lang="en-US" altLang="en-US" sz="1800" b="1" dirty="0">
                <a:solidFill>
                  <a:srgbClr val="29303B"/>
                </a:solidFill>
              </a:rPr>
              <a:t>but we're also going to feed that back into the same neuron,</a:t>
            </a:r>
          </a:p>
          <a:p>
            <a:pPr algn="l" eaLnBrk="0" fontAlgn="base" hangingPunct="0">
              <a:spcBef>
                <a:spcPct val="0"/>
              </a:spcBef>
              <a:spcAft>
                <a:spcPct val="0"/>
              </a:spcAft>
              <a:buFontTx/>
              <a:buNone/>
            </a:pPr>
            <a:r>
              <a:rPr lang="en-US" altLang="en-US" sz="1800" b="1" dirty="0">
                <a:solidFill>
                  <a:srgbClr val="29303B"/>
                </a:solidFill>
              </a:rPr>
              <a:t>so the next time we run a, run some data through this neuron, that data from the previous run also gets summed</a:t>
            </a:r>
          </a:p>
          <a:p>
            <a:pPr algn="l" eaLnBrk="0" fontAlgn="base" hangingPunct="0">
              <a:spcBef>
                <a:spcPct val="0"/>
              </a:spcBef>
              <a:spcAft>
                <a:spcPct val="0"/>
              </a:spcAft>
              <a:buFontTx/>
              <a:buNone/>
            </a:pPr>
            <a:r>
              <a:rPr lang="en-US" altLang="en-US" sz="1800" b="1" dirty="0">
                <a:solidFill>
                  <a:srgbClr val="29303B"/>
                </a:solidFill>
              </a:rPr>
              <a:t>in to the results.</a:t>
            </a:r>
          </a:p>
          <a:p>
            <a:pPr algn="l" eaLnBrk="0" fontAlgn="base" hangingPunct="0">
              <a:spcBef>
                <a:spcPct val="0"/>
              </a:spcBef>
              <a:spcAft>
                <a:spcPct val="0"/>
              </a:spcAft>
              <a:buFontTx/>
              <a:buNone/>
            </a:pPr>
            <a:r>
              <a:rPr lang="en-US" altLang="en-US" sz="1800" b="1" dirty="0">
                <a:solidFill>
                  <a:srgbClr val="29303B"/>
                </a:solidFill>
              </a:rPr>
              <a:t>OK? So as we keep running this thing over and over again, we'll have some new data coming in that gets</a:t>
            </a:r>
          </a:p>
          <a:p>
            <a:pPr algn="l" eaLnBrk="0" fontAlgn="base" hangingPunct="0">
              <a:spcBef>
                <a:spcPct val="0"/>
              </a:spcBef>
              <a:spcAft>
                <a:spcPct val="0"/>
              </a:spcAft>
              <a:buFontTx/>
              <a:buNone/>
            </a:pPr>
            <a:r>
              <a:rPr lang="en-US" altLang="en-US" sz="1800" b="1" dirty="0">
                <a:solidFill>
                  <a:srgbClr val="29303B"/>
                </a:solidFill>
              </a:rPr>
              <a:t>blended together with the output from the previous run through this neuron, and it just keeps happening</a:t>
            </a:r>
          </a:p>
          <a:p>
            <a:pPr algn="l" eaLnBrk="0" fontAlgn="base" hangingPunct="0">
              <a:spcBef>
                <a:spcPct val="0"/>
              </a:spcBef>
              <a:spcAft>
                <a:spcPct val="0"/>
              </a:spcAft>
              <a:buFontTx/>
              <a:buNone/>
            </a:pPr>
            <a:r>
              <a:rPr lang="en-US" altLang="en-US" sz="1800" b="1" dirty="0">
                <a:solidFill>
                  <a:srgbClr val="29303B"/>
                </a:solidFill>
              </a:rPr>
              <a:t>over and over and over again,</a:t>
            </a:r>
          </a:p>
          <a:p>
            <a:pPr algn="l" eaLnBrk="0" fontAlgn="base" hangingPunct="0">
              <a:spcBef>
                <a:spcPct val="0"/>
              </a:spcBef>
              <a:spcAft>
                <a:spcPct val="0"/>
              </a:spcAft>
              <a:buFontTx/>
              <a:buNone/>
            </a:pPr>
            <a:r>
              <a:rPr lang="en-US" altLang="en-US" sz="1800" b="1" dirty="0">
                <a:solidFill>
                  <a:srgbClr val="29303B"/>
                </a:solidFill>
              </a:rPr>
              <a:t>so you can see that over time the past behavior of this neuron influences its future behavior</a:t>
            </a:r>
          </a:p>
          <a:p>
            <a:pPr algn="l" eaLnBrk="0" fontAlgn="base" hangingPunct="0">
              <a:spcBef>
                <a:spcPct val="0"/>
              </a:spcBef>
              <a:spcAft>
                <a:spcPct val="0"/>
              </a:spcAft>
              <a:buFontTx/>
              <a:buNone/>
            </a:pPr>
            <a:r>
              <a:rPr lang="en-US" altLang="en-US" sz="1800" b="1" dirty="0">
                <a:solidFill>
                  <a:srgbClr val="29303B"/>
                </a:solidFill>
              </a:rPr>
              <a:t>and it influences how it learns. Another way of thinking about this is by unrolling it in time.</a:t>
            </a:r>
          </a:p>
          <a:p>
            <a:pPr algn="l" eaLnBrk="0" fontAlgn="base" hangingPunct="0">
              <a:spcBef>
                <a:spcPct val="0"/>
              </a:spcBef>
              <a:spcAft>
                <a:spcPct val="0"/>
              </a:spcAft>
              <a:buFontTx/>
              <a:buNone/>
            </a:pPr>
            <a:r>
              <a:rPr lang="en-US" altLang="en-US" sz="1800" b="1" dirty="0">
                <a:solidFill>
                  <a:srgbClr val="29303B"/>
                </a:solidFill>
              </a:rPr>
              <a:t>So what this diagram shows is the same single neuron just at three different times steps,</a:t>
            </a:r>
          </a:p>
          <a:p>
            <a:pPr algn="l" eaLnBrk="0" fontAlgn="base" hangingPunct="0">
              <a:spcBef>
                <a:spcPct val="0"/>
              </a:spcBef>
              <a:spcAft>
                <a:spcPct val="0"/>
              </a:spcAft>
              <a:buFontTx/>
              <a:buNone/>
            </a:pPr>
            <a:r>
              <a:rPr lang="en-US" altLang="en-US" sz="1800" b="1" dirty="0">
                <a:solidFill>
                  <a:srgbClr val="29303B"/>
                </a:solidFill>
              </a:rPr>
              <a:t>and when you start to dig into the mathematics of how RNN's work, this is a more useful way of</a:t>
            </a:r>
          </a:p>
          <a:p>
            <a:pPr algn="l" eaLnBrk="0" fontAlgn="base" hangingPunct="0">
              <a:spcBef>
                <a:spcPct val="0"/>
              </a:spcBef>
              <a:spcAft>
                <a:spcPct val="0"/>
              </a:spcAft>
              <a:buFontTx/>
              <a:buNone/>
            </a:pPr>
            <a:r>
              <a:rPr lang="en-US" altLang="en-US" sz="1800" b="1" dirty="0">
                <a:solidFill>
                  <a:srgbClr val="29303B"/>
                </a:solidFill>
              </a:rPr>
              <a:t>thinking about it.</a:t>
            </a:r>
          </a:p>
          <a:p>
            <a:pPr algn="l" eaLnBrk="0" fontAlgn="base" hangingPunct="0">
              <a:spcBef>
                <a:spcPct val="0"/>
              </a:spcBef>
              <a:spcAft>
                <a:spcPct val="0"/>
              </a:spcAft>
              <a:buFontTx/>
              <a:buNone/>
            </a:pPr>
            <a:r>
              <a:rPr lang="en-US" altLang="en-US" sz="1800" b="1" dirty="0">
                <a:solidFill>
                  <a:srgbClr val="29303B"/>
                </a:solidFill>
              </a:rPr>
              <a:t>So if we consider this to be time step 0, you can see there's some sort of data input coming into this</a:t>
            </a:r>
          </a:p>
          <a:p>
            <a:pPr algn="l" eaLnBrk="0" fontAlgn="base" hangingPunct="0">
              <a:spcBef>
                <a:spcPct val="0"/>
              </a:spcBef>
              <a:spcAft>
                <a:spcPct val="0"/>
              </a:spcAft>
              <a:buFontTx/>
              <a:buNone/>
            </a:pPr>
            <a:r>
              <a:rPr lang="en-US" altLang="en-US" sz="1800" b="1" dirty="0">
                <a:solidFill>
                  <a:srgbClr val="29303B"/>
                </a:solidFill>
              </a:rPr>
              <a:t>recurrent neuron and that will produce some sort of output after going through its activation function,</a:t>
            </a:r>
          </a:p>
          <a:p>
            <a:pPr algn="l" eaLnBrk="0" fontAlgn="base" hangingPunct="0">
              <a:spcBef>
                <a:spcPct val="0"/>
              </a:spcBef>
              <a:spcAft>
                <a:spcPct val="0"/>
              </a:spcAft>
              <a:buFontTx/>
              <a:buNone/>
            </a:pPr>
            <a:r>
              <a:rPr lang="en-US" altLang="en-US" sz="1800" b="1" dirty="0">
                <a:solidFill>
                  <a:srgbClr val="29303B"/>
                </a:solidFill>
              </a:rPr>
              <a:t>and that output also gets fed into the next time step,</a:t>
            </a:r>
          </a:p>
          <a:p>
            <a:pPr algn="l" eaLnBrk="0" fontAlgn="base" hangingPunct="0">
              <a:spcBef>
                <a:spcPct val="0"/>
              </a:spcBef>
              <a:spcAft>
                <a:spcPct val="0"/>
              </a:spcAft>
              <a:buFontTx/>
              <a:buNone/>
            </a:pPr>
            <a:r>
              <a:rPr lang="en-US" altLang="en-US" sz="1800" b="1" dirty="0">
                <a:solidFill>
                  <a:srgbClr val="29303B"/>
                </a:solidFill>
              </a:rPr>
              <a:t>so if this is time step one with this same neuron, you can see that this neuron is receiving not only</a:t>
            </a:r>
          </a:p>
          <a:p>
            <a:pPr algn="l" eaLnBrk="0" fontAlgn="base" hangingPunct="0">
              <a:spcBef>
                <a:spcPct val="0"/>
              </a:spcBef>
              <a:spcAft>
                <a:spcPct val="0"/>
              </a:spcAft>
              <a:buFontTx/>
              <a:buNone/>
            </a:pPr>
            <a:r>
              <a:rPr lang="en-US" altLang="en-US" sz="1800" b="1" dirty="0">
                <a:solidFill>
                  <a:srgbClr val="29303B"/>
                </a:solidFill>
              </a:rPr>
              <a:t>a new input, but also the output from the previous time step and those get summed together, the activation</a:t>
            </a:r>
          </a:p>
          <a:p>
            <a:pPr algn="l" eaLnBrk="0" fontAlgn="base" hangingPunct="0">
              <a:spcBef>
                <a:spcPct val="0"/>
              </a:spcBef>
              <a:spcAft>
                <a:spcPct val="0"/>
              </a:spcAft>
              <a:buFontTx/>
              <a:buNone/>
            </a:pPr>
            <a:r>
              <a:rPr lang="en-US" altLang="en-US" sz="1800" b="1" dirty="0">
                <a:solidFill>
                  <a:srgbClr val="29303B"/>
                </a:solidFill>
              </a:rPr>
              <a:t>function gets applied to it, and that gets output as well, and the output of that combination then gets</a:t>
            </a:r>
          </a:p>
          <a:p>
            <a:pPr algn="l" eaLnBrk="0" fontAlgn="base" hangingPunct="0">
              <a:spcBef>
                <a:spcPct val="0"/>
              </a:spcBef>
              <a:spcAft>
                <a:spcPct val="0"/>
              </a:spcAft>
              <a:buFontTx/>
              <a:buNone/>
            </a:pPr>
            <a:r>
              <a:rPr lang="en-US" altLang="en-US" sz="1800" b="1" dirty="0">
                <a:solidFill>
                  <a:srgbClr val="29303B"/>
                </a:solidFill>
              </a:rPr>
              <a:t>fed onto the next time step, call this time step 2, where a new input for time step 2 gets fed into</a:t>
            </a:r>
          </a:p>
          <a:p>
            <a:pPr algn="l" eaLnBrk="0" fontAlgn="base" hangingPunct="0">
              <a:spcBef>
                <a:spcPct val="0"/>
              </a:spcBef>
              <a:spcAft>
                <a:spcPct val="0"/>
              </a:spcAft>
              <a:buFontTx/>
              <a:buNone/>
            </a:pPr>
            <a:r>
              <a:rPr lang="en-US" altLang="en-US" sz="1800" b="1" dirty="0">
                <a:solidFill>
                  <a:srgbClr val="29303B"/>
                </a:solidFill>
              </a:rPr>
              <a:t>this neuron and the output from the previous step also gets fed in, they get </a:t>
            </a:r>
            <a:r>
              <a:rPr lang="en-US" altLang="en-US" sz="1800" b="1" dirty="0" err="1">
                <a:solidFill>
                  <a:srgbClr val="29303B"/>
                </a:solidFill>
              </a:rPr>
              <a:t>summbed</a:t>
            </a:r>
            <a:r>
              <a:rPr lang="en-US" altLang="en-US" sz="1800" b="1" dirty="0">
                <a:solidFill>
                  <a:srgbClr val="29303B"/>
                </a:solidFill>
              </a:rPr>
              <a:t> together, the activation</a:t>
            </a:r>
          </a:p>
          <a:p>
            <a:pPr algn="l" eaLnBrk="0" fontAlgn="base" hangingPunct="0">
              <a:spcBef>
                <a:spcPct val="0"/>
              </a:spcBef>
              <a:spcAft>
                <a:spcPct val="0"/>
              </a:spcAft>
              <a:buFontTx/>
              <a:buNone/>
            </a:pPr>
            <a:r>
              <a:rPr lang="en-US" altLang="en-US" sz="1800" b="1" dirty="0">
                <a:solidFill>
                  <a:srgbClr val="29303B"/>
                </a:solidFill>
              </a:rPr>
              <a:t>function is run,</a:t>
            </a:r>
          </a:p>
          <a:p>
            <a:pPr algn="l" eaLnBrk="0" fontAlgn="base" hangingPunct="0">
              <a:spcBef>
                <a:spcPct val="0"/>
              </a:spcBef>
              <a:spcAft>
                <a:spcPct val="0"/>
              </a:spcAft>
              <a:buFontTx/>
              <a:buNone/>
            </a:pPr>
            <a:r>
              <a:rPr lang="en-US" altLang="en-US" sz="1800" b="1" dirty="0">
                <a:solidFill>
                  <a:srgbClr val="29303B"/>
                </a:solidFill>
              </a:rPr>
              <a:t>and we have a new output.</a:t>
            </a:r>
          </a:p>
          <a:p>
            <a:pPr algn="l" eaLnBrk="0" fontAlgn="base" hangingPunct="0">
              <a:spcBef>
                <a:spcPct val="0"/>
              </a:spcBef>
              <a:spcAft>
                <a:spcPct val="0"/>
              </a:spcAft>
              <a:buFontTx/>
              <a:buNone/>
            </a:pPr>
            <a:r>
              <a:rPr lang="en-US" altLang="en-US" sz="1800" b="1" dirty="0">
                <a:solidFill>
                  <a:srgbClr val="29303B"/>
                </a:solidFill>
              </a:rPr>
              <a:t>This is called a memory cell because it does maintain memory of its previous outputs over time, and you</a:t>
            </a:r>
          </a:p>
          <a:p>
            <a:pPr algn="l" eaLnBrk="0" fontAlgn="base" hangingPunct="0">
              <a:spcBef>
                <a:spcPct val="0"/>
              </a:spcBef>
              <a:spcAft>
                <a:spcPct val="0"/>
              </a:spcAft>
              <a:buFontTx/>
              <a:buNone/>
            </a:pPr>
            <a:r>
              <a:rPr lang="en-US" altLang="en-US" sz="1800" b="1" dirty="0">
                <a:solidFill>
                  <a:srgbClr val="29303B"/>
                </a:solidFill>
              </a:rPr>
              <a:t>can see that even though it's getting summed together at each time step, over time those earlier behaviors</a:t>
            </a:r>
          </a:p>
          <a:p>
            <a:pPr algn="l" eaLnBrk="0" fontAlgn="base" hangingPunct="0">
              <a:spcBef>
                <a:spcPct val="0"/>
              </a:spcBef>
              <a:spcAft>
                <a:spcPct val="0"/>
              </a:spcAft>
              <a:buFontTx/>
              <a:buNone/>
            </a:pPr>
            <a:r>
              <a:rPr lang="en-US" altLang="en-US" sz="1800" b="1" dirty="0">
                <a:solidFill>
                  <a:srgbClr val="29303B"/>
                </a:solidFill>
              </a:rPr>
              <a:t>kind of get diluted,</a:t>
            </a:r>
          </a:p>
          <a:p>
            <a:pPr algn="l" eaLnBrk="0" fontAlgn="base" hangingPunct="0">
              <a:spcBef>
                <a:spcPct val="0"/>
              </a:spcBef>
              <a:spcAft>
                <a:spcPct val="0"/>
              </a:spcAft>
              <a:buFontTx/>
              <a:buNone/>
            </a:pPr>
            <a:r>
              <a:rPr lang="en-US" altLang="en-US" sz="1800" b="1" dirty="0">
                <a:solidFill>
                  <a:srgbClr val="29303B"/>
                </a:solidFill>
              </a:rPr>
              <a:t>Right?</a:t>
            </a:r>
          </a:p>
          <a:p>
            <a:pPr algn="l" eaLnBrk="0" fontAlgn="base" hangingPunct="0">
              <a:spcBef>
                <a:spcPct val="0"/>
              </a:spcBef>
              <a:spcAft>
                <a:spcPct val="0"/>
              </a:spcAft>
              <a:buFontTx/>
              <a:buNone/>
            </a:pPr>
            <a:r>
              <a:rPr lang="en-US" altLang="en-US" sz="1800" b="1" dirty="0">
                <a:solidFill>
                  <a:srgbClr val="29303B"/>
                </a:solidFill>
              </a:rPr>
              <a:t>So, you know, we're adding in that time step to that time step and then the sum of those two things end</a:t>
            </a:r>
          </a:p>
          <a:p>
            <a:pPr algn="l" eaLnBrk="0" fontAlgn="base" hangingPunct="0">
              <a:spcBef>
                <a:spcPct val="0"/>
              </a:spcBef>
              <a:spcAft>
                <a:spcPct val="0"/>
              </a:spcAft>
              <a:buFontTx/>
              <a:buNone/>
            </a:pPr>
            <a:r>
              <a:rPr lang="en-US" altLang="en-US" sz="1800" b="1" dirty="0">
                <a:solidFill>
                  <a:srgbClr val="29303B"/>
                </a:solidFill>
              </a:rPr>
              <a:t>up working into this one.</a:t>
            </a:r>
          </a:p>
          <a:p>
            <a:pPr algn="l" eaLnBrk="0" fontAlgn="base" hangingPunct="0">
              <a:spcBef>
                <a:spcPct val="0"/>
              </a:spcBef>
              <a:spcAft>
                <a:spcPct val="0"/>
              </a:spcAft>
              <a:buFontTx/>
              <a:buNone/>
            </a:pPr>
            <a:r>
              <a:rPr lang="en-US" altLang="en-US" sz="1800" b="1" dirty="0">
                <a:solidFill>
                  <a:srgbClr val="29303B"/>
                </a:solidFill>
              </a:rPr>
              <a:t>So one property of memory cells is that more recent behavior tends to have more of an influence on the</a:t>
            </a:r>
          </a:p>
          <a:p>
            <a:pPr algn="l" eaLnBrk="0" fontAlgn="base" hangingPunct="0">
              <a:spcBef>
                <a:spcPct val="0"/>
              </a:spcBef>
              <a:spcAft>
                <a:spcPct val="0"/>
              </a:spcAft>
              <a:buFontTx/>
              <a:buNone/>
            </a:pPr>
            <a:r>
              <a:rPr lang="en-US" altLang="en-US" sz="1800" b="1" dirty="0">
                <a:solidFill>
                  <a:srgbClr val="29303B"/>
                </a:solidFill>
              </a:rPr>
              <a:t>current behavior that you get out of every current neuron</a:t>
            </a:r>
          </a:p>
          <a:p>
            <a:pPr algn="l" eaLnBrk="0" fontAlgn="base" hangingPunct="0">
              <a:spcBef>
                <a:spcPct val="0"/>
              </a:spcBef>
              <a:spcAft>
                <a:spcPct val="0"/>
              </a:spcAft>
              <a:buFontTx/>
              <a:buNone/>
            </a:pPr>
            <a:r>
              <a:rPr lang="en-US" altLang="en-US" sz="1800" b="1" dirty="0">
                <a:solidFill>
                  <a:srgbClr val="29303B"/>
                </a:solidFill>
              </a:rPr>
              <a:t>and this can be a problem in some applications,</a:t>
            </a:r>
          </a:p>
          <a:p>
            <a:pPr algn="l" eaLnBrk="0" fontAlgn="base" hangingPunct="0">
              <a:spcBef>
                <a:spcPct val="0"/>
              </a:spcBef>
              <a:spcAft>
                <a:spcPct val="0"/>
              </a:spcAft>
              <a:buFontTx/>
              <a:buNone/>
            </a:pPr>
            <a:r>
              <a:rPr lang="en-US" altLang="en-US" sz="1800" b="1" dirty="0">
                <a:solidFill>
                  <a:srgbClr val="29303B"/>
                </a:solidFill>
              </a:rPr>
              <a:t>so there are ways to work against that that we can talk about later. Stepping this up you can have a layer</a:t>
            </a:r>
          </a:p>
          <a:p>
            <a:pPr algn="l" eaLnBrk="0" fontAlgn="base" hangingPunct="0">
              <a:spcBef>
                <a:spcPct val="0"/>
              </a:spcBef>
              <a:spcAft>
                <a:spcPct val="0"/>
              </a:spcAft>
              <a:buFontTx/>
              <a:buNone/>
            </a:pPr>
            <a:r>
              <a:rPr lang="en-US" altLang="en-US" sz="1800" b="1" dirty="0">
                <a:solidFill>
                  <a:srgbClr val="29303B"/>
                </a:solidFill>
              </a:rPr>
              <a:t>of recurrent neurons, so you don't have to have just one obviously,</a:t>
            </a:r>
          </a:p>
          <a:p>
            <a:pPr algn="l" eaLnBrk="0" fontAlgn="base" hangingPunct="0">
              <a:spcBef>
                <a:spcPct val="0"/>
              </a:spcBef>
              <a:spcAft>
                <a:spcPct val="0"/>
              </a:spcAft>
              <a:buFontTx/>
              <a:buNone/>
            </a:pPr>
            <a:r>
              <a:rPr lang="en-US" altLang="en-US" sz="1800" b="1" dirty="0">
                <a:solidFill>
                  <a:srgbClr val="29303B"/>
                </a:solidFill>
              </a:rPr>
              <a:t>so in this diagram we are looking at four individual recurrent neurons that are working together as part</a:t>
            </a:r>
          </a:p>
          <a:p>
            <a:pPr algn="l" eaLnBrk="0" fontAlgn="base" hangingPunct="0">
              <a:spcBef>
                <a:spcPct val="0"/>
              </a:spcBef>
              <a:spcAft>
                <a:spcPct val="0"/>
              </a:spcAft>
              <a:buFontTx/>
              <a:buNone/>
            </a:pPr>
            <a:r>
              <a:rPr lang="en-US" altLang="en-US" sz="1800" b="1" dirty="0">
                <a:solidFill>
                  <a:srgbClr val="29303B"/>
                </a:solidFill>
              </a:rPr>
              <a:t>of a layer,</a:t>
            </a:r>
          </a:p>
          <a:p>
            <a:pPr algn="l" eaLnBrk="0" fontAlgn="base" hangingPunct="0">
              <a:spcBef>
                <a:spcPct val="0"/>
              </a:spcBef>
              <a:spcAft>
                <a:spcPct val="0"/>
              </a:spcAft>
              <a:buFontTx/>
              <a:buNone/>
            </a:pPr>
            <a:r>
              <a:rPr lang="en-US" altLang="en-US" sz="1800" b="1" dirty="0">
                <a:solidFill>
                  <a:srgbClr val="29303B"/>
                </a:solidFill>
              </a:rPr>
              <a:t>and you can have some input going into this layer as a whole that gets fed into these four different</a:t>
            </a:r>
          </a:p>
          <a:p>
            <a:pPr algn="l" eaLnBrk="0" fontAlgn="base" hangingPunct="0">
              <a:spcBef>
                <a:spcPct val="0"/>
              </a:spcBef>
              <a:spcAft>
                <a:spcPct val="0"/>
              </a:spcAft>
              <a:buFontTx/>
              <a:buNone/>
            </a:pPr>
            <a:r>
              <a:rPr lang="en-US" altLang="en-US" sz="1800" b="1" dirty="0">
                <a:solidFill>
                  <a:srgbClr val="29303B"/>
                </a:solidFill>
              </a:rPr>
              <a:t>recurring neurons, and then the output of those neurons can then get fed back to the next step to every</a:t>
            </a:r>
          </a:p>
          <a:p>
            <a:pPr algn="l" eaLnBrk="0" fontAlgn="base" hangingPunct="0">
              <a:spcBef>
                <a:spcPct val="0"/>
              </a:spcBef>
              <a:spcAft>
                <a:spcPct val="0"/>
              </a:spcAft>
              <a:buFontTx/>
              <a:buNone/>
            </a:pPr>
            <a:r>
              <a:rPr lang="en-US" altLang="en-US" sz="1800" b="1" dirty="0">
                <a:solidFill>
                  <a:srgbClr val="29303B"/>
                </a:solidFill>
              </a:rPr>
              <a:t>neuron in that layer.</a:t>
            </a:r>
          </a:p>
          <a:p>
            <a:pPr algn="l" eaLnBrk="0" fontAlgn="base" hangingPunct="0">
              <a:spcBef>
                <a:spcPct val="0"/>
              </a:spcBef>
              <a:spcAft>
                <a:spcPct val="0"/>
              </a:spcAft>
              <a:buFontTx/>
              <a:buNone/>
            </a:pPr>
            <a:r>
              <a:rPr lang="en-US" altLang="en-US" sz="1800" b="1" dirty="0">
                <a:solidFill>
                  <a:srgbClr val="29303B"/>
                </a:solidFill>
              </a:rPr>
              <a:t>So all we're doing is scaling this out horizontally, so instead of a single recurrent neuron we have</a:t>
            </a:r>
          </a:p>
          <a:p>
            <a:pPr algn="l" eaLnBrk="0" fontAlgn="base" hangingPunct="0">
              <a:spcBef>
                <a:spcPct val="0"/>
              </a:spcBef>
              <a:spcAft>
                <a:spcPct val="0"/>
              </a:spcAft>
              <a:buFontTx/>
              <a:buNone/>
            </a:pPr>
            <a:r>
              <a:rPr lang="en-US" altLang="en-US" sz="1800" b="1" dirty="0">
                <a:solidFill>
                  <a:srgbClr val="29303B"/>
                </a:solidFill>
              </a:rPr>
              <a:t>a layer of four recurrent neurons</a:t>
            </a:r>
          </a:p>
          <a:p>
            <a:pPr algn="l" eaLnBrk="0" fontAlgn="base" hangingPunct="0">
              <a:spcBef>
                <a:spcPct val="0"/>
              </a:spcBef>
              <a:spcAft>
                <a:spcPct val="0"/>
              </a:spcAft>
              <a:buFontTx/>
              <a:buNone/>
            </a:pPr>
            <a:r>
              <a:rPr lang="en-US" altLang="en-US" sz="1800" b="1" dirty="0">
                <a:solidFill>
                  <a:srgbClr val="29303B"/>
                </a:solidFill>
              </a:rPr>
              <a:t>in this example where all of the output of those neurons is feeding in to the behavior of those neurons</a:t>
            </a:r>
          </a:p>
          <a:p>
            <a:pPr algn="l" eaLnBrk="0" fontAlgn="base" hangingPunct="0">
              <a:spcBef>
                <a:spcPct val="0"/>
              </a:spcBef>
              <a:spcAft>
                <a:spcPct val="0"/>
              </a:spcAft>
              <a:buFontTx/>
              <a:buNone/>
            </a:pPr>
            <a:r>
              <a:rPr lang="en-US" altLang="en-US" sz="1800" b="1" dirty="0">
                <a:solidFill>
                  <a:srgbClr val="29303B"/>
                </a:solidFill>
              </a:rPr>
              <a:t>in the next learning step,</a:t>
            </a:r>
          </a:p>
          <a:p>
            <a:pPr algn="l" eaLnBrk="0" fontAlgn="base" hangingPunct="0">
              <a:spcBef>
                <a:spcPct val="0"/>
              </a:spcBef>
              <a:spcAft>
                <a:spcPct val="0"/>
              </a:spcAft>
              <a:buFontTx/>
              <a:buNone/>
            </a:pPr>
            <a:r>
              <a:rPr lang="en-US" altLang="en-US" sz="1800" b="1" dirty="0">
                <a:solidFill>
                  <a:srgbClr val="29303B"/>
                </a:solidFill>
              </a:rPr>
              <a:t>OK?</a:t>
            </a:r>
          </a:p>
          <a:p>
            <a:pPr algn="l" eaLnBrk="0" fontAlgn="base" hangingPunct="0">
              <a:spcBef>
                <a:spcPct val="0"/>
              </a:spcBef>
              <a:spcAft>
                <a:spcPct val="0"/>
              </a:spcAft>
              <a:buFontTx/>
              <a:buNone/>
            </a:pPr>
            <a:r>
              <a:rPr lang="en-US" altLang="en-US" sz="1800" b="1" dirty="0">
                <a:solidFill>
                  <a:srgbClr val="29303B"/>
                </a:solidFill>
              </a:rPr>
              <a:t>So you can scale this out to have more than one neuron and learn more complicated patterns as a result.</a:t>
            </a:r>
          </a:p>
          <a:p>
            <a:pPr algn="l" eaLnBrk="0" fontAlgn="base" hangingPunct="0">
              <a:spcBef>
                <a:spcPct val="0"/>
              </a:spcBef>
              <a:spcAft>
                <a:spcPct val="0"/>
              </a:spcAft>
              <a:buFontTx/>
              <a:buNone/>
            </a:pPr>
            <a:r>
              <a:rPr lang="en-US" altLang="en-US" sz="1800" b="1" dirty="0">
                <a:solidFill>
                  <a:srgbClr val="29303B"/>
                </a:solidFill>
              </a:rPr>
              <a:t>RNN's opened up a wide range of possibilities because now we have the ability to deal not just with</a:t>
            </a:r>
          </a:p>
          <a:p>
            <a:pPr algn="l" eaLnBrk="0" fontAlgn="base" hangingPunct="0">
              <a:spcBef>
                <a:spcPct val="0"/>
              </a:spcBef>
              <a:spcAft>
                <a:spcPct val="0"/>
              </a:spcAft>
              <a:buFontTx/>
              <a:buNone/>
            </a:pPr>
            <a:r>
              <a:rPr lang="en-US" altLang="en-US" sz="1800" b="1" dirty="0">
                <a:solidFill>
                  <a:srgbClr val="29303B"/>
                </a:solidFill>
              </a:rPr>
              <a:t>vectors of information, static snapshots of some sort of a state, we can also deal with sequences of data</a:t>
            </a:r>
          </a:p>
          <a:p>
            <a:pPr algn="l" eaLnBrk="0" fontAlgn="base" hangingPunct="0">
              <a:spcBef>
                <a:spcPct val="0"/>
              </a:spcBef>
              <a:spcAft>
                <a:spcPct val="0"/>
              </a:spcAft>
              <a:buFontTx/>
              <a:buNone/>
            </a:pPr>
            <a:r>
              <a:rPr lang="en-US" altLang="en-US" sz="1800" b="1" dirty="0">
                <a:solidFill>
                  <a:srgbClr val="29303B"/>
                </a:solidFill>
              </a:rPr>
              <a:t>as well.</a:t>
            </a:r>
          </a:p>
          <a:p>
            <a:pPr algn="l" eaLnBrk="0" fontAlgn="base" hangingPunct="0">
              <a:spcBef>
                <a:spcPct val="0"/>
              </a:spcBef>
              <a:spcAft>
                <a:spcPct val="0"/>
              </a:spcAft>
              <a:buFontTx/>
              <a:buNone/>
            </a:pPr>
            <a:r>
              <a:rPr lang="en-US" altLang="en-US" sz="1800" b="1" dirty="0">
                <a:solidFill>
                  <a:srgbClr val="29303B"/>
                </a:solidFill>
              </a:rPr>
              <a:t>So there are four different combinations here that you can deal with, we can deal with "sequence to sequence"</a:t>
            </a:r>
          </a:p>
          <a:p>
            <a:pPr algn="l" eaLnBrk="0" fontAlgn="base" hangingPunct="0">
              <a:spcBef>
                <a:spcPct val="0"/>
              </a:spcBef>
              <a:spcAft>
                <a:spcPct val="0"/>
              </a:spcAft>
              <a:buFontTx/>
              <a:buNone/>
            </a:pPr>
            <a:r>
              <a:rPr lang="en-US" altLang="en-US" sz="1800" b="1" dirty="0">
                <a:solidFill>
                  <a:srgbClr val="29303B"/>
                </a:solidFill>
              </a:rPr>
              <a:t>neural networks,</a:t>
            </a:r>
          </a:p>
          <a:p>
            <a:pPr algn="l" eaLnBrk="0" fontAlgn="base" hangingPunct="0">
              <a:spcBef>
                <a:spcPct val="0"/>
              </a:spcBef>
              <a:spcAft>
                <a:spcPct val="0"/>
              </a:spcAft>
              <a:buFontTx/>
              <a:buNone/>
            </a:pPr>
            <a:r>
              <a:rPr lang="en-US" altLang="en-US" sz="1800" b="1" dirty="0">
                <a:solidFill>
                  <a:srgbClr val="29303B"/>
                </a:solidFill>
              </a:rPr>
              <a:t>if we have the input is a time series, or some sort of sequence of data, we can also have an output that</a:t>
            </a:r>
          </a:p>
          <a:p>
            <a:pPr algn="l" eaLnBrk="0" fontAlgn="base" hangingPunct="0">
              <a:spcBef>
                <a:spcPct val="0"/>
              </a:spcBef>
              <a:spcAft>
                <a:spcPct val="0"/>
              </a:spcAft>
              <a:buFontTx/>
              <a:buNone/>
            </a:pPr>
            <a:r>
              <a:rPr lang="en-US" altLang="en-US" sz="1800" b="1" dirty="0">
                <a:solidFill>
                  <a:srgbClr val="29303B"/>
                </a:solidFill>
              </a:rPr>
              <a:t>is a time series, or some sequence of data as well,</a:t>
            </a:r>
          </a:p>
          <a:p>
            <a:pPr algn="l" eaLnBrk="0" fontAlgn="base" hangingPunct="0">
              <a:spcBef>
                <a:spcPct val="0"/>
              </a:spcBef>
              <a:spcAft>
                <a:spcPct val="0"/>
              </a:spcAft>
              <a:buFontTx/>
              <a:buNone/>
            </a:pPr>
            <a:r>
              <a:rPr lang="en-US" altLang="en-US" sz="1800" b="1" dirty="0">
                <a:solidFill>
                  <a:srgbClr val="29303B"/>
                </a:solidFill>
              </a:rPr>
              <a:t>so if you're trying to predict stock prices in the future based on historical trades, that might be an</a:t>
            </a:r>
          </a:p>
          <a:p>
            <a:pPr algn="l" eaLnBrk="0" fontAlgn="base" hangingPunct="0">
              <a:spcBef>
                <a:spcPct val="0"/>
              </a:spcBef>
              <a:spcAft>
                <a:spcPct val="0"/>
              </a:spcAft>
              <a:buFontTx/>
              <a:buNone/>
            </a:pPr>
            <a:r>
              <a:rPr lang="en-US" altLang="en-US" sz="1800" b="1" dirty="0">
                <a:solidFill>
                  <a:srgbClr val="29303B"/>
                </a:solidFill>
              </a:rPr>
              <a:t>example of sequence to sequence topology. We can also mix and match sequences with the older vector</a:t>
            </a:r>
          </a:p>
          <a:p>
            <a:pPr algn="l" eaLnBrk="0" fontAlgn="base" hangingPunct="0">
              <a:spcBef>
                <a:spcPct val="0"/>
              </a:spcBef>
              <a:spcAft>
                <a:spcPct val="0"/>
              </a:spcAft>
              <a:buFontTx/>
              <a:buNone/>
            </a:pPr>
            <a:r>
              <a:rPr lang="en-US" altLang="en-US" sz="1800" b="1" dirty="0">
                <a:solidFill>
                  <a:srgbClr val="29303B"/>
                </a:solidFill>
              </a:rPr>
              <a:t>static states that we predicted back with just using multilayer perceptrons, we would call that a</a:t>
            </a:r>
          </a:p>
          <a:p>
            <a:pPr algn="l" eaLnBrk="0" fontAlgn="base" hangingPunct="0">
              <a:spcBef>
                <a:spcPct val="0"/>
              </a:spcBef>
              <a:spcAft>
                <a:spcPct val="0"/>
              </a:spcAft>
              <a:buFontTx/>
              <a:buNone/>
            </a:pPr>
            <a:r>
              <a:rPr lang="en-US" altLang="en-US" sz="1800" b="1" dirty="0">
                <a:solidFill>
                  <a:srgbClr val="29303B"/>
                </a:solidFill>
              </a:rPr>
              <a:t>sequence to vector,</a:t>
            </a:r>
          </a:p>
          <a:p>
            <a:pPr algn="l" eaLnBrk="0" fontAlgn="base" hangingPunct="0">
              <a:spcBef>
                <a:spcPct val="0"/>
              </a:spcBef>
              <a:spcAft>
                <a:spcPct val="0"/>
              </a:spcAft>
              <a:buFontTx/>
              <a:buNone/>
            </a:pPr>
            <a:r>
              <a:rPr lang="en-US" altLang="en-US" sz="1800" b="1" dirty="0">
                <a:solidFill>
                  <a:srgbClr val="29303B"/>
                </a:solidFill>
              </a:rPr>
              <a:t>so if we were starting with a sequence of data, we could produce just a snapshot of some state as a result</a:t>
            </a:r>
          </a:p>
          <a:p>
            <a:pPr algn="l" eaLnBrk="0" fontAlgn="base" hangingPunct="0">
              <a:spcBef>
                <a:spcPct val="0"/>
              </a:spcBef>
              <a:spcAft>
                <a:spcPct val="0"/>
              </a:spcAft>
              <a:buFontTx/>
              <a:buNone/>
            </a:pPr>
            <a:r>
              <a:rPr lang="en-US" altLang="en-US" sz="1800" b="1" dirty="0">
                <a:solidFill>
                  <a:srgbClr val="29303B"/>
                </a:solidFill>
              </a:rPr>
              <a:t>of analyzing that sequence.</a:t>
            </a:r>
          </a:p>
          <a:p>
            <a:pPr algn="l" eaLnBrk="0" fontAlgn="base" hangingPunct="0">
              <a:spcBef>
                <a:spcPct val="0"/>
              </a:spcBef>
              <a:spcAft>
                <a:spcPct val="0"/>
              </a:spcAft>
              <a:buFontTx/>
              <a:buNone/>
            </a:pPr>
            <a:r>
              <a:rPr lang="en-US" altLang="en-US" sz="1800" b="1" dirty="0">
                <a:solidFill>
                  <a:srgbClr val="29303B"/>
                </a:solidFill>
              </a:rPr>
              <a:t>An example might be looking at the sequence of words in a sentence to produce some idea of the sentiment</a:t>
            </a:r>
          </a:p>
          <a:p>
            <a:pPr algn="l" eaLnBrk="0" fontAlgn="base" hangingPunct="0">
              <a:spcBef>
                <a:spcPct val="0"/>
              </a:spcBef>
              <a:spcAft>
                <a:spcPct val="0"/>
              </a:spcAft>
              <a:buFontTx/>
              <a:buNone/>
            </a:pPr>
            <a:r>
              <a:rPr lang="en-US" altLang="en-US" sz="1800" b="1" dirty="0">
                <a:solidFill>
                  <a:srgbClr val="29303B"/>
                </a:solidFill>
              </a:rPr>
              <a:t>that that sentence conveys, and we'll actually look at that in an example shortly.</a:t>
            </a:r>
          </a:p>
          <a:p>
            <a:pPr algn="l" eaLnBrk="0" fontAlgn="base" hangingPunct="0">
              <a:spcBef>
                <a:spcPct val="0"/>
              </a:spcBef>
              <a:spcAft>
                <a:spcPct val="0"/>
              </a:spcAft>
              <a:buFontTx/>
              <a:buNone/>
            </a:pPr>
            <a:r>
              <a:rPr lang="en-US" altLang="en-US" sz="1800" b="1" dirty="0">
                <a:solidFill>
                  <a:srgbClr val="29303B"/>
                </a:solidFill>
              </a:rPr>
              <a:t>You can go the other way around too, you can go from a vector to a sequence.</a:t>
            </a:r>
          </a:p>
          <a:p>
            <a:pPr algn="l" eaLnBrk="0" fontAlgn="base" hangingPunct="0">
              <a:spcBef>
                <a:spcPct val="0"/>
              </a:spcBef>
              <a:spcAft>
                <a:spcPct val="0"/>
              </a:spcAft>
              <a:buFontTx/>
              <a:buNone/>
            </a:pPr>
            <a:r>
              <a:rPr lang="en-US" altLang="en-US" sz="1800" b="1" dirty="0">
                <a:solidFill>
                  <a:srgbClr val="29303B"/>
                </a:solidFill>
              </a:rPr>
              <a:t>So an example of that would be taking an image which is a static vector of information, and then producing</a:t>
            </a:r>
          </a:p>
          <a:p>
            <a:pPr algn="l" eaLnBrk="0" fontAlgn="base" hangingPunct="0">
              <a:spcBef>
                <a:spcPct val="0"/>
              </a:spcBef>
              <a:spcAft>
                <a:spcPct val="0"/>
              </a:spcAft>
              <a:buFontTx/>
              <a:buNone/>
            </a:pPr>
            <a:r>
              <a:rPr lang="en-US" altLang="en-US" sz="1800" b="1" dirty="0">
                <a:solidFill>
                  <a:srgbClr val="29303B"/>
                </a:solidFill>
              </a:rPr>
              <a:t>a sequence from that vector,</a:t>
            </a:r>
          </a:p>
          <a:p>
            <a:pPr algn="l" eaLnBrk="0" fontAlgn="base" hangingPunct="0">
              <a:spcBef>
                <a:spcPct val="0"/>
              </a:spcBef>
              <a:spcAft>
                <a:spcPct val="0"/>
              </a:spcAft>
              <a:buFontTx/>
              <a:buNone/>
            </a:pPr>
            <a:r>
              <a:rPr lang="en-US" altLang="en-US" sz="1800" b="1" dirty="0">
                <a:solidFill>
                  <a:srgbClr val="29303B"/>
                </a:solidFill>
              </a:rPr>
              <a:t>for example, words in a sentence creating a caption from an image. And we can chain these things together</a:t>
            </a:r>
          </a:p>
          <a:p>
            <a:pPr algn="l" eaLnBrk="0" fontAlgn="base" hangingPunct="0">
              <a:spcBef>
                <a:spcPct val="0"/>
              </a:spcBef>
              <a:spcAft>
                <a:spcPct val="0"/>
              </a:spcAft>
              <a:buFontTx/>
              <a:buNone/>
            </a:pPr>
            <a:r>
              <a:rPr lang="en-US" altLang="en-US" sz="1800" b="1" dirty="0">
                <a:solidFill>
                  <a:srgbClr val="29303B"/>
                </a:solidFill>
              </a:rPr>
              <a:t>in interesting ways as well,</a:t>
            </a:r>
          </a:p>
          <a:p>
            <a:pPr algn="l" eaLnBrk="0" fontAlgn="base" hangingPunct="0">
              <a:spcBef>
                <a:spcPct val="0"/>
              </a:spcBef>
              <a:spcAft>
                <a:spcPct val="0"/>
              </a:spcAft>
              <a:buFontTx/>
              <a:buNone/>
            </a:pPr>
            <a:r>
              <a:rPr lang="en-US" altLang="en-US" sz="1800" b="1" dirty="0">
                <a:solidFill>
                  <a:srgbClr val="29303B"/>
                </a:solidFill>
              </a:rPr>
              <a:t>we can have encoders and decoders built up that feed into each other,</a:t>
            </a:r>
          </a:p>
          <a:p>
            <a:pPr algn="l" eaLnBrk="0" fontAlgn="base" hangingPunct="0">
              <a:spcBef>
                <a:spcPct val="0"/>
              </a:spcBef>
              <a:spcAft>
                <a:spcPct val="0"/>
              </a:spcAft>
              <a:buFontTx/>
              <a:buNone/>
            </a:pPr>
            <a:r>
              <a:rPr lang="en-US" altLang="en-US" sz="1800" b="1" dirty="0">
                <a:solidFill>
                  <a:srgbClr val="29303B"/>
                </a:solidFill>
              </a:rPr>
              <a:t>for example, we might start with a sequence of information from a sentence of some language, embody what</a:t>
            </a:r>
          </a:p>
          <a:p>
            <a:pPr algn="l" eaLnBrk="0" fontAlgn="base" hangingPunct="0">
              <a:spcBef>
                <a:spcPct val="0"/>
              </a:spcBef>
              <a:spcAft>
                <a:spcPct val="0"/>
              </a:spcAft>
              <a:buFontTx/>
              <a:buNone/>
            </a:pPr>
            <a:r>
              <a:rPr lang="en-US" altLang="en-US" sz="1800" b="1" dirty="0">
                <a:solidFill>
                  <a:srgbClr val="29303B"/>
                </a:solidFill>
              </a:rPr>
              <a:t>that sentence means as some sort of a vector representation, and then turn that around into a new sequence</a:t>
            </a:r>
          </a:p>
          <a:p>
            <a:pPr algn="l" eaLnBrk="0" fontAlgn="base" hangingPunct="0">
              <a:spcBef>
                <a:spcPct val="0"/>
              </a:spcBef>
              <a:spcAft>
                <a:spcPct val="0"/>
              </a:spcAft>
              <a:buFontTx/>
              <a:buNone/>
            </a:pPr>
            <a:r>
              <a:rPr lang="en-US" altLang="en-US" sz="1800" b="1" dirty="0">
                <a:solidFill>
                  <a:srgbClr val="29303B"/>
                </a:solidFill>
              </a:rPr>
              <a:t>of words in some other language,</a:t>
            </a:r>
          </a:p>
          <a:p>
            <a:pPr algn="l" eaLnBrk="0" fontAlgn="base" hangingPunct="0">
              <a:spcBef>
                <a:spcPct val="0"/>
              </a:spcBef>
              <a:spcAft>
                <a:spcPct val="0"/>
              </a:spcAft>
              <a:buFontTx/>
              <a:buNone/>
            </a:pPr>
            <a:r>
              <a:rPr lang="en-US" altLang="en-US" sz="1800" b="1" dirty="0">
                <a:solidFill>
                  <a:srgbClr val="29303B"/>
                </a:solidFill>
              </a:rPr>
              <a:t>So that might be how a machine translation system could work</a:t>
            </a:r>
          </a:p>
          <a:p>
            <a:pPr algn="l" eaLnBrk="0" fontAlgn="base" hangingPunct="0">
              <a:spcBef>
                <a:spcPct val="0"/>
              </a:spcBef>
              <a:spcAft>
                <a:spcPct val="0"/>
              </a:spcAft>
              <a:buFontTx/>
              <a:buNone/>
            </a:pPr>
            <a:r>
              <a:rPr lang="en-US" altLang="en-US" sz="1800" b="1" dirty="0">
                <a:solidFill>
                  <a:srgbClr val="29303B"/>
                </a:solidFill>
              </a:rPr>
              <a:t>for example, you might start with a sequence of words in French, build up a vector that sort of embodies</a:t>
            </a:r>
          </a:p>
          <a:p>
            <a:pPr algn="l" eaLnBrk="0" fontAlgn="base" hangingPunct="0">
              <a:spcBef>
                <a:spcPct val="0"/>
              </a:spcBef>
              <a:spcAft>
                <a:spcPct val="0"/>
              </a:spcAft>
              <a:buFontTx/>
              <a:buNone/>
            </a:pPr>
            <a:r>
              <a:rPr lang="en-US" altLang="en-US" sz="1800" b="1" dirty="0">
                <a:solidFill>
                  <a:srgbClr val="29303B"/>
                </a:solidFill>
              </a:rPr>
              <a:t>the meaning of that sentence, and then produce a new sequence of words in English or whatever language</a:t>
            </a:r>
          </a:p>
          <a:p>
            <a:pPr algn="l" eaLnBrk="0" fontAlgn="base" hangingPunct="0">
              <a:spcBef>
                <a:spcPct val="0"/>
              </a:spcBef>
              <a:spcAft>
                <a:spcPct val="0"/>
              </a:spcAft>
              <a:buFontTx/>
              <a:buNone/>
            </a:pPr>
            <a:r>
              <a:rPr lang="en-US" altLang="en-US" sz="1800" b="1" dirty="0">
                <a:solidFill>
                  <a:srgbClr val="29303B"/>
                </a:solidFill>
              </a:rPr>
              <a:t>you want,</a:t>
            </a:r>
          </a:p>
          <a:p>
            <a:pPr algn="l" eaLnBrk="0" fontAlgn="base" hangingPunct="0">
              <a:spcBef>
                <a:spcPct val="0"/>
              </a:spcBef>
              <a:spcAft>
                <a:spcPct val="0"/>
              </a:spcAft>
              <a:buFontTx/>
              <a:buNone/>
            </a:pPr>
            <a:r>
              <a:rPr lang="en-US" altLang="en-US" sz="1800" b="1" dirty="0">
                <a:solidFill>
                  <a:srgbClr val="29303B"/>
                </a:solidFill>
              </a:rPr>
              <a:t>that's an example of using a recurrent neural network for machine translation,</a:t>
            </a:r>
          </a:p>
          <a:p>
            <a:pPr algn="l" eaLnBrk="0" fontAlgn="base" hangingPunct="0">
              <a:spcBef>
                <a:spcPct val="0"/>
              </a:spcBef>
              <a:spcAft>
                <a:spcPct val="0"/>
              </a:spcAft>
              <a:buFontTx/>
              <a:buNone/>
            </a:pPr>
            <a:r>
              <a:rPr lang="en-US" altLang="en-US" sz="1800" b="1" dirty="0">
                <a:solidFill>
                  <a:srgbClr val="29303B"/>
                </a:solidFill>
              </a:rPr>
              <a:t>so lots of exciting possibilities here. Training RNN's, just like CNN's,</a:t>
            </a:r>
          </a:p>
          <a:p>
            <a:pPr algn="l" eaLnBrk="0" fontAlgn="base" hangingPunct="0">
              <a:spcBef>
                <a:spcPct val="0"/>
              </a:spcBef>
              <a:spcAft>
                <a:spcPct val="0"/>
              </a:spcAft>
              <a:buFontTx/>
              <a:buNone/>
            </a:pPr>
            <a:r>
              <a:rPr lang="en-US" altLang="en-US" sz="1800" b="1" dirty="0">
                <a:solidFill>
                  <a:srgbClr val="29303B"/>
                </a:solidFill>
              </a:rPr>
              <a:t>it's hard, in some ways it's even harder,</a:t>
            </a:r>
          </a:p>
          <a:p>
            <a:pPr algn="l" eaLnBrk="0" fontAlgn="base" hangingPunct="0">
              <a:spcBef>
                <a:spcPct val="0"/>
              </a:spcBef>
              <a:spcAft>
                <a:spcPct val="0"/>
              </a:spcAft>
              <a:buFontTx/>
              <a:buNone/>
            </a:pPr>
            <a:r>
              <a:rPr lang="en-US" altLang="en-US" sz="1800" b="1" dirty="0">
                <a:solidFill>
                  <a:srgbClr val="29303B"/>
                </a:solidFill>
              </a:rPr>
              <a:t>the main twist here is that we need to back propagate not only through the neural network itself and</a:t>
            </a:r>
          </a:p>
          <a:p>
            <a:pPr algn="l" eaLnBrk="0" fontAlgn="base" hangingPunct="0">
              <a:spcBef>
                <a:spcPct val="0"/>
              </a:spcBef>
              <a:spcAft>
                <a:spcPct val="0"/>
              </a:spcAft>
              <a:buFontTx/>
              <a:buNone/>
            </a:pPr>
            <a:r>
              <a:rPr lang="en-US" altLang="en-US" sz="1800" b="1" dirty="0">
                <a:solidFill>
                  <a:srgbClr val="29303B"/>
                </a:solidFill>
              </a:rPr>
              <a:t>all of its layers, but also through time and at a practical standpoint every one of those time steps</a:t>
            </a:r>
          </a:p>
          <a:p>
            <a:pPr algn="l" eaLnBrk="0" fontAlgn="base" hangingPunct="0">
              <a:spcBef>
                <a:spcPct val="0"/>
              </a:spcBef>
              <a:spcAft>
                <a:spcPct val="0"/>
              </a:spcAft>
              <a:buFontTx/>
              <a:buNone/>
            </a:pPr>
            <a:r>
              <a:rPr lang="en-US" altLang="en-US" sz="1800" b="1" dirty="0">
                <a:solidFill>
                  <a:srgbClr val="29303B"/>
                </a:solidFill>
              </a:rPr>
              <a:t>ends up looking like another layer in our neural network while we're trying to train our neural network</a:t>
            </a:r>
          </a:p>
          <a:p>
            <a:pPr algn="l" eaLnBrk="0" fontAlgn="base" hangingPunct="0">
              <a:spcBef>
                <a:spcPct val="0"/>
              </a:spcBef>
              <a:spcAft>
                <a:spcPct val="0"/>
              </a:spcAft>
              <a:buFontTx/>
              <a:buNone/>
            </a:pPr>
            <a:r>
              <a:rPr lang="en-US" altLang="en-US" sz="1800" b="1" dirty="0">
                <a:solidFill>
                  <a:srgbClr val="29303B"/>
                </a:solidFill>
              </a:rPr>
              <a:t>and those times steps can add up fast.</a:t>
            </a:r>
          </a:p>
          <a:p>
            <a:pPr algn="l" eaLnBrk="0" fontAlgn="base" hangingPunct="0">
              <a:spcBef>
                <a:spcPct val="0"/>
              </a:spcBef>
              <a:spcAft>
                <a:spcPct val="0"/>
              </a:spcAft>
              <a:buFontTx/>
              <a:buNone/>
            </a:pPr>
            <a:r>
              <a:rPr lang="en-US" altLang="en-US" sz="1800" b="1" dirty="0">
                <a:solidFill>
                  <a:srgbClr val="29303B"/>
                </a:solidFill>
              </a:rPr>
              <a:t>So over time we end up with like an even deeper and deeper neural network that we need to train,</a:t>
            </a:r>
          </a:p>
          <a:p>
            <a:pPr algn="l" eaLnBrk="0" fontAlgn="base" hangingPunct="0">
              <a:spcBef>
                <a:spcPct val="0"/>
              </a:spcBef>
              <a:spcAft>
                <a:spcPct val="0"/>
              </a:spcAft>
              <a:buFontTx/>
              <a:buNone/>
            </a:pPr>
            <a:r>
              <a:rPr lang="en-US" altLang="en-US" sz="1800" b="1" dirty="0">
                <a:solidFill>
                  <a:srgbClr val="29303B"/>
                </a:solidFill>
              </a:rPr>
              <a:t>and the cost of actually performing gradient descent on that increasingly deep neural network becomes</a:t>
            </a:r>
          </a:p>
          <a:p>
            <a:pPr algn="l" eaLnBrk="0" fontAlgn="base" hangingPunct="0">
              <a:spcBef>
                <a:spcPct val="0"/>
              </a:spcBef>
              <a:spcAft>
                <a:spcPct val="0"/>
              </a:spcAft>
              <a:buFontTx/>
              <a:buNone/>
            </a:pPr>
            <a:r>
              <a:rPr lang="en-US" altLang="en-US" sz="1800" b="1" dirty="0">
                <a:solidFill>
                  <a:srgbClr val="29303B"/>
                </a:solidFill>
              </a:rPr>
              <a:t>increasingly large.</a:t>
            </a:r>
          </a:p>
          <a:p>
            <a:pPr algn="l" eaLnBrk="0" fontAlgn="base" hangingPunct="0">
              <a:spcBef>
                <a:spcPct val="0"/>
              </a:spcBef>
              <a:spcAft>
                <a:spcPct val="0"/>
              </a:spcAft>
              <a:buFontTx/>
              <a:buNone/>
            </a:pPr>
            <a:r>
              <a:rPr lang="en-US" altLang="en-US" sz="1800" b="1" dirty="0">
                <a:solidFill>
                  <a:srgbClr val="29303B"/>
                </a:solidFill>
              </a:rPr>
              <a:t>So to put an upper cap on that training time often we limit the backpropagation to a limited number</a:t>
            </a:r>
          </a:p>
          <a:p>
            <a:pPr algn="l" eaLnBrk="0" fontAlgn="base" hangingPunct="0">
              <a:spcBef>
                <a:spcPct val="0"/>
              </a:spcBef>
              <a:spcAft>
                <a:spcPct val="0"/>
              </a:spcAft>
              <a:buFontTx/>
              <a:buNone/>
            </a:pPr>
            <a:r>
              <a:rPr lang="en-US" altLang="en-US" sz="1800" b="1" dirty="0">
                <a:solidFill>
                  <a:srgbClr val="29303B"/>
                </a:solidFill>
              </a:rPr>
              <a:t>of time steps.</a:t>
            </a:r>
          </a:p>
          <a:p>
            <a:pPr algn="l" eaLnBrk="0" fontAlgn="base" hangingPunct="0">
              <a:spcBef>
                <a:spcPct val="0"/>
              </a:spcBef>
              <a:spcAft>
                <a:spcPct val="0"/>
              </a:spcAft>
              <a:buFontTx/>
              <a:buNone/>
            </a:pPr>
            <a:r>
              <a:rPr lang="en-US" altLang="en-US" sz="1800" b="1" dirty="0">
                <a:solidFill>
                  <a:srgbClr val="29303B"/>
                </a:solidFill>
              </a:rPr>
              <a:t>We call this "truncated backpropagation through time."</a:t>
            </a:r>
          </a:p>
          <a:p>
            <a:pPr algn="l" eaLnBrk="0" fontAlgn="base" hangingPunct="0">
              <a:spcBef>
                <a:spcPct val="0"/>
              </a:spcBef>
              <a:spcAft>
                <a:spcPct val="0"/>
              </a:spcAft>
              <a:buFontTx/>
              <a:buNone/>
            </a:pPr>
            <a:r>
              <a:rPr lang="en-US" altLang="en-US" sz="1800" b="1" dirty="0">
                <a:solidFill>
                  <a:srgbClr val="29303B"/>
                </a:solidFill>
              </a:rPr>
              <a:t>So, just something to keep in mind when you're training and RNN, you not only need to backpropagate</a:t>
            </a:r>
          </a:p>
          <a:p>
            <a:pPr algn="l" eaLnBrk="0" fontAlgn="base" hangingPunct="0">
              <a:spcBef>
                <a:spcPct val="0"/>
              </a:spcBef>
              <a:spcAft>
                <a:spcPct val="0"/>
              </a:spcAft>
              <a:buFontTx/>
              <a:buNone/>
            </a:pPr>
            <a:r>
              <a:rPr lang="en-US" altLang="en-US" sz="1800" b="1" dirty="0">
                <a:solidFill>
                  <a:srgbClr val="29303B"/>
                </a:solidFill>
              </a:rPr>
              <a:t>through the neural network topology that you've created,</a:t>
            </a:r>
          </a:p>
          <a:p>
            <a:pPr algn="l" eaLnBrk="0" fontAlgn="base" hangingPunct="0">
              <a:spcBef>
                <a:spcPct val="0"/>
              </a:spcBef>
              <a:spcAft>
                <a:spcPct val="0"/>
              </a:spcAft>
              <a:buFontTx/>
              <a:buNone/>
            </a:pPr>
            <a:r>
              <a:rPr lang="en-US" altLang="en-US" sz="1800" b="1" dirty="0">
                <a:solidFill>
                  <a:srgbClr val="29303B"/>
                </a:solidFill>
              </a:rPr>
              <a:t>you also need a backpropagate through all the time steps that you've built up </a:t>
            </a:r>
            <a:r>
              <a:rPr lang="en-US" altLang="en-US" sz="1800" b="1" dirty="0" err="1">
                <a:solidFill>
                  <a:srgbClr val="29303B"/>
                </a:solidFill>
              </a:rPr>
              <a:t>up</a:t>
            </a:r>
            <a:r>
              <a:rPr lang="en-US" altLang="en-US" sz="1800" b="1" dirty="0">
                <a:solidFill>
                  <a:srgbClr val="29303B"/>
                </a:solidFill>
              </a:rPr>
              <a:t> to that point.</a:t>
            </a:r>
          </a:p>
          <a:p>
            <a:pPr algn="l" eaLnBrk="0" fontAlgn="base" hangingPunct="0">
              <a:spcBef>
                <a:spcPct val="0"/>
              </a:spcBef>
              <a:spcAft>
                <a:spcPct val="0"/>
              </a:spcAft>
              <a:buFontTx/>
              <a:buNone/>
            </a:pPr>
            <a:r>
              <a:rPr lang="en-US" altLang="en-US" sz="1800" b="1" dirty="0">
                <a:solidFill>
                  <a:srgbClr val="29303B"/>
                </a:solidFill>
              </a:rPr>
              <a:t>Now, we talked earlier about the fact that as you're building up an RNN, the state from earlier time</a:t>
            </a:r>
          </a:p>
          <a:p>
            <a:pPr algn="l" eaLnBrk="0" fontAlgn="base" hangingPunct="0">
              <a:spcBef>
                <a:spcPct val="0"/>
              </a:spcBef>
              <a:spcAft>
                <a:spcPct val="0"/>
              </a:spcAft>
              <a:buFontTx/>
              <a:buNone/>
            </a:pPr>
            <a:r>
              <a:rPr lang="en-US" altLang="en-US" sz="1800" b="1" dirty="0">
                <a:solidFill>
                  <a:srgbClr val="29303B"/>
                </a:solidFill>
              </a:rPr>
              <a:t>steps end up getting diluted over time because we just keep feeding in behavior from the previous step</a:t>
            </a:r>
          </a:p>
          <a:p>
            <a:pPr algn="l" eaLnBrk="0" fontAlgn="base" hangingPunct="0">
              <a:spcBef>
                <a:spcPct val="0"/>
              </a:spcBef>
              <a:spcAft>
                <a:spcPct val="0"/>
              </a:spcAft>
              <a:buFontTx/>
              <a:buNone/>
            </a:pPr>
            <a:r>
              <a:rPr lang="en-US" altLang="en-US" sz="1800" b="1" dirty="0">
                <a:solidFill>
                  <a:srgbClr val="29303B"/>
                </a:solidFill>
              </a:rPr>
              <a:t>in our run to the current step,</a:t>
            </a:r>
          </a:p>
          <a:p>
            <a:pPr algn="l" eaLnBrk="0" fontAlgn="base" hangingPunct="0">
              <a:spcBef>
                <a:spcPct val="0"/>
              </a:spcBef>
              <a:spcAft>
                <a:spcPct val="0"/>
              </a:spcAft>
              <a:buFontTx/>
              <a:buNone/>
            </a:pPr>
            <a:r>
              <a:rPr lang="en-US" altLang="en-US" sz="1800" b="1" dirty="0">
                <a:solidFill>
                  <a:srgbClr val="29303B"/>
                </a:solidFill>
              </a:rPr>
              <a:t>and this can be a problem if you have a system where older behavior does not matter less to newer behavior.</a:t>
            </a:r>
          </a:p>
          <a:p>
            <a:pPr algn="l" eaLnBrk="0" fontAlgn="base" hangingPunct="0">
              <a:spcBef>
                <a:spcPct val="0"/>
              </a:spcBef>
              <a:spcAft>
                <a:spcPct val="0"/>
              </a:spcAft>
              <a:buFontTx/>
              <a:buNone/>
            </a:pPr>
            <a:r>
              <a:rPr lang="en-US" altLang="en-US" sz="1800" b="1" dirty="0">
                <a:solidFill>
                  <a:srgbClr val="29303B"/>
                </a:solidFill>
              </a:rPr>
              <a:t>For example if you're looking at words in a sentence, the words at the beginning of a sentence might</a:t>
            </a:r>
          </a:p>
          <a:p>
            <a:pPr algn="l" eaLnBrk="0" fontAlgn="base" hangingPunct="0">
              <a:spcBef>
                <a:spcPct val="0"/>
              </a:spcBef>
              <a:spcAft>
                <a:spcPct val="0"/>
              </a:spcAft>
              <a:buFontTx/>
              <a:buNone/>
            </a:pPr>
            <a:r>
              <a:rPr lang="en-US" altLang="en-US" sz="1800" b="1" dirty="0">
                <a:solidFill>
                  <a:srgbClr val="29303B"/>
                </a:solidFill>
              </a:rPr>
              <a:t>even be more important than words</a:t>
            </a:r>
          </a:p>
          <a:p>
            <a:pPr algn="l" eaLnBrk="0" fontAlgn="base" hangingPunct="0">
              <a:spcBef>
                <a:spcPct val="0"/>
              </a:spcBef>
              <a:spcAft>
                <a:spcPct val="0"/>
              </a:spcAft>
              <a:buFontTx/>
              <a:buNone/>
            </a:pPr>
            <a:r>
              <a:rPr lang="en-US" altLang="en-US" sz="1800" b="1" dirty="0">
                <a:solidFill>
                  <a:srgbClr val="29303B"/>
                </a:solidFill>
              </a:rPr>
              <a:t>toward the end, so if you're trying to learn the meaning of a sentence, the position of the word in the</a:t>
            </a:r>
          </a:p>
          <a:p>
            <a:pPr algn="l" eaLnBrk="0" fontAlgn="base" hangingPunct="0">
              <a:spcBef>
                <a:spcPct val="0"/>
              </a:spcBef>
              <a:spcAft>
                <a:spcPct val="0"/>
              </a:spcAft>
              <a:buFontTx/>
              <a:buNone/>
            </a:pPr>
            <a:r>
              <a:rPr lang="en-US" altLang="en-US" sz="1800" b="1" dirty="0">
                <a:solidFill>
                  <a:srgbClr val="29303B"/>
                </a:solidFill>
              </a:rPr>
              <a:t>sentence, there is no inherent relationship between where that word is and how important it might be</a:t>
            </a:r>
          </a:p>
          <a:p>
            <a:pPr algn="l" eaLnBrk="0" fontAlgn="base" hangingPunct="0">
              <a:spcBef>
                <a:spcPct val="0"/>
              </a:spcBef>
              <a:spcAft>
                <a:spcPct val="0"/>
              </a:spcAft>
              <a:buFontTx/>
              <a:buNone/>
            </a:pPr>
            <a:r>
              <a:rPr lang="en-US" altLang="en-US" sz="1800" b="1" dirty="0">
                <a:solidFill>
                  <a:srgbClr val="29303B"/>
                </a:solidFill>
              </a:rPr>
              <a:t>in many cases.</a:t>
            </a:r>
          </a:p>
          <a:p>
            <a:pPr algn="l" eaLnBrk="0" fontAlgn="base" hangingPunct="0">
              <a:spcBef>
                <a:spcPct val="0"/>
              </a:spcBef>
              <a:spcAft>
                <a:spcPct val="0"/>
              </a:spcAft>
              <a:buFontTx/>
              <a:buNone/>
            </a:pPr>
            <a:r>
              <a:rPr lang="en-US" altLang="en-US" sz="1800" b="1" dirty="0">
                <a:solidFill>
                  <a:srgbClr val="29303B"/>
                </a:solidFill>
              </a:rPr>
              <a:t>So that's an example of where you might want to do something to counteract that effect,</a:t>
            </a:r>
          </a:p>
          <a:p>
            <a:pPr algn="l" eaLnBrk="0" fontAlgn="base" hangingPunct="0">
              <a:spcBef>
                <a:spcPct val="0"/>
              </a:spcBef>
              <a:spcAft>
                <a:spcPct val="0"/>
              </a:spcAft>
              <a:buFontTx/>
              <a:buNone/>
            </a:pPr>
            <a:r>
              <a:rPr lang="en-US" altLang="en-US" sz="1800" b="1" dirty="0">
                <a:solidFill>
                  <a:srgbClr val="29303B"/>
                </a:solidFill>
              </a:rPr>
              <a:t>and one way to do that is something called the LSTM Cell, it stands for "Long Short-Term Memory cell,"</a:t>
            </a:r>
          </a:p>
          <a:p>
            <a:pPr algn="l" eaLnBrk="0" fontAlgn="base" hangingPunct="0">
              <a:spcBef>
                <a:spcPct val="0"/>
              </a:spcBef>
              <a:spcAft>
                <a:spcPct val="0"/>
              </a:spcAft>
              <a:buFontTx/>
              <a:buNone/>
            </a:pPr>
            <a:r>
              <a:rPr lang="en-US" altLang="en-US" sz="1800" b="1" dirty="0">
                <a:solidFill>
                  <a:srgbClr val="29303B"/>
                </a:solidFill>
              </a:rPr>
              <a:t>and the idea here is that it maintains separate ideas of both short-term and long-term states and it</a:t>
            </a:r>
          </a:p>
          <a:p>
            <a:pPr algn="l" eaLnBrk="0" fontAlgn="base" hangingPunct="0">
              <a:spcBef>
                <a:spcPct val="0"/>
              </a:spcBef>
              <a:spcAft>
                <a:spcPct val="0"/>
              </a:spcAft>
              <a:buFontTx/>
              <a:buNone/>
            </a:pPr>
            <a:r>
              <a:rPr lang="en-US" altLang="en-US" sz="1800" b="1" dirty="0">
                <a:solidFill>
                  <a:srgbClr val="29303B"/>
                </a:solidFill>
              </a:rPr>
              <a:t>does this in a fairly complex way.</a:t>
            </a:r>
          </a:p>
          <a:p>
            <a:pPr algn="l" eaLnBrk="0" fontAlgn="base" hangingPunct="0">
              <a:spcBef>
                <a:spcPct val="0"/>
              </a:spcBef>
              <a:spcAft>
                <a:spcPct val="0"/>
              </a:spcAft>
              <a:buFontTx/>
              <a:buNone/>
            </a:pPr>
            <a:r>
              <a:rPr lang="en-US" altLang="en-US" sz="1800" b="1" dirty="0">
                <a:solidFill>
                  <a:srgbClr val="29303B"/>
                </a:solidFill>
              </a:rPr>
              <a:t>Now, fortunately you don't really need to understand the nitty-gritty details of how it works,</a:t>
            </a:r>
          </a:p>
          <a:p>
            <a:pPr algn="l" eaLnBrk="0" fontAlgn="base" hangingPunct="0">
              <a:spcBef>
                <a:spcPct val="0"/>
              </a:spcBef>
              <a:spcAft>
                <a:spcPct val="0"/>
              </a:spcAft>
              <a:buFontTx/>
              <a:buNone/>
            </a:pPr>
            <a:r>
              <a:rPr lang="en-US" altLang="en-US" sz="1800" b="1" dirty="0">
                <a:solidFill>
                  <a:srgbClr val="29303B"/>
                </a:solidFill>
              </a:rPr>
              <a:t>there is an image of it here for you to look at if you're curious, </a:t>
            </a:r>
            <a:r>
              <a:rPr lang="en-US" altLang="en-US" sz="1800" b="1" dirty="0" err="1">
                <a:solidFill>
                  <a:srgbClr val="29303B"/>
                </a:solidFill>
              </a:rPr>
              <a:t>but,you</a:t>
            </a:r>
            <a:r>
              <a:rPr lang="en-US" altLang="en-US" sz="1800" b="1" dirty="0">
                <a:solidFill>
                  <a:srgbClr val="29303B"/>
                </a:solidFill>
              </a:rPr>
              <a:t> know, the libraries that you</a:t>
            </a:r>
          </a:p>
          <a:p>
            <a:pPr algn="l" eaLnBrk="0" fontAlgn="base" hangingPunct="0">
              <a:spcBef>
                <a:spcPct val="0"/>
              </a:spcBef>
              <a:spcAft>
                <a:spcPct val="0"/>
              </a:spcAft>
              <a:buFontTx/>
              <a:buNone/>
            </a:pPr>
            <a:r>
              <a:rPr lang="en-US" altLang="en-US" sz="1800" b="1" dirty="0">
                <a:solidFill>
                  <a:srgbClr val="29303B"/>
                </a:solidFill>
              </a:rPr>
              <a:t>use will implement this for you,</a:t>
            </a:r>
          </a:p>
          <a:p>
            <a:pPr algn="l" eaLnBrk="0" fontAlgn="base" hangingPunct="0">
              <a:spcBef>
                <a:spcPct val="0"/>
              </a:spcBef>
              <a:spcAft>
                <a:spcPct val="0"/>
              </a:spcAft>
              <a:buFontTx/>
              <a:buNone/>
            </a:pPr>
            <a:r>
              <a:rPr lang="en-US" altLang="en-US" sz="1800" b="1" dirty="0">
                <a:solidFill>
                  <a:srgbClr val="29303B"/>
                </a:solidFill>
              </a:rPr>
              <a:t>the important thing to understand is that if you're dealing with a sequence of data where you don't</a:t>
            </a:r>
          </a:p>
          <a:p>
            <a:pPr algn="l" eaLnBrk="0" fontAlgn="base" hangingPunct="0">
              <a:spcBef>
                <a:spcPct val="0"/>
              </a:spcBef>
              <a:spcAft>
                <a:spcPct val="0"/>
              </a:spcAft>
              <a:buFontTx/>
              <a:buNone/>
            </a:pPr>
            <a:r>
              <a:rPr lang="en-US" altLang="en-US" sz="1800" b="1" dirty="0">
                <a:solidFill>
                  <a:srgbClr val="29303B"/>
                </a:solidFill>
              </a:rPr>
              <a:t>want to give preferential treatment to more recent data, you probably want to use an LSTM Cell instead</a:t>
            </a:r>
          </a:p>
          <a:p>
            <a:pPr algn="l" eaLnBrk="0" fontAlgn="base" hangingPunct="0">
              <a:spcBef>
                <a:spcPct val="0"/>
              </a:spcBef>
              <a:spcAft>
                <a:spcPct val="0"/>
              </a:spcAft>
              <a:buFontTx/>
              <a:buNone/>
            </a:pPr>
            <a:r>
              <a:rPr lang="en-US" altLang="en-US" sz="1800" b="1" dirty="0">
                <a:solidFill>
                  <a:srgbClr val="29303B"/>
                </a:solidFill>
              </a:rPr>
              <a:t>of just using a straight up RNN. There's also an optimization on top of LSTM Cell called</a:t>
            </a:r>
          </a:p>
          <a:p>
            <a:pPr algn="l" eaLnBrk="0" fontAlgn="base" hangingPunct="0">
              <a:spcBef>
                <a:spcPct val="0"/>
              </a:spcBef>
              <a:spcAft>
                <a:spcPct val="0"/>
              </a:spcAft>
              <a:buFontTx/>
              <a:buNone/>
            </a:pPr>
            <a:r>
              <a:rPr lang="en-US" altLang="en-US" sz="1800" b="1" dirty="0">
                <a:solidFill>
                  <a:srgbClr val="29303B"/>
                </a:solidFill>
              </a:rPr>
              <a:t>GRU Cells, that stands for "Gated Recurrent Unit,"</a:t>
            </a:r>
          </a:p>
          <a:p>
            <a:pPr algn="l" eaLnBrk="0" fontAlgn="base" hangingPunct="0">
              <a:spcBef>
                <a:spcPct val="0"/>
              </a:spcBef>
              <a:spcAft>
                <a:spcPct val="0"/>
              </a:spcAft>
              <a:buFontTx/>
              <a:buNone/>
            </a:pPr>
            <a:r>
              <a:rPr lang="en-US" altLang="en-US" sz="1800" b="1" dirty="0">
                <a:solidFill>
                  <a:srgbClr val="29303B"/>
                </a:solidFill>
              </a:rPr>
              <a:t>it's just a simplification on LSTM Cells that performs almost as well,</a:t>
            </a:r>
          </a:p>
          <a:p>
            <a:pPr algn="l" eaLnBrk="0" fontAlgn="base" hangingPunct="0">
              <a:spcBef>
                <a:spcPct val="0"/>
              </a:spcBef>
              <a:spcAft>
                <a:spcPct val="0"/>
              </a:spcAft>
              <a:buFontTx/>
              <a:buNone/>
            </a:pPr>
            <a:r>
              <a:rPr lang="en-US" altLang="en-US" sz="1800" b="1" dirty="0">
                <a:solidFill>
                  <a:srgbClr val="29303B"/>
                </a:solidFill>
              </a:rPr>
              <a:t>so if you need to strike a balance for compromise between performance in the terms of how well your</a:t>
            </a:r>
          </a:p>
          <a:p>
            <a:pPr algn="l" eaLnBrk="0" fontAlgn="base" hangingPunct="0">
              <a:spcBef>
                <a:spcPct val="0"/>
              </a:spcBef>
              <a:spcAft>
                <a:spcPct val="0"/>
              </a:spcAft>
              <a:buFontTx/>
              <a:buNone/>
            </a:pPr>
            <a:r>
              <a:rPr lang="en-US" altLang="en-US" sz="1800" b="1" dirty="0">
                <a:solidFill>
                  <a:srgbClr val="29303B"/>
                </a:solidFill>
              </a:rPr>
              <a:t>model works, and performance in terms of how long it takes to train it a GRU Cell might be a good</a:t>
            </a:r>
          </a:p>
          <a:p>
            <a:pPr algn="l" eaLnBrk="0" fontAlgn="base" hangingPunct="0">
              <a:spcBef>
                <a:spcPct val="0"/>
              </a:spcBef>
              <a:spcAft>
                <a:spcPct val="0"/>
              </a:spcAft>
              <a:buFontTx/>
              <a:buNone/>
            </a:pPr>
            <a:r>
              <a:rPr lang="en-US" altLang="en-US" sz="1800" b="1" dirty="0">
                <a:solidFill>
                  <a:srgbClr val="29303B"/>
                </a:solidFill>
              </a:rPr>
              <a:t>choice.</a:t>
            </a:r>
          </a:p>
          <a:p>
            <a:pPr algn="l" eaLnBrk="0" fontAlgn="base" hangingPunct="0">
              <a:spcBef>
                <a:spcPct val="0"/>
              </a:spcBef>
              <a:spcAft>
                <a:spcPct val="0"/>
              </a:spcAft>
              <a:buFontTx/>
              <a:buNone/>
            </a:pPr>
            <a:r>
              <a:rPr lang="en-US" altLang="en-US" sz="1800" b="1" dirty="0">
                <a:solidFill>
                  <a:srgbClr val="29303B"/>
                </a:solidFill>
              </a:rPr>
              <a:t>Training them is really hard, if you thought CNN's was hard, wait till you see RNN's, they are very</a:t>
            </a:r>
          </a:p>
          <a:p>
            <a:pPr algn="l" eaLnBrk="0" fontAlgn="base" hangingPunct="0">
              <a:spcBef>
                <a:spcPct val="0"/>
              </a:spcBef>
              <a:spcAft>
                <a:spcPct val="0"/>
              </a:spcAft>
              <a:buFontTx/>
              <a:buNone/>
            </a:pPr>
            <a:r>
              <a:rPr lang="en-US" altLang="en-US" sz="1800" b="1" dirty="0">
                <a:solidFill>
                  <a:srgbClr val="29303B"/>
                </a:solidFill>
              </a:rPr>
              <a:t>sensitive to the topologies that you choose and the choice of hyperparameters,</a:t>
            </a:r>
          </a:p>
          <a:p>
            <a:pPr algn="l" eaLnBrk="0" fontAlgn="base" hangingPunct="0">
              <a:spcBef>
                <a:spcPct val="0"/>
              </a:spcBef>
              <a:spcAft>
                <a:spcPct val="0"/>
              </a:spcAft>
              <a:buFontTx/>
              <a:buNone/>
            </a:pPr>
            <a:r>
              <a:rPr lang="en-US" altLang="en-US" sz="1800" b="1" dirty="0">
                <a:solidFill>
                  <a:srgbClr val="29303B"/>
                </a:solidFill>
              </a:rPr>
              <a:t>and since we have to simulate things over time and not just through, you know, the static topology of your network,</a:t>
            </a:r>
          </a:p>
          <a:p>
            <a:pPr algn="l" eaLnBrk="0" fontAlgn="base" hangingPunct="0">
              <a:spcBef>
                <a:spcPct val="0"/>
              </a:spcBef>
              <a:spcAft>
                <a:spcPct val="0"/>
              </a:spcAft>
              <a:buFontTx/>
              <a:buNone/>
            </a:pPr>
            <a:r>
              <a:rPr lang="en-US" altLang="en-US" sz="1800" b="1" dirty="0">
                <a:solidFill>
                  <a:srgbClr val="29303B"/>
                </a:solidFill>
              </a:rPr>
              <a:t>they can become extremely resource intensive,</a:t>
            </a:r>
          </a:p>
          <a:p>
            <a:pPr algn="l" eaLnBrk="0" fontAlgn="base" hangingPunct="0">
              <a:spcBef>
                <a:spcPct val="0"/>
              </a:spcBef>
              <a:spcAft>
                <a:spcPct val="0"/>
              </a:spcAft>
              <a:buFontTx/>
              <a:buNone/>
            </a:pPr>
            <a:r>
              <a:rPr lang="en-US" altLang="en-US" sz="1800" b="1" dirty="0">
                <a:solidFill>
                  <a:srgbClr val="29303B"/>
                </a:solidFill>
              </a:rPr>
              <a:t>and if you make the wrong choices here, you might have a recurrent neural network that doesn't converge</a:t>
            </a:r>
          </a:p>
          <a:p>
            <a:pPr algn="l" eaLnBrk="0" fontAlgn="base" hangingPunct="0">
              <a:spcBef>
                <a:spcPct val="0"/>
              </a:spcBef>
              <a:spcAft>
                <a:spcPct val="0"/>
              </a:spcAft>
              <a:buFontTx/>
              <a:buNone/>
            </a:pPr>
            <a:r>
              <a:rPr lang="en-US" altLang="en-US" sz="1800" b="1" dirty="0">
                <a:solidFill>
                  <a:srgbClr val="29303B"/>
                </a:solidFill>
              </a:rPr>
              <a:t>at all,</a:t>
            </a:r>
          </a:p>
          <a:p>
            <a:pPr algn="l" eaLnBrk="0" fontAlgn="base" hangingPunct="0">
              <a:spcBef>
                <a:spcPct val="0"/>
              </a:spcBef>
              <a:spcAft>
                <a:spcPct val="0"/>
              </a:spcAft>
              <a:buFontTx/>
              <a:buNone/>
            </a:pPr>
            <a:r>
              <a:rPr lang="en-US" altLang="en-US" sz="1800" b="1" dirty="0">
                <a:solidFill>
                  <a:srgbClr val="29303B"/>
                </a:solidFill>
              </a:rPr>
              <a:t>you know, it might be completely useless even after you've run it for hours to see if it actually works,</a:t>
            </a:r>
          </a:p>
          <a:p>
            <a:pPr algn="l" eaLnBrk="0" fontAlgn="base" hangingPunct="0">
              <a:spcBef>
                <a:spcPct val="0"/>
              </a:spcBef>
              <a:spcAft>
                <a:spcPct val="0"/>
              </a:spcAft>
              <a:buFontTx/>
              <a:buNone/>
            </a:pPr>
            <a:r>
              <a:rPr lang="en-US" altLang="en-US" sz="1800" b="1" dirty="0">
                <a:solidFill>
                  <a:srgbClr val="29303B"/>
                </a:solidFill>
              </a:rPr>
              <a:t>so again, it's important to work upon previous research, try to find some sets of topologies and parameters</a:t>
            </a:r>
          </a:p>
          <a:p>
            <a:pPr algn="l" eaLnBrk="0" fontAlgn="base" hangingPunct="0">
              <a:spcBef>
                <a:spcPct val="0"/>
              </a:spcBef>
              <a:spcAft>
                <a:spcPct val="0"/>
              </a:spcAft>
              <a:buFontTx/>
              <a:buNone/>
            </a:pPr>
            <a:r>
              <a:rPr lang="en-US" altLang="en-US" sz="1800" b="1" dirty="0">
                <a:solidFill>
                  <a:srgbClr val="29303B"/>
                </a:solidFill>
              </a:rPr>
              <a:t>that work well for similar problems to what you're trying to do.</a:t>
            </a:r>
          </a:p>
          <a:p>
            <a:pPr algn="l" eaLnBrk="0" fontAlgn="base" hangingPunct="0">
              <a:spcBef>
                <a:spcPct val="0"/>
              </a:spcBef>
              <a:spcAft>
                <a:spcPct val="0"/>
              </a:spcAft>
              <a:buFontTx/>
              <a:buNone/>
            </a:pPr>
            <a:r>
              <a:rPr lang="en-US" altLang="en-US" sz="1800" b="1" dirty="0">
                <a:solidFill>
                  <a:srgbClr val="29303B"/>
                </a:solidFill>
              </a:rPr>
              <a:t>This all will make a lot more sense with an example, and you'll see that it's really nowhere near as hard</a:t>
            </a:r>
          </a:p>
          <a:p>
            <a:pPr algn="l" eaLnBrk="0" fontAlgn="base" hangingPunct="0">
              <a:spcBef>
                <a:spcPct val="0"/>
              </a:spcBef>
              <a:spcAft>
                <a:spcPct val="0"/>
              </a:spcAft>
              <a:buFontTx/>
              <a:buNone/>
            </a:pPr>
            <a:r>
              <a:rPr lang="en-US" altLang="en-US" sz="1800" b="1" dirty="0">
                <a:solidFill>
                  <a:srgbClr val="29303B"/>
                </a:solidFill>
              </a:rPr>
              <a:t>as it sounds when you're using Keras.</a:t>
            </a:r>
          </a:p>
          <a:p>
            <a:pPr algn="l" eaLnBrk="0" fontAlgn="base" hangingPunct="0">
              <a:spcBef>
                <a:spcPct val="0"/>
              </a:spcBef>
              <a:spcAft>
                <a:spcPct val="0"/>
              </a:spcAft>
              <a:buFontTx/>
              <a:buNone/>
            </a:pPr>
            <a:r>
              <a:rPr lang="en-US" altLang="en-US" sz="1800" b="1" u="sng" dirty="0">
                <a:solidFill>
                  <a:srgbClr val="007791"/>
                </a:solidFill>
              </a:rPr>
              <a:t>Now I used to work at IMDb, so I can't resist using a movie related example so let's dive into that next</a:t>
            </a:r>
            <a:endParaRPr lang="en-US" altLang="en-US" sz="1800" b="1" dirty="0">
              <a:solidFill>
                <a:srgbClr val="29303B"/>
              </a:solidFill>
            </a:endParaRPr>
          </a:p>
          <a:p>
            <a:pPr algn="l" eaLnBrk="0" fontAlgn="base" hangingPunct="0">
              <a:spcBef>
                <a:spcPct val="0"/>
              </a:spcBef>
              <a:spcAft>
                <a:spcPct val="0"/>
              </a:spcAft>
              <a:buFontTx/>
              <a:buNone/>
            </a:pPr>
            <a:r>
              <a:rPr lang="en-US" altLang="en-US" sz="1800" b="1" dirty="0">
                <a:solidFill>
                  <a:srgbClr val="29303B"/>
                </a:solidFill>
              </a:rPr>
              <a:t>and see RNN's, Recurrent Neural Networks, in action.</a:t>
            </a:r>
            <a:endParaRPr lang="en-US" altLang="en-US" sz="1800" b="1" dirty="0">
              <a:solidFill>
                <a:schemeClr val="tx1"/>
              </a:solidFill>
            </a:endParaRPr>
          </a:p>
          <a:p>
            <a:pPr algn="l" eaLnBrk="0" fontAlgn="base" hangingPunct="0">
              <a:spcBef>
                <a:spcPct val="0"/>
              </a:spcBef>
              <a:spcAft>
                <a:spcPct val="0"/>
              </a:spcAft>
              <a:buFontTx/>
              <a:buNone/>
            </a:pPr>
            <a:br>
              <a:rPr lang="en-US" altLang="en-US" sz="1800" b="1" dirty="0">
                <a:solidFill>
                  <a:schemeClr val="tx1"/>
                </a:solidFill>
              </a:rPr>
            </a:br>
            <a:endParaRPr lang="en-US" altLang="en-US" sz="1800" b="1" dirty="0">
              <a:solidFill>
                <a:schemeClr val="tx1"/>
              </a:solidFill>
            </a:endParaRPr>
          </a:p>
          <a:p>
            <a:pPr marL="342900" indent="-342900" algn="l">
              <a:buClr>
                <a:srgbClr val="0070C0"/>
              </a:buClr>
              <a:buSzPct val="80000"/>
              <a:buFont typeface="Wingdings" pitchFamily="2" charset="2"/>
              <a:buChar char="u"/>
            </a:pPr>
            <a:endParaRPr lang="en-US" sz="1800" b="1" dirty="0">
              <a:solidFill>
                <a:srgbClr val="000000"/>
              </a:solidFill>
            </a:endParaRPr>
          </a:p>
          <a:p>
            <a:pPr marL="342900" indent="-342900" algn="l">
              <a:buClr>
                <a:srgbClr val="0070C0"/>
              </a:buClr>
              <a:buSzPct val="80000"/>
              <a:buFont typeface="Wingdings" pitchFamily="2" charset="2"/>
              <a:buChar char="u"/>
            </a:pPr>
            <a:endParaRPr lang="en-US" altLang="en-US" sz="1800" b="1" dirty="0">
              <a:solidFill>
                <a:srgbClr val="29303B"/>
              </a:solidFill>
            </a:endParaRPr>
          </a:p>
          <a:p>
            <a:pPr marL="342900" indent="-342900" algn="l">
              <a:buClr>
                <a:srgbClr val="0070C0"/>
              </a:buClr>
              <a:buSzPct val="80000"/>
              <a:buFont typeface="Wingdings" pitchFamily="2" charset="2"/>
              <a:buChar char="u"/>
            </a:pPr>
            <a:endParaRPr lang="en-US" altLang="en-US" sz="1800" b="1" dirty="0">
              <a:solidFill>
                <a:srgbClr val="29303B"/>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ADAF9122-2C2E-4948-80EE-3F4353F7DFFA}"/>
              </a:ext>
            </a:extLst>
          </p:cNvPr>
          <p:cNvPicPr>
            <a:picLocks noChangeAspect="1"/>
          </p:cNvPicPr>
          <p:nvPr/>
        </p:nvPicPr>
        <p:blipFill>
          <a:blip r:embed="rId4"/>
          <a:stretch>
            <a:fillRect/>
          </a:stretch>
        </p:blipFill>
        <p:spPr>
          <a:xfrm>
            <a:off x="4086225" y="4054879"/>
            <a:ext cx="4608512" cy="2471378"/>
          </a:xfrm>
          <a:prstGeom prst="rect">
            <a:avLst/>
          </a:prstGeom>
          <a:ln>
            <a:solidFill>
              <a:srgbClr val="C00000"/>
            </a:solidFill>
          </a:ln>
        </p:spPr>
      </p:pic>
    </p:spTree>
    <p:extLst>
      <p:ext uri="{BB962C8B-B14F-4D97-AF65-F5344CB8AC3E}">
        <p14:creationId xmlns:p14="http://schemas.microsoft.com/office/powerpoint/2010/main" val="2416518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fontScale="90000"/>
          </a:bodyPr>
          <a:lstStyle/>
          <a:p>
            <a:r>
              <a:rPr lang="en-US" altLang="zh-TW" sz="4800" b="1" dirty="0">
                <a:solidFill>
                  <a:srgbClr val="FFFF00"/>
                </a:solidFill>
              </a:rPr>
              <a:t>100.4 A Layer of Recurrent Neurons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744048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100.4 A Layer of Recurrent Neurons</a:t>
            </a:r>
            <a:endParaRPr lang="zh-TW" altLang="en-US" b="1" dirty="0">
              <a:solidFill>
                <a:srgbClr val="FFFF00"/>
              </a:solidFill>
            </a:endParaRPr>
          </a:p>
        </p:txBody>
      </p:sp>
      <p:sp>
        <p:nvSpPr>
          <p:cNvPr id="3" name="副標題 2"/>
          <p:cNvSpPr>
            <a:spLocks noGrp="1"/>
          </p:cNvSpPr>
          <p:nvPr>
            <p:ph type="subTitle" idx="1"/>
          </p:nvPr>
        </p:nvSpPr>
        <p:spPr>
          <a:xfrm>
            <a:off x="426368" y="1418786"/>
            <a:ext cx="8260432" cy="570054"/>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A Layer of Recurrent Neurons</a:t>
            </a:r>
            <a:endParaRPr lang="en-US" altLang="en-US" sz="1800" b="1" dirty="0">
              <a:solidFill>
                <a:srgbClr val="29303B"/>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A9E6466A-466F-4402-ADED-24C1B45A9E8D}"/>
              </a:ext>
            </a:extLst>
          </p:cNvPr>
          <p:cNvPicPr>
            <a:picLocks noChangeAspect="1"/>
          </p:cNvPicPr>
          <p:nvPr/>
        </p:nvPicPr>
        <p:blipFill>
          <a:blip r:embed="rId4"/>
          <a:stretch>
            <a:fillRect/>
          </a:stretch>
        </p:blipFill>
        <p:spPr>
          <a:xfrm>
            <a:off x="1747837" y="2270656"/>
            <a:ext cx="4676775" cy="2352675"/>
          </a:xfrm>
          <a:prstGeom prst="rect">
            <a:avLst/>
          </a:prstGeom>
          <a:ln>
            <a:solidFill>
              <a:srgbClr val="C00000"/>
            </a:solidFill>
          </a:ln>
        </p:spPr>
      </p:pic>
    </p:spTree>
    <p:extLst>
      <p:ext uri="{BB962C8B-B14F-4D97-AF65-F5344CB8AC3E}">
        <p14:creationId xmlns:p14="http://schemas.microsoft.com/office/powerpoint/2010/main" val="2342909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100 RNN</a:t>
            </a:r>
            <a:endParaRPr lang="zh-TW" altLang="en-US" b="1" dirty="0">
              <a:solidFill>
                <a:srgbClr val="FFFF00"/>
              </a:solidFill>
            </a:endParaRPr>
          </a:p>
        </p:txBody>
      </p:sp>
      <p:sp>
        <p:nvSpPr>
          <p:cNvPr id="3" name="副標題 2"/>
          <p:cNvSpPr>
            <a:spLocks noGrp="1"/>
          </p:cNvSpPr>
          <p:nvPr>
            <p:ph type="subTitle" idx="1"/>
          </p:nvPr>
        </p:nvSpPr>
        <p:spPr>
          <a:xfrm>
            <a:off x="426368" y="1418785"/>
            <a:ext cx="8291263" cy="71407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RNN (Recurrent Neural Network)</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We discuss RNN (Recurrent Neural Network).</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863615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100.4 Layer of Recurrent Neurons</a:t>
            </a:r>
            <a:endParaRPr lang="zh-TW" altLang="en-US" b="1" dirty="0">
              <a:solidFill>
                <a:srgbClr val="FFFF00"/>
              </a:solidFill>
            </a:endParaRPr>
          </a:p>
        </p:txBody>
      </p:sp>
      <p:sp>
        <p:nvSpPr>
          <p:cNvPr id="3" name="副標題 2"/>
          <p:cNvSpPr>
            <a:spLocks noGrp="1"/>
          </p:cNvSpPr>
          <p:nvPr>
            <p:ph type="subTitle" idx="1"/>
          </p:nvPr>
        </p:nvSpPr>
        <p:spPr>
          <a:xfrm>
            <a:off x="426368" y="1418786"/>
            <a:ext cx="8260432" cy="2363305"/>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A Layer of Recurrent Neurons (Explanation)</a:t>
            </a:r>
          </a:p>
          <a:p>
            <a:pPr marL="342900" indent="-342900" algn="l">
              <a:buClr>
                <a:srgbClr val="0070C0"/>
              </a:buClr>
              <a:buSzPct val="80000"/>
              <a:buFont typeface="Wingdings" pitchFamily="2" charset="2"/>
              <a:buChar char="u"/>
            </a:pPr>
            <a:r>
              <a:rPr lang="en-US" altLang="en-US" sz="1800" b="1" dirty="0">
                <a:solidFill>
                  <a:srgbClr val="29303B"/>
                </a:solidFill>
              </a:rPr>
              <a:t>We can have a layer of recurrent neurons. We don't have to have just one obviously. </a:t>
            </a:r>
          </a:p>
          <a:p>
            <a:pPr marL="342900" indent="-342900" algn="l">
              <a:buClr>
                <a:srgbClr val="0070C0"/>
              </a:buClr>
              <a:buSzPct val="80000"/>
              <a:buFont typeface="Wingdings" pitchFamily="2" charset="2"/>
              <a:buChar char="u"/>
            </a:pPr>
            <a:r>
              <a:rPr lang="en-US" altLang="en-US" sz="1800" b="1" dirty="0">
                <a:solidFill>
                  <a:srgbClr val="29303B"/>
                </a:solidFill>
              </a:rPr>
              <a:t>In this diagram we are looking at four individual recurrent neurons that are working together as part of a layer, and you can have some input going into this layer as a whole that gets fed into these four different recurring neurons, and then the output of those neurons can then get fed back to the next step to every neuron in that layer.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8B0A1425-ECBD-4592-B6C2-53B7568412F7}"/>
              </a:ext>
            </a:extLst>
          </p:cNvPr>
          <p:cNvPicPr>
            <a:picLocks noChangeAspect="1"/>
          </p:cNvPicPr>
          <p:nvPr/>
        </p:nvPicPr>
        <p:blipFill>
          <a:blip r:embed="rId4"/>
          <a:stretch>
            <a:fillRect/>
          </a:stretch>
        </p:blipFill>
        <p:spPr>
          <a:xfrm>
            <a:off x="3347864" y="4106417"/>
            <a:ext cx="4764454" cy="2396782"/>
          </a:xfrm>
          <a:prstGeom prst="rect">
            <a:avLst/>
          </a:prstGeom>
          <a:ln>
            <a:solidFill>
              <a:srgbClr val="C00000"/>
            </a:solidFill>
          </a:ln>
        </p:spPr>
      </p:pic>
    </p:spTree>
    <p:extLst>
      <p:ext uri="{BB962C8B-B14F-4D97-AF65-F5344CB8AC3E}">
        <p14:creationId xmlns:p14="http://schemas.microsoft.com/office/powerpoint/2010/main" val="2067746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100.4 Layer of Recurrent Neurons</a:t>
            </a:r>
            <a:endParaRPr lang="zh-TW" altLang="en-US" b="1" dirty="0">
              <a:solidFill>
                <a:srgbClr val="FFFF00"/>
              </a:solidFill>
            </a:endParaRPr>
          </a:p>
        </p:txBody>
      </p:sp>
      <p:sp>
        <p:nvSpPr>
          <p:cNvPr id="3" name="副標題 2"/>
          <p:cNvSpPr>
            <a:spLocks noGrp="1"/>
          </p:cNvSpPr>
          <p:nvPr>
            <p:ph type="subTitle" idx="1"/>
          </p:nvPr>
        </p:nvSpPr>
        <p:spPr>
          <a:xfrm>
            <a:off x="426368" y="1418786"/>
            <a:ext cx="8260432" cy="2429302"/>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A Layer of Recurrent Neurons (Explanation)</a:t>
            </a:r>
          </a:p>
          <a:p>
            <a:pPr marL="342900" indent="-342900" algn="l">
              <a:buClr>
                <a:srgbClr val="0070C0"/>
              </a:buClr>
              <a:buSzPct val="80000"/>
              <a:buFont typeface="Wingdings" pitchFamily="2" charset="2"/>
              <a:buChar char="u"/>
            </a:pPr>
            <a:r>
              <a:rPr lang="en-US" altLang="en-US" sz="1800" b="1" dirty="0">
                <a:solidFill>
                  <a:srgbClr val="29303B"/>
                </a:solidFill>
              </a:rPr>
              <a:t>All we're doing is scaling this out horizontally, instead of a single recurrent neuron we have a layer of four recurrent neurons.</a:t>
            </a:r>
          </a:p>
          <a:p>
            <a:pPr marL="342900" indent="-342900" algn="l">
              <a:buClr>
                <a:srgbClr val="0070C0"/>
              </a:buClr>
              <a:buSzPct val="80000"/>
              <a:buFont typeface="Wingdings" pitchFamily="2" charset="2"/>
              <a:buChar char="u"/>
            </a:pPr>
            <a:r>
              <a:rPr lang="en-US" altLang="en-US" sz="1800" b="1" dirty="0">
                <a:solidFill>
                  <a:srgbClr val="29303B"/>
                </a:solidFill>
              </a:rPr>
              <a:t>In this example where all of the output of those neurons is feeding in to the behavior of those neurons in the next learning step.</a:t>
            </a:r>
          </a:p>
          <a:p>
            <a:pPr marL="342900" indent="-342900" algn="l">
              <a:buClr>
                <a:srgbClr val="0070C0"/>
              </a:buClr>
              <a:buSzPct val="80000"/>
              <a:buFont typeface="Wingdings" pitchFamily="2" charset="2"/>
              <a:buChar char="u"/>
            </a:pPr>
            <a:r>
              <a:rPr lang="en-US" altLang="en-US" sz="1800" b="1" dirty="0">
                <a:solidFill>
                  <a:srgbClr val="29303B"/>
                </a:solidFill>
              </a:rPr>
              <a:t>You can scale this out to have more than one neuron and learn more complicated patterns as a result.</a:t>
            </a:r>
          </a:p>
          <a:p>
            <a:pPr marL="342900" indent="-342900" algn="l">
              <a:buClr>
                <a:srgbClr val="0070C0"/>
              </a:buClr>
              <a:buSzPct val="80000"/>
              <a:buFont typeface="Wingdings" pitchFamily="2" charset="2"/>
              <a:buChar char="u"/>
            </a:pPr>
            <a:endParaRPr lang="en-US" altLang="en-US" sz="1800" b="1" dirty="0">
              <a:solidFill>
                <a:srgbClr val="29303B"/>
              </a:solidFill>
            </a:endParaRPr>
          </a:p>
          <a:p>
            <a:pPr marL="342900" indent="-342900" algn="l">
              <a:buClr>
                <a:srgbClr val="0070C0"/>
              </a:buClr>
              <a:buSzPct val="80000"/>
              <a:buFont typeface="Wingdings" pitchFamily="2" charset="2"/>
              <a:buChar char="u"/>
            </a:pPr>
            <a:endParaRPr lang="en-US" altLang="en-US" sz="1800" b="1" dirty="0">
              <a:solidFill>
                <a:srgbClr val="29303B"/>
              </a:solidFill>
            </a:endParaRPr>
          </a:p>
          <a:p>
            <a:pPr marL="342900" indent="-342900" algn="l">
              <a:buClr>
                <a:srgbClr val="0070C0"/>
              </a:buClr>
              <a:buSzPct val="80000"/>
              <a:buFont typeface="Wingdings" pitchFamily="2" charset="2"/>
              <a:buChar char="u"/>
            </a:pPr>
            <a:r>
              <a:rPr lang="en-US" altLang="en-US" sz="1800" b="1" dirty="0">
                <a:solidFill>
                  <a:srgbClr val="29303B"/>
                </a:solidFill>
              </a:rPr>
              <a:t>RNN's opened up a wide range of possibilities because now we have the ability to deal not just with</a:t>
            </a:r>
          </a:p>
          <a:p>
            <a:pPr algn="l" eaLnBrk="0" fontAlgn="base" hangingPunct="0">
              <a:spcBef>
                <a:spcPct val="0"/>
              </a:spcBef>
              <a:spcAft>
                <a:spcPct val="0"/>
              </a:spcAft>
              <a:buFontTx/>
              <a:buNone/>
            </a:pPr>
            <a:r>
              <a:rPr lang="en-US" altLang="en-US" sz="1800" b="1" dirty="0">
                <a:solidFill>
                  <a:srgbClr val="29303B"/>
                </a:solidFill>
              </a:rPr>
              <a:t>vectors of information, static snapshots of some sort of a state, we can also deal with sequences of data</a:t>
            </a:r>
          </a:p>
          <a:p>
            <a:pPr algn="l" eaLnBrk="0" fontAlgn="base" hangingPunct="0">
              <a:spcBef>
                <a:spcPct val="0"/>
              </a:spcBef>
              <a:spcAft>
                <a:spcPct val="0"/>
              </a:spcAft>
              <a:buFontTx/>
              <a:buNone/>
            </a:pPr>
            <a:r>
              <a:rPr lang="en-US" altLang="en-US" sz="1800" b="1" dirty="0">
                <a:solidFill>
                  <a:srgbClr val="29303B"/>
                </a:solidFill>
              </a:rPr>
              <a:t>as well.</a:t>
            </a:r>
          </a:p>
          <a:p>
            <a:pPr algn="l" eaLnBrk="0" fontAlgn="base" hangingPunct="0">
              <a:spcBef>
                <a:spcPct val="0"/>
              </a:spcBef>
              <a:spcAft>
                <a:spcPct val="0"/>
              </a:spcAft>
              <a:buFontTx/>
              <a:buNone/>
            </a:pPr>
            <a:r>
              <a:rPr lang="en-US" altLang="en-US" sz="1800" b="1" dirty="0">
                <a:solidFill>
                  <a:srgbClr val="29303B"/>
                </a:solidFill>
              </a:rPr>
              <a:t>So there are four different combinations here that you can deal with, we can deal with "sequence to sequence"</a:t>
            </a:r>
          </a:p>
          <a:p>
            <a:pPr algn="l" eaLnBrk="0" fontAlgn="base" hangingPunct="0">
              <a:spcBef>
                <a:spcPct val="0"/>
              </a:spcBef>
              <a:spcAft>
                <a:spcPct val="0"/>
              </a:spcAft>
              <a:buFontTx/>
              <a:buNone/>
            </a:pPr>
            <a:r>
              <a:rPr lang="en-US" altLang="en-US" sz="1800" b="1" dirty="0">
                <a:solidFill>
                  <a:srgbClr val="29303B"/>
                </a:solidFill>
              </a:rPr>
              <a:t>neural networks,</a:t>
            </a:r>
          </a:p>
          <a:p>
            <a:pPr algn="l" eaLnBrk="0" fontAlgn="base" hangingPunct="0">
              <a:spcBef>
                <a:spcPct val="0"/>
              </a:spcBef>
              <a:spcAft>
                <a:spcPct val="0"/>
              </a:spcAft>
              <a:buFontTx/>
              <a:buNone/>
            </a:pPr>
            <a:r>
              <a:rPr lang="en-US" altLang="en-US" sz="1800" b="1" dirty="0">
                <a:solidFill>
                  <a:srgbClr val="29303B"/>
                </a:solidFill>
              </a:rPr>
              <a:t>if we have the input is a time series, or some sort of sequence of data, we can also have an output that</a:t>
            </a:r>
          </a:p>
          <a:p>
            <a:pPr algn="l" eaLnBrk="0" fontAlgn="base" hangingPunct="0">
              <a:spcBef>
                <a:spcPct val="0"/>
              </a:spcBef>
              <a:spcAft>
                <a:spcPct val="0"/>
              </a:spcAft>
              <a:buFontTx/>
              <a:buNone/>
            </a:pPr>
            <a:r>
              <a:rPr lang="en-US" altLang="en-US" sz="1800" b="1" dirty="0">
                <a:solidFill>
                  <a:srgbClr val="29303B"/>
                </a:solidFill>
              </a:rPr>
              <a:t>is a time series, or some sequence of data as well,</a:t>
            </a:r>
          </a:p>
          <a:p>
            <a:pPr algn="l" eaLnBrk="0" fontAlgn="base" hangingPunct="0">
              <a:spcBef>
                <a:spcPct val="0"/>
              </a:spcBef>
              <a:spcAft>
                <a:spcPct val="0"/>
              </a:spcAft>
              <a:buFontTx/>
              <a:buNone/>
            </a:pPr>
            <a:r>
              <a:rPr lang="en-US" altLang="en-US" sz="1800" b="1" dirty="0">
                <a:solidFill>
                  <a:srgbClr val="29303B"/>
                </a:solidFill>
              </a:rPr>
              <a:t>so if you're trying to predict stock prices in the future based on historical trades, that might be an</a:t>
            </a:r>
          </a:p>
          <a:p>
            <a:pPr algn="l" eaLnBrk="0" fontAlgn="base" hangingPunct="0">
              <a:spcBef>
                <a:spcPct val="0"/>
              </a:spcBef>
              <a:spcAft>
                <a:spcPct val="0"/>
              </a:spcAft>
              <a:buFontTx/>
              <a:buNone/>
            </a:pPr>
            <a:r>
              <a:rPr lang="en-US" altLang="en-US" sz="1800" b="1" dirty="0">
                <a:solidFill>
                  <a:srgbClr val="29303B"/>
                </a:solidFill>
              </a:rPr>
              <a:t>example of sequence to sequence topology. We can also mix and match sequences with the older vector</a:t>
            </a:r>
          </a:p>
          <a:p>
            <a:pPr algn="l" eaLnBrk="0" fontAlgn="base" hangingPunct="0">
              <a:spcBef>
                <a:spcPct val="0"/>
              </a:spcBef>
              <a:spcAft>
                <a:spcPct val="0"/>
              </a:spcAft>
              <a:buFontTx/>
              <a:buNone/>
            </a:pPr>
            <a:r>
              <a:rPr lang="en-US" altLang="en-US" sz="1800" b="1" dirty="0">
                <a:solidFill>
                  <a:srgbClr val="29303B"/>
                </a:solidFill>
              </a:rPr>
              <a:t>static states that we predicted back with just using multilayer perceptrons, we would call that a</a:t>
            </a:r>
          </a:p>
          <a:p>
            <a:pPr algn="l" eaLnBrk="0" fontAlgn="base" hangingPunct="0">
              <a:spcBef>
                <a:spcPct val="0"/>
              </a:spcBef>
              <a:spcAft>
                <a:spcPct val="0"/>
              </a:spcAft>
              <a:buFontTx/>
              <a:buNone/>
            </a:pPr>
            <a:r>
              <a:rPr lang="en-US" altLang="en-US" sz="1800" b="1" dirty="0">
                <a:solidFill>
                  <a:srgbClr val="29303B"/>
                </a:solidFill>
              </a:rPr>
              <a:t>sequence to vector,</a:t>
            </a:r>
          </a:p>
          <a:p>
            <a:pPr algn="l" eaLnBrk="0" fontAlgn="base" hangingPunct="0">
              <a:spcBef>
                <a:spcPct val="0"/>
              </a:spcBef>
              <a:spcAft>
                <a:spcPct val="0"/>
              </a:spcAft>
              <a:buFontTx/>
              <a:buNone/>
            </a:pPr>
            <a:r>
              <a:rPr lang="en-US" altLang="en-US" sz="1800" b="1" dirty="0">
                <a:solidFill>
                  <a:srgbClr val="29303B"/>
                </a:solidFill>
              </a:rPr>
              <a:t>so if we were starting with a sequence of data, we could produce just a snapshot of some state as a result</a:t>
            </a:r>
          </a:p>
          <a:p>
            <a:pPr algn="l" eaLnBrk="0" fontAlgn="base" hangingPunct="0">
              <a:spcBef>
                <a:spcPct val="0"/>
              </a:spcBef>
              <a:spcAft>
                <a:spcPct val="0"/>
              </a:spcAft>
              <a:buFontTx/>
              <a:buNone/>
            </a:pPr>
            <a:r>
              <a:rPr lang="en-US" altLang="en-US" sz="1800" b="1" dirty="0">
                <a:solidFill>
                  <a:srgbClr val="29303B"/>
                </a:solidFill>
              </a:rPr>
              <a:t>of analyzing that sequence.</a:t>
            </a:r>
          </a:p>
          <a:p>
            <a:pPr algn="l" eaLnBrk="0" fontAlgn="base" hangingPunct="0">
              <a:spcBef>
                <a:spcPct val="0"/>
              </a:spcBef>
              <a:spcAft>
                <a:spcPct val="0"/>
              </a:spcAft>
              <a:buFontTx/>
              <a:buNone/>
            </a:pPr>
            <a:r>
              <a:rPr lang="en-US" altLang="en-US" sz="1800" b="1" dirty="0">
                <a:solidFill>
                  <a:srgbClr val="29303B"/>
                </a:solidFill>
              </a:rPr>
              <a:t>An example might be looking at the sequence of words in a sentence to produce some idea of the sentiment</a:t>
            </a:r>
          </a:p>
          <a:p>
            <a:pPr algn="l" eaLnBrk="0" fontAlgn="base" hangingPunct="0">
              <a:spcBef>
                <a:spcPct val="0"/>
              </a:spcBef>
              <a:spcAft>
                <a:spcPct val="0"/>
              </a:spcAft>
              <a:buFontTx/>
              <a:buNone/>
            </a:pPr>
            <a:r>
              <a:rPr lang="en-US" altLang="en-US" sz="1800" b="1" dirty="0">
                <a:solidFill>
                  <a:srgbClr val="29303B"/>
                </a:solidFill>
              </a:rPr>
              <a:t>that that sentence conveys, and we'll actually look at that in an example shortly.</a:t>
            </a:r>
          </a:p>
          <a:p>
            <a:pPr algn="l" eaLnBrk="0" fontAlgn="base" hangingPunct="0">
              <a:spcBef>
                <a:spcPct val="0"/>
              </a:spcBef>
              <a:spcAft>
                <a:spcPct val="0"/>
              </a:spcAft>
              <a:buFontTx/>
              <a:buNone/>
            </a:pPr>
            <a:r>
              <a:rPr lang="en-US" altLang="en-US" sz="1800" b="1" dirty="0">
                <a:solidFill>
                  <a:srgbClr val="29303B"/>
                </a:solidFill>
              </a:rPr>
              <a:t>You can go the other way around too, you can go from a vector to a sequence.</a:t>
            </a:r>
          </a:p>
          <a:p>
            <a:pPr algn="l" eaLnBrk="0" fontAlgn="base" hangingPunct="0">
              <a:spcBef>
                <a:spcPct val="0"/>
              </a:spcBef>
              <a:spcAft>
                <a:spcPct val="0"/>
              </a:spcAft>
              <a:buFontTx/>
              <a:buNone/>
            </a:pPr>
            <a:r>
              <a:rPr lang="en-US" altLang="en-US" sz="1800" b="1" dirty="0">
                <a:solidFill>
                  <a:srgbClr val="29303B"/>
                </a:solidFill>
              </a:rPr>
              <a:t>So an example of that would be taking an image which is a static vector of information, and then producing</a:t>
            </a:r>
          </a:p>
          <a:p>
            <a:pPr algn="l" eaLnBrk="0" fontAlgn="base" hangingPunct="0">
              <a:spcBef>
                <a:spcPct val="0"/>
              </a:spcBef>
              <a:spcAft>
                <a:spcPct val="0"/>
              </a:spcAft>
              <a:buFontTx/>
              <a:buNone/>
            </a:pPr>
            <a:r>
              <a:rPr lang="en-US" altLang="en-US" sz="1800" b="1" dirty="0">
                <a:solidFill>
                  <a:srgbClr val="29303B"/>
                </a:solidFill>
              </a:rPr>
              <a:t>a sequence from that vector,</a:t>
            </a:r>
          </a:p>
          <a:p>
            <a:pPr algn="l" eaLnBrk="0" fontAlgn="base" hangingPunct="0">
              <a:spcBef>
                <a:spcPct val="0"/>
              </a:spcBef>
              <a:spcAft>
                <a:spcPct val="0"/>
              </a:spcAft>
              <a:buFontTx/>
              <a:buNone/>
            </a:pPr>
            <a:r>
              <a:rPr lang="en-US" altLang="en-US" sz="1800" b="1" dirty="0">
                <a:solidFill>
                  <a:srgbClr val="29303B"/>
                </a:solidFill>
              </a:rPr>
              <a:t>for example, words in a sentence creating a caption from an image. And we can chain these things together</a:t>
            </a:r>
          </a:p>
          <a:p>
            <a:pPr algn="l" eaLnBrk="0" fontAlgn="base" hangingPunct="0">
              <a:spcBef>
                <a:spcPct val="0"/>
              </a:spcBef>
              <a:spcAft>
                <a:spcPct val="0"/>
              </a:spcAft>
              <a:buFontTx/>
              <a:buNone/>
            </a:pPr>
            <a:r>
              <a:rPr lang="en-US" altLang="en-US" sz="1800" b="1" dirty="0">
                <a:solidFill>
                  <a:srgbClr val="29303B"/>
                </a:solidFill>
              </a:rPr>
              <a:t>in interesting ways as well,</a:t>
            </a:r>
          </a:p>
          <a:p>
            <a:pPr algn="l" eaLnBrk="0" fontAlgn="base" hangingPunct="0">
              <a:spcBef>
                <a:spcPct val="0"/>
              </a:spcBef>
              <a:spcAft>
                <a:spcPct val="0"/>
              </a:spcAft>
              <a:buFontTx/>
              <a:buNone/>
            </a:pPr>
            <a:r>
              <a:rPr lang="en-US" altLang="en-US" sz="1800" b="1" dirty="0">
                <a:solidFill>
                  <a:srgbClr val="29303B"/>
                </a:solidFill>
              </a:rPr>
              <a:t>we can have encoders and decoders built up that feed into each other,</a:t>
            </a:r>
          </a:p>
          <a:p>
            <a:pPr algn="l" eaLnBrk="0" fontAlgn="base" hangingPunct="0">
              <a:spcBef>
                <a:spcPct val="0"/>
              </a:spcBef>
              <a:spcAft>
                <a:spcPct val="0"/>
              </a:spcAft>
              <a:buFontTx/>
              <a:buNone/>
            </a:pPr>
            <a:r>
              <a:rPr lang="en-US" altLang="en-US" sz="1800" b="1" dirty="0">
                <a:solidFill>
                  <a:srgbClr val="29303B"/>
                </a:solidFill>
              </a:rPr>
              <a:t>for example, we might start with a sequence of information from a sentence of some language, embody what</a:t>
            </a:r>
          </a:p>
          <a:p>
            <a:pPr algn="l" eaLnBrk="0" fontAlgn="base" hangingPunct="0">
              <a:spcBef>
                <a:spcPct val="0"/>
              </a:spcBef>
              <a:spcAft>
                <a:spcPct val="0"/>
              </a:spcAft>
              <a:buFontTx/>
              <a:buNone/>
            </a:pPr>
            <a:r>
              <a:rPr lang="en-US" altLang="en-US" sz="1800" b="1" dirty="0">
                <a:solidFill>
                  <a:srgbClr val="29303B"/>
                </a:solidFill>
              </a:rPr>
              <a:t>that sentence means as some sort of a vector representation, and then turn that around into a new sequence</a:t>
            </a:r>
          </a:p>
          <a:p>
            <a:pPr algn="l" eaLnBrk="0" fontAlgn="base" hangingPunct="0">
              <a:spcBef>
                <a:spcPct val="0"/>
              </a:spcBef>
              <a:spcAft>
                <a:spcPct val="0"/>
              </a:spcAft>
              <a:buFontTx/>
              <a:buNone/>
            </a:pPr>
            <a:r>
              <a:rPr lang="en-US" altLang="en-US" sz="1800" b="1" dirty="0">
                <a:solidFill>
                  <a:srgbClr val="29303B"/>
                </a:solidFill>
              </a:rPr>
              <a:t>of words in some other language,</a:t>
            </a:r>
          </a:p>
          <a:p>
            <a:pPr algn="l" eaLnBrk="0" fontAlgn="base" hangingPunct="0">
              <a:spcBef>
                <a:spcPct val="0"/>
              </a:spcBef>
              <a:spcAft>
                <a:spcPct val="0"/>
              </a:spcAft>
              <a:buFontTx/>
              <a:buNone/>
            </a:pPr>
            <a:r>
              <a:rPr lang="en-US" altLang="en-US" sz="1800" b="1" dirty="0">
                <a:solidFill>
                  <a:srgbClr val="29303B"/>
                </a:solidFill>
              </a:rPr>
              <a:t>So that might be how a machine translation system could work</a:t>
            </a:r>
          </a:p>
          <a:p>
            <a:pPr algn="l" eaLnBrk="0" fontAlgn="base" hangingPunct="0">
              <a:spcBef>
                <a:spcPct val="0"/>
              </a:spcBef>
              <a:spcAft>
                <a:spcPct val="0"/>
              </a:spcAft>
              <a:buFontTx/>
              <a:buNone/>
            </a:pPr>
            <a:r>
              <a:rPr lang="en-US" altLang="en-US" sz="1800" b="1" dirty="0">
                <a:solidFill>
                  <a:srgbClr val="29303B"/>
                </a:solidFill>
              </a:rPr>
              <a:t>for example, you might start with a sequence of words in French, build up a vector that sort of embodies</a:t>
            </a:r>
          </a:p>
          <a:p>
            <a:pPr algn="l" eaLnBrk="0" fontAlgn="base" hangingPunct="0">
              <a:spcBef>
                <a:spcPct val="0"/>
              </a:spcBef>
              <a:spcAft>
                <a:spcPct val="0"/>
              </a:spcAft>
              <a:buFontTx/>
              <a:buNone/>
            </a:pPr>
            <a:r>
              <a:rPr lang="en-US" altLang="en-US" sz="1800" b="1" dirty="0">
                <a:solidFill>
                  <a:srgbClr val="29303B"/>
                </a:solidFill>
              </a:rPr>
              <a:t>the meaning of that sentence, and then produce a new sequence of words in English or whatever language</a:t>
            </a:r>
          </a:p>
          <a:p>
            <a:pPr algn="l" eaLnBrk="0" fontAlgn="base" hangingPunct="0">
              <a:spcBef>
                <a:spcPct val="0"/>
              </a:spcBef>
              <a:spcAft>
                <a:spcPct val="0"/>
              </a:spcAft>
              <a:buFontTx/>
              <a:buNone/>
            </a:pPr>
            <a:r>
              <a:rPr lang="en-US" altLang="en-US" sz="1800" b="1" dirty="0">
                <a:solidFill>
                  <a:srgbClr val="29303B"/>
                </a:solidFill>
              </a:rPr>
              <a:t>you want,</a:t>
            </a:r>
          </a:p>
          <a:p>
            <a:pPr algn="l" eaLnBrk="0" fontAlgn="base" hangingPunct="0">
              <a:spcBef>
                <a:spcPct val="0"/>
              </a:spcBef>
              <a:spcAft>
                <a:spcPct val="0"/>
              </a:spcAft>
              <a:buFontTx/>
              <a:buNone/>
            </a:pPr>
            <a:r>
              <a:rPr lang="en-US" altLang="en-US" sz="1800" b="1" dirty="0">
                <a:solidFill>
                  <a:srgbClr val="29303B"/>
                </a:solidFill>
              </a:rPr>
              <a:t>that's an example of using a recurrent neural network for machine translation,</a:t>
            </a:r>
          </a:p>
          <a:p>
            <a:pPr algn="l" eaLnBrk="0" fontAlgn="base" hangingPunct="0">
              <a:spcBef>
                <a:spcPct val="0"/>
              </a:spcBef>
              <a:spcAft>
                <a:spcPct val="0"/>
              </a:spcAft>
              <a:buFontTx/>
              <a:buNone/>
            </a:pPr>
            <a:r>
              <a:rPr lang="en-US" altLang="en-US" sz="1800" b="1" dirty="0">
                <a:solidFill>
                  <a:srgbClr val="29303B"/>
                </a:solidFill>
              </a:rPr>
              <a:t>so lots of exciting possibilities here. Training RNN's, just like CNN's,</a:t>
            </a:r>
          </a:p>
          <a:p>
            <a:pPr algn="l" eaLnBrk="0" fontAlgn="base" hangingPunct="0">
              <a:spcBef>
                <a:spcPct val="0"/>
              </a:spcBef>
              <a:spcAft>
                <a:spcPct val="0"/>
              </a:spcAft>
              <a:buFontTx/>
              <a:buNone/>
            </a:pPr>
            <a:r>
              <a:rPr lang="en-US" altLang="en-US" sz="1800" b="1" dirty="0">
                <a:solidFill>
                  <a:srgbClr val="29303B"/>
                </a:solidFill>
              </a:rPr>
              <a:t>it's hard, in some ways it's even harder,</a:t>
            </a:r>
          </a:p>
          <a:p>
            <a:pPr algn="l" eaLnBrk="0" fontAlgn="base" hangingPunct="0">
              <a:spcBef>
                <a:spcPct val="0"/>
              </a:spcBef>
              <a:spcAft>
                <a:spcPct val="0"/>
              </a:spcAft>
              <a:buFontTx/>
              <a:buNone/>
            </a:pPr>
            <a:r>
              <a:rPr lang="en-US" altLang="en-US" sz="1800" b="1" dirty="0">
                <a:solidFill>
                  <a:srgbClr val="29303B"/>
                </a:solidFill>
              </a:rPr>
              <a:t>the main twist here is that we need to back propagate not only through the neural network itself and</a:t>
            </a:r>
          </a:p>
          <a:p>
            <a:pPr algn="l" eaLnBrk="0" fontAlgn="base" hangingPunct="0">
              <a:spcBef>
                <a:spcPct val="0"/>
              </a:spcBef>
              <a:spcAft>
                <a:spcPct val="0"/>
              </a:spcAft>
              <a:buFontTx/>
              <a:buNone/>
            </a:pPr>
            <a:r>
              <a:rPr lang="en-US" altLang="en-US" sz="1800" b="1" dirty="0">
                <a:solidFill>
                  <a:srgbClr val="29303B"/>
                </a:solidFill>
              </a:rPr>
              <a:t>all of its layers, but also through time and at a practical standpoint every one of those time steps</a:t>
            </a:r>
          </a:p>
          <a:p>
            <a:pPr algn="l" eaLnBrk="0" fontAlgn="base" hangingPunct="0">
              <a:spcBef>
                <a:spcPct val="0"/>
              </a:spcBef>
              <a:spcAft>
                <a:spcPct val="0"/>
              </a:spcAft>
              <a:buFontTx/>
              <a:buNone/>
            </a:pPr>
            <a:r>
              <a:rPr lang="en-US" altLang="en-US" sz="1800" b="1" dirty="0">
                <a:solidFill>
                  <a:srgbClr val="29303B"/>
                </a:solidFill>
              </a:rPr>
              <a:t>ends up looking like another layer in our neural network while we're trying to train our neural network</a:t>
            </a:r>
          </a:p>
          <a:p>
            <a:pPr algn="l" eaLnBrk="0" fontAlgn="base" hangingPunct="0">
              <a:spcBef>
                <a:spcPct val="0"/>
              </a:spcBef>
              <a:spcAft>
                <a:spcPct val="0"/>
              </a:spcAft>
              <a:buFontTx/>
              <a:buNone/>
            </a:pPr>
            <a:r>
              <a:rPr lang="en-US" altLang="en-US" sz="1800" b="1" dirty="0">
                <a:solidFill>
                  <a:srgbClr val="29303B"/>
                </a:solidFill>
              </a:rPr>
              <a:t>and those times steps can add up fast.</a:t>
            </a:r>
          </a:p>
          <a:p>
            <a:pPr algn="l" eaLnBrk="0" fontAlgn="base" hangingPunct="0">
              <a:spcBef>
                <a:spcPct val="0"/>
              </a:spcBef>
              <a:spcAft>
                <a:spcPct val="0"/>
              </a:spcAft>
              <a:buFontTx/>
              <a:buNone/>
            </a:pPr>
            <a:r>
              <a:rPr lang="en-US" altLang="en-US" sz="1800" b="1" dirty="0">
                <a:solidFill>
                  <a:srgbClr val="29303B"/>
                </a:solidFill>
              </a:rPr>
              <a:t>So over time we end up with like an even deeper and deeper neural network that we need to train,</a:t>
            </a:r>
          </a:p>
          <a:p>
            <a:pPr algn="l" eaLnBrk="0" fontAlgn="base" hangingPunct="0">
              <a:spcBef>
                <a:spcPct val="0"/>
              </a:spcBef>
              <a:spcAft>
                <a:spcPct val="0"/>
              </a:spcAft>
              <a:buFontTx/>
              <a:buNone/>
            </a:pPr>
            <a:r>
              <a:rPr lang="en-US" altLang="en-US" sz="1800" b="1" dirty="0">
                <a:solidFill>
                  <a:srgbClr val="29303B"/>
                </a:solidFill>
              </a:rPr>
              <a:t>and the cost of actually performing gradient descent on that increasingly deep neural network becomes</a:t>
            </a:r>
          </a:p>
          <a:p>
            <a:pPr algn="l" eaLnBrk="0" fontAlgn="base" hangingPunct="0">
              <a:spcBef>
                <a:spcPct val="0"/>
              </a:spcBef>
              <a:spcAft>
                <a:spcPct val="0"/>
              </a:spcAft>
              <a:buFontTx/>
              <a:buNone/>
            </a:pPr>
            <a:r>
              <a:rPr lang="en-US" altLang="en-US" sz="1800" b="1" dirty="0">
                <a:solidFill>
                  <a:srgbClr val="29303B"/>
                </a:solidFill>
              </a:rPr>
              <a:t>increasingly large.</a:t>
            </a:r>
          </a:p>
          <a:p>
            <a:pPr algn="l" eaLnBrk="0" fontAlgn="base" hangingPunct="0">
              <a:spcBef>
                <a:spcPct val="0"/>
              </a:spcBef>
              <a:spcAft>
                <a:spcPct val="0"/>
              </a:spcAft>
              <a:buFontTx/>
              <a:buNone/>
            </a:pPr>
            <a:r>
              <a:rPr lang="en-US" altLang="en-US" sz="1800" b="1" dirty="0">
                <a:solidFill>
                  <a:srgbClr val="29303B"/>
                </a:solidFill>
              </a:rPr>
              <a:t>So to put an upper cap on that training time often we limit the backpropagation to a limited number</a:t>
            </a:r>
          </a:p>
          <a:p>
            <a:pPr algn="l" eaLnBrk="0" fontAlgn="base" hangingPunct="0">
              <a:spcBef>
                <a:spcPct val="0"/>
              </a:spcBef>
              <a:spcAft>
                <a:spcPct val="0"/>
              </a:spcAft>
              <a:buFontTx/>
              <a:buNone/>
            </a:pPr>
            <a:r>
              <a:rPr lang="en-US" altLang="en-US" sz="1800" b="1" dirty="0">
                <a:solidFill>
                  <a:srgbClr val="29303B"/>
                </a:solidFill>
              </a:rPr>
              <a:t>of time steps.</a:t>
            </a:r>
          </a:p>
          <a:p>
            <a:pPr algn="l" eaLnBrk="0" fontAlgn="base" hangingPunct="0">
              <a:spcBef>
                <a:spcPct val="0"/>
              </a:spcBef>
              <a:spcAft>
                <a:spcPct val="0"/>
              </a:spcAft>
              <a:buFontTx/>
              <a:buNone/>
            </a:pPr>
            <a:r>
              <a:rPr lang="en-US" altLang="en-US" sz="1800" b="1" dirty="0">
                <a:solidFill>
                  <a:srgbClr val="29303B"/>
                </a:solidFill>
              </a:rPr>
              <a:t>We call this "truncated backpropagation through time."</a:t>
            </a:r>
          </a:p>
          <a:p>
            <a:pPr algn="l" eaLnBrk="0" fontAlgn="base" hangingPunct="0">
              <a:spcBef>
                <a:spcPct val="0"/>
              </a:spcBef>
              <a:spcAft>
                <a:spcPct val="0"/>
              </a:spcAft>
              <a:buFontTx/>
              <a:buNone/>
            </a:pPr>
            <a:r>
              <a:rPr lang="en-US" altLang="en-US" sz="1800" b="1" dirty="0">
                <a:solidFill>
                  <a:srgbClr val="29303B"/>
                </a:solidFill>
              </a:rPr>
              <a:t>So, just something to keep in mind when you're training and RNN, you not only need to backpropagate</a:t>
            </a:r>
          </a:p>
          <a:p>
            <a:pPr algn="l" eaLnBrk="0" fontAlgn="base" hangingPunct="0">
              <a:spcBef>
                <a:spcPct val="0"/>
              </a:spcBef>
              <a:spcAft>
                <a:spcPct val="0"/>
              </a:spcAft>
              <a:buFontTx/>
              <a:buNone/>
            </a:pPr>
            <a:r>
              <a:rPr lang="en-US" altLang="en-US" sz="1800" b="1" dirty="0">
                <a:solidFill>
                  <a:srgbClr val="29303B"/>
                </a:solidFill>
              </a:rPr>
              <a:t>through the neural network topology that you've created,</a:t>
            </a:r>
          </a:p>
          <a:p>
            <a:pPr algn="l" eaLnBrk="0" fontAlgn="base" hangingPunct="0">
              <a:spcBef>
                <a:spcPct val="0"/>
              </a:spcBef>
              <a:spcAft>
                <a:spcPct val="0"/>
              </a:spcAft>
              <a:buFontTx/>
              <a:buNone/>
            </a:pPr>
            <a:r>
              <a:rPr lang="en-US" altLang="en-US" sz="1800" b="1" dirty="0">
                <a:solidFill>
                  <a:srgbClr val="29303B"/>
                </a:solidFill>
              </a:rPr>
              <a:t>you also need a backpropagate through all the time steps that you've built up </a:t>
            </a:r>
            <a:r>
              <a:rPr lang="en-US" altLang="en-US" sz="1800" b="1" dirty="0" err="1">
                <a:solidFill>
                  <a:srgbClr val="29303B"/>
                </a:solidFill>
              </a:rPr>
              <a:t>up</a:t>
            </a:r>
            <a:r>
              <a:rPr lang="en-US" altLang="en-US" sz="1800" b="1" dirty="0">
                <a:solidFill>
                  <a:srgbClr val="29303B"/>
                </a:solidFill>
              </a:rPr>
              <a:t> to that point.</a:t>
            </a:r>
          </a:p>
          <a:p>
            <a:pPr algn="l" eaLnBrk="0" fontAlgn="base" hangingPunct="0">
              <a:spcBef>
                <a:spcPct val="0"/>
              </a:spcBef>
              <a:spcAft>
                <a:spcPct val="0"/>
              </a:spcAft>
              <a:buFontTx/>
              <a:buNone/>
            </a:pPr>
            <a:r>
              <a:rPr lang="en-US" altLang="en-US" sz="1800" b="1" dirty="0">
                <a:solidFill>
                  <a:srgbClr val="29303B"/>
                </a:solidFill>
              </a:rPr>
              <a:t>Now, we talked earlier about the fact that as you're building up an RNN, the state from earlier time</a:t>
            </a:r>
          </a:p>
          <a:p>
            <a:pPr algn="l" eaLnBrk="0" fontAlgn="base" hangingPunct="0">
              <a:spcBef>
                <a:spcPct val="0"/>
              </a:spcBef>
              <a:spcAft>
                <a:spcPct val="0"/>
              </a:spcAft>
              <a:buFontTx/>
              <a:buNone/>
            </a:pPr>
            <a:r>
              <a:rPr lang="en-US" altLang="en-US" sz="1800" b="1" dirty="0">
                <a:solidFill>
                  <a:srgbClr val="29303B"/>
                </a:solidFill>
              </a:rPr>
              <a:t>steps end up getting diluted over time because we just keep feeding in behavior from the previous step</a:t>
            </a:r>
          </a:p>
          <a:p>
            <a:pPr algn="l" eaLnBrk="0" fontAlgn="base" hangingPunct="0">
              <a:spcBef>
                <a:spcPct val="0"/>
              </a:spcBef>
              <a:spcAft>
                <a:spcPct val="0"/>
              </a:spcAft>
              <a:buFontTx/>
              <a:buNone/>
            </a:pPr>
            <a:r>
              <a:rPr lang="en-US" altLang="en-US" sz="1800" b="1" dirty="0">
                <a:solidFill>
                  <a:srgbClr val="29303B"/>
                </a:solidFill>
              </a:rPr>
              <a:t>in our run to the current step,</a:t>
            </a:r>
          </a:p>
          <a:p>
            <a:pPr algn="l" eaLnBrk="0" fontAlgn="base" hangingPunct="0">
              <a:spcBef>
                <a:spcPct val="0"/>
              </a:spcBef>
              <a:spcAft>
                <a:spcPct val="0"/>
              </a:spcAft>
              <a:buFontTx/>
              <a:buNone/>
            </a:pPr>
            <a:r>
              <a:rPr lang="en-US" altLang="en-US" sz="1800" b="1" dirty="0">
                <a:solidFill>
                  <a:srgbClr val="29303B"/>
                </a:solidFill>
              </a:rPr>
              <a:t>and this can be a problem if you have a system where older behavior does not matter less to newer behavior.</a:t>
            </a:r>
          </a:p>
          <a:p>
            <a:pPr algn="l" eaLnBrk="0" fontAlgn="base" hangingPunct="0">
              <a:spcBef>
                <a:spcPct val="0"/>
              </a:spcBef>
              <a:spcAft>
                <a:spcPct val="0"/>
              </a:spcAft>
              <a:buFontTx/>
              <a:buNone/>
            </a:pPr>
            <a:r>
              <a:rPr lang="en-US" altLang="en-US" sz="1800" b="1" dirty="0">
                <a:solidFill>
                  <a:srgbClr val="29303B"/>
                </a:solidFill>
              </a:rPr>
              <a:t>For example if you're looking at words in a sentence, the words at the beginning of a sentence might</a:t>
            </a:r>
          </a:p>
          <a:p>
            <a:pPr algn="l" eaLnBrk="0" fontAlgn="base" hangingPunct="0">
              <a:spcBef>
                <a:spcPct val="0"/>
              </a:spcBef>
              <a:spcAft>
                <a:spcPct val="0"/>
              </a:spcAft>
              <a:buFontTx/>
              <a:buNone/>
            </a:pPr>
            <a:r>
              <a:rPr lang="en-US" altLang="en-US" sz="1800" b="1" dirty="0">
                <a:solidFill>
                  <a:srgbClr val="29303B"/>
                </a:solidFill>
              </a:rPr>
              <a:t>even be more important than words</a:t>
            </a:r>
          </a:p>
          <a:p>
            <a:pPr algn="l" eaLnBrk="0" fontAlgn="base" hangingPunct="0">
              <a:spcBef>
                <a:spcPct val="0"/>
              </a:spcBef>
              <a:spcAft>
                <a:spcPct val="0"/>
              </a:spcAft>
              <a:buFontTx/>
              <a:buNone/>
            </a:pPr>
            <a:r>
              <a:rPr lang="en-US" altLang="en-US" sz="1800" b="1" dirty="0">
                <a:solidFill>
                  <a:srgbClr val="29303B"/>
                </a:solidFill>
              </a:rPr>
              <a:t>toward the end, so if you're trying to learn the meaning of a sentence, the position of the word in the</a:t>
            </a:r>
          </a:p>
          <a:p>
            <a:pPr algn="l" eaLnBrk="0" fontAlgn="base" hangingPunct="0">
              <a:spcBef>
                <a:spcPct val="0"/>
              </a:spcBef>
              <a:spcAft>
                <a:spcPct val="0"/>
              </a:spcAft>
              <a:buFontTx/>
              <a:buNone/>
            </a:pPr>
            <a:r>
              <a:rPr lang="en-US" altLang="en-US" sz="1800" b="1" dirty="0">
                <a:solidFill>
                  <a:srgbClr val="29303B"/>
                </a:solidFill>
              </a:rPr>
              <a:t>sentence, there is no inherent relationship between where that word is and how important it might be</a:t>
            </a:r>
          </a:p>
          <a:p>
            <a:pPr algn="l" eaLnBrk="0" fontAlgn="base" hangingPunct="0">
              <a:spcBef>
                <a:spcPct val="0"/>
              </a:spcBef>
              <a:spcAft>
                <a:spcPct val="0"/>
              </a:spcAft>
              <a:buFontTx/>
              <a:buNone/>
            </a:pPr>
            <a:r>
              <a:rPr lang="en-US" altLang="en-US" sz="1800" b="1" dirty="0">
                <a:solidFill>
                  <a:srgbClr val="29303B"/>
                </a:solidFill>
              </a:rPr>
              <a:t>in many cases.</a:t>
            </a:r>
          </a:p>
          <a:p>
            <a:pPr algn="l" eaLnBrk="0" fontAlgn="base" hangingPunct="0">
              <a:spcBef>
                <a:spcPct val="0"/>
              </a:spcBef>
              <a:spcAft>
                <a:spcPct val="0"/>
              </a:spcAft>
              <a:buFontTx/>
              <a:buNone/>
            </a:pPr>
            <a:r>
              <a:rPr lang="en-US" altLang="en-US" sz="1800" b="1" dirty="0">
                <a:solidFill>
                  <a:srgbClr val="29303B"/>
                </a:solidFill>
              </a:rPr>
              <a:t>So that's an example of where you might want to do something to counteract that effect,</a:t>
            </a:r>
          </a:p>
          <a:p>
            <a:pPr algn="l" eaLnBrk="0" fontAlgn="base" hangingPunct="0">
              <a:spcBef>
                <a:spcPct val="0"/>
              </a:spcBef>
              <a:spcAft>
                <a:spcPct val="0"/>
              </a:spcAft>
              <a:buFontTx/>
              <a:buNone/>
            </a:pPr>
            <a:r>
              <a:rPr lang="en-US" altLang="en-US" sz="1800" b="1" dirty="0">
                <a:solidFill>
                  <a:srgbClr val="29303B"/>
                </a:solidFill>
              </a:rPr>
              <a:t>and one way to do that is something called the LSTM Cell, it stands for "Long Short-Term Memory cell,"</a:t>
            </a:r>
          </a:p>
          <a:p>
            <a:pPr algn="l" eaLnBrk="0" fontAlgn="base" hangingPunct="0">
              <a:spcBef>
                <a:spcPct val="0"/>
              </a:spcBef>
              <a:spcAft>
                <a:spcPct val="0"/>
              </a:spcAft>
              <a:buFontTx/>
              <a:buNone/>
            </a:pPr>
            <a:r>
              <a:rPr lang="en-US" altLang="en-US" sz="1800" b="1" dirty="0">
                <a:solidFill>
                  <a:srgbClr val="29303B"/>
                </a:solidFill>
              </a:rPr>
              <a:t>and the idea here is that it maintains separate ideas of both short-term and long-term states and it</a:t>
            </a:r>
          </a:p>
          <a:p>
            <a:pPr algn="l" eaLnBrk="0" fontAlgn="base" hangingPunct="0">
              <a:spcBef>
                <a:spcPct val="0"/>
              </a:spcBef>
              <a:spcAft>
                <a:spcPct val="0"/>
              </a:spcAft>
              <a:buFontTx/>
              <a:buNone/>
            </a:pPr>
            <a:r>
              <a:rPr lang="en-US" altLang="en-US" sz="1800" b="1" dirty="0">
                <a:solidFill>
                  <a:srgbClr val="29303B"/>
                </a:solidFill>
              </a:rPr>
              <a:t>does this in a fairly complex way.</a:t>
            </a:r>
          </a:p>
          <a:p>
            <a:pPr algn="l" eaLnBrk="0" fontAlgn="base" hangingPunct="0">
              <a:spcBef>
                <a:spcPct val="0"/>
              </a:spcBef>
              <a:spcAft>
                <a:spcPct val="0"/>
              </a:spcAft>
              <a:buFontTx/>
              <a:buNone/>
            </a:pPr>
            <a:r>
              <a:rPr lang="en-US" altLang="en-US" sz="1800" b="1" dirty="0">
                <a:solidFill>
                  <a:srgbClr val="29303B"/>
                </a:solidFill>
              </a:rPr>
              <a:t>Now, fortunately you don't really need to understand the nitty-gritty details of how it works,</a:t>
            </a:r>
          </a:p>
          <a:p>
            <a:pPr algn="l" eaLnBrk="0" fontAlgn="base" hangingPunct="0">
              <a:spcBef>
                <a:spcPct val="0"/>
              </a:spcBef>
              <a:spcAft>
                <a:spcPct val="0"/>
              </a:spcAft>
              <a:buFontTx/>
              <a:buNone/>
            </a:pPr>
            <a:r>
              <a:rPr lang="en-US" altLang="en-US" sz="1800" b="1" dirty="0">
                <a:solidFill>
                  <a:srgbClr val="29303B"/>
                </a:solidFill>
              </a:rPr>
              <a:t>there is an image of it here for you to look at if you're curious, </a:t>
            </a:r>
            <a:r>
              <a:rPr lang="en-US" altLang="en-US" sz="1800" b="1" dirty="0" err="1">
                <a:solidFill>
                  <a:srgbClr val="29303B"/>
                </a:solidFill>
              </a:rPr>
              <a:t>but,you</a:t>
            </a:r>
            <a:r>
              <a:rPr lang="en-US" altLang="en-US" sz="1800" b="1" dirty="0">
                <a:solidFill>
                  <a:srgbClr val="29303B"/>
                </a:solidFill>
              </a:rPr>
              <a:t> know, the libraries that you</a:t>
            </a:r>
          </a:p>
          <a:p>
            <a:pPr algn="l" eaLnBrk="0" fontAlgn="base" hangingPunct="0">
              <a:spcBef>
                <a:spcPct val="0"/>
              </a:spcBef>
              <a:spcAft>
                <a:spcPct val="0"/>
              </a:spcAft>
              <a:buFontTx/>
              <a:buNone/>
            </a:pPr>
            <a:r>
              <a:rPr lang="en-US" altLang="en-US" sz="1800" b="1" dirty="0">
                <a:solidFill>
                  <a:srgbClr val="29303B"/>
                </a:solidFill>
              </a:rPr>
              <a:t>use will implement this for you,</a:t>
            </a:r>
          </a:p>
          <a:p>
            <a:pPr algn="l" eaLnBrk="0" fontAlgn="base" hangingPunct="0">
              <a:spcBef>
                <a:spcPct val="0"/>
              </a:spcBef>
              <a:spcAft>
                <a:spcPct val="0"/>
              </a:spcAft>
              <a:buFontTx/>
              <a:buNone/>
            </a:pPr>
            <a:r>
              <a:rPr lang="en-US" altLang="en-US" sz="1800" b="1" dirty="0">
                <a:solidFill>
                  <a:srgbClr val="29303B"/>
                </a:solidFill>
              </a:rPr>
              <a:t>the important thing to understand is that if you're dealing with a sequence of data where you don't</a:t>
            </a:r>
          </a:p>
          <a:p>
            <a:pPr algn="l" eaLnBrk="0" fontAlgn="base" hangingPunct="0">
              <a:spcBef>
                <a:spcPct val="0"/>
              </a:spcBef>
              <a:spcAft>
                <a:spcPct val="0"/>
              </a:spcAft>
              <a:buFontTx/>
              <a:buNone/>
            </a:pPr>
            <a:r>
              <a:rPr lang="en-US" altLang="en-US" sz="1800" b="1" dirty="0">
                <a:solidFill>
                  <a:srgbClr val="29303B"/>
                </a:solidFill>
              </a:rPr>
              <a:t>want to give preferential treatment to more recent data, you probably want to use an LSTM Cell instead</a:t>
            </a:r>
          </a:p>
          <a:p>
            <a:pPr algn="l" eaLnBrk="0" fontAlgn="base" hangingPunct="0">
              <a:spcBef>
                <a:spcPct val="0"/>
              </a:spcBef>
              <a:spcAft>
                <a:spcPct val="0"/>
              </a:spcAft>
              <a:buFontTx/>
              <a:buNone/>
            </a:pPr>
            <a:r>
              <a:rPr lang="en-US" altLang="en-US" sz="1800" b="1" dirty="0">
                <a:solidFill>
                  <a:srgbClr val="29303B"/>
                </a:solidFill>
              </a:rPr>
              <a:t>of just using a straight up RNN. There's also an optimization on top of LSTM Cell called</a:t>
            </a:r>
          </a:p>
          <a:p>
            <a:pPr algn="l" eaLnBrk="0" fontAlgn="base" hangingPunct="0">
              <a:spcBef>
                <a:spcPct val="0"/>
              </a:spcBef>
              <a:spcAft>
                <a:spcPct val="0"/>
              </a:spcAft>
              <a:buFontTx/>
              <a:buNone/>
            </a:pPr>
            <a:r>
              <a:rPr lang="en-US" altLang="en-US" sz="1800" b="1" dirty="0">
                <a:solidFill>
                  <a:srgbClr val="29303B"/>
                </a:solidFill>
              </a:rPr>
              <a:t>GRU Cells, that stands for "Gated Recurrent Unit,"</a:t>
            </a:r>
          </a:p>
          <a:p>
            <a:pPr algn="l" eaLnBrk="0" fontAlgn="base" hangingPunct="0">
              <a:spcBef>
                <a:spcPct val="0"/>
              </a:spcBef>
              <a:spcAft>
                <a:spcPct val="0"/>
              </a:spcAft>
              <a:buFontTx/>
              <a:buNone/>
            </a:pPr>
            <a:r>
              <a:rPr lang="en-US" altLang="en-US" sz="1800" b="1" dirty="0">
                <a:solidFill>
                  <a:srgbClr val="29303B"/>
                </a:solidFill>
              </a:rPr>
              <a:t>it's just a simplification on LSTM Cells that performs almost as well,</a:t>
            </a:r>
          </a:p>
          <a:p>
            <a:pPr algn="l" eaLnBrk="0" fontAlgn="base" hangingPunct="0">
              <a:spcBef>
                <a:spcPct val="0"/>
              </a:spcBef>
              <a:spcAft>
                <a:spcPct val="0"/>
              </a:spcAft>
              <a:buFontTx/>
              <a:buNone/>
            </a:pPr>
            <a:r>
              <a:rPr lang="en-US" altLang="en-US" sz="1800" b="1" dirty="0">
                <a:solidFill>
                  <a:srgbClr val="29303B"/>
                </a:solidFill>
              </a:rPr>
              <a:t>so if you need to strike a balance for compromise between performance in the terms of how well your</a:t>
            </a:r>
          </a:p>
          <a:p>
            <a:pPr algn="l" eaLnBrk="0" fontAlgn="base" hangingPunct="0">
              <a:spcBef>
                <a:spcPct val="0"/>
              </a:spcBef>
              <a:spcAft>
                <a:spcPct val="0"/>
              </a:spcAft>
              <a:buFontTx/>
              <a:buNone/>
            </a:pPr>
            <a:r>
              <a:rPr lang="en-US" altLang="en-US" sz="1800" b="1" dirty="0">
                <a:solidFill>
                  <a:srgbClr val="29303B"/>
                </a:solidFill>
              </a:rPr>
              <a:t>model works, and performance in terms of how long it takes to train it a GRU Cell might be a good</a:t>
            </a:r>
          </a:p>
          <a:p>
            <a:pPr algn="l" eaLnBrk="0" fontAlgn="base" hangingPunct="0">
              <a:spcBef>
                <a:spcPct val="0"/>
              </a:spcBef>
              <a:spcAft>
                <a:spcPct val="0"/>
              </a:spcAft>
              <a:buFontTx/>
              <a:buNone/>
            </a:pPr>
            <a:r>
              <a:rPr lang="en-US" altLang="en-US" sz="1800" b="1" dirty="0">
                <a:solidFill>
                  <a:srgbClr val="29303B"/>
                </a:solidFill>
              </a:rPr>
              <a:t>choice.</a:t>
            </a:r>
          </a:p>
          <a:p>
            <a:pPr algn="l" eaLnBrk="0" fontAlgn="base" hangingPunct="0">
              <a:spcBef>
                <a:spcPct val="0"/>
              </a:spcBef>
              <a:spcAft>
                <a:spcPct val="0"/>
              </a:spcAft>
              <a:buFontTx/>
              <a:buNone/>
            </a:pPr>
            <a:r>
              <a:rPr lang="en-US" altLang="en-US" sz="1800" b="1" dirty="0">
                <a:solidFill>
                  <a:srgbClr val="29303B"/>
                </a:solidFill>
              </a:rPr>
              <a:t>Training them is really hard, if you thought CNN's was hard, wait till you see RNN's, they are very</a:t>
            </a:r>
          </a:p>
          <a:p>
            <a:pPr algn="l" eaLnBrk="0" fontAlgn="base" hangingPunct="0">
              <a:spcBef>
                <a:spcPct val="0"/>
              </a:spcBef>
              <a:spcAft>
                <a:spcPct val="0"/>
              </a:spcAft>
              <a:buFontTx/>
              <a:buNone/>
            </a:pPr>
            <a:r>
              <a:rPr lang="en-US" altLang="en-US" sz="1800" b="1" dirty="0">
                <a:solidFill>
                  <a:srgbClr val="29303B"/>
                </a:solidFill>
              </a:rPr>
              <a:t>sensitive to the topologies that you choose and the choice of hyperparameters,</a:t>
            </a:r>
          </a:p>
          <a:p>
            <a:pPr algn="l" eaLnBrk="0" fontAlgn="base" hangingPunct="0">
              <a:spcBef>
                <a:spcPct val="0"/>
              </a:spcBef>
              <a:spcAft>
                <a:spcPct val="0"/>
              </a:spcAft>
              <a:buFontTx/>
              <a:buNone/>
            </a:pPr>
            <a:r>
              <a:rPr lang="en-US" altLang="en-US" sz="1800" b="1" dirty="0">
                <a:solidFill>
                  <a:srgbClr val="29303B"/>
                </a:solidFill>
              </a:rPr>
              <a:t>and since we have to simulate things over time and not just through, you know, the static topology of your network,</a:t>
            </a:r>
          </a:p>
          <a:p>
            <a:pPr algn="l" eaLnBrk="0" fontAlgn="base" hangingPunct="0">
              <a:spcBef>
                <a:spcPct val="0"/>
              </a:spcBef>
              <a:spcAft>
                <a:spcPct val="0"/>
              </a:spcAft>
              <a:buFontTx/>
              <a:buNone/>
            </a:pPr>
            <a:r>
              <a:rPr lang="en-US" altLang="en-US" sz="1800" b="1" dirty="0">
                <a:solidFill>
                  <a:srgbClr val="29303B"/>
                </a:solidFill>
              </a:rPr>
              <a:t>they can become extremely resource intensive,</a:t>
            </a:r>
          </a:p>
          <a:p>
            <a:pPr algn="l" eaLnBrk="0" fontAlgn="base" hangingPunct="0">
              <a:spcBef>
                <a:spcPct val="0"/>
              </a:spcBef>
              <a:spcAft>
                <a:spcPct val="0"/>
              </a:spcAft>
              <a:buFontTx/>
              <a:buNone/>
            </a:pPr>
            <a:r>
              <a:rPr lang="en-US" altLang="en-US" sz="1800" b="1" dirty="0">
                <a:solidFill>
                  <a:srgbClr val="29303B"/>
                </a:solidFill>
              </a:rPr>
              <a:t>and if you make the wrong choices here, you might have a recurrent neural network that doesn't converge</a:t>
            </a:r>
          </a:p>
          <a:p>
            <a:pPr algn="l" eaLnBrk="0" fontAlgn="base" hangingPunct="0">
              <a:spcBef>
                <a:spcPct val="0"/>
              </a:spcBef>
              <a:spcAft>
                <a:spcPct val="0"/>
              </a:spcAft>
              <a:buFontTx/>
              <a:buNone/>
            </a:pPr>
            <a:r>
              <a:rPr lang="en-US" altLang="en-US" sz="1800" b="1" dirty="0">
                <a:solidFill>
                  <a:srgbClr val="29303B"/>
                </a:solidFill>
              </a:rPr>
              <a:t>at all,</a:t>
            </a:r>
          </a:p>
          <a:p>
            <a:pPr algn="l" eaLnBrk="0" fontAlgn="base" hangingPunct="0">
              <a:spcBef>
                <a:spcPct val="0"/>
              </a:spcBef>
              <a:spcAft>
                <a:spcPct val="0"/>
              </a:spcAft>
              <a:buFontTx/>
              <a:buNone/>
            </a:pPr>
            <a:r>
              <a:rPr lang="en-US" altLang="en-US" sz="1800" b="1" dirty="0">
                <a:solidFill>
                  <a:srgbClr val="29303B"/>
                </a:solidFill>
              </a:rPr>
              <a:t>you know, it might be completely useless even after you've run it for hours to see if it actually works,</a:t>
            </a:r>
          </a:p>
          <a:p>
            <a:pPr algn="l" eaLnBrk="0" fontAlgn="base" hangingPunct="0">
              <a:spcBef>
                <a:spcPct val="0"/>
              </a:spcBef>
              <a:spcAft>
                <a:spcPct val="0"/>
              </a:spcAft>
              <a:buFontTx/>
              <a:buNone/>
            </a:pPr>
            <a:r>
              <a:rPr lang="en-US" altLang="en-US" sz="1800" b="1" dirty="0">
                <a:solidFill>
                  <a:srgbClr val="29303B"/>
                </a:solidFill>
              </a:rPr>
              <a:t>so again, it's important to work upon previous research, try to find some sets of topologies and parameters</a:t>
            </a:r>
          </a:p>
          <a:p>
            <a:pPr algn="l" eaLnBrk="0" fontAlgn="base" hangingPunct="0">
              <a:spcBef>
                <a:spcPct val="0"/>
              </a:spcBef>
              <a:spcAft>
                <a:spcPct val="0"/>
              </a:spcAft>
              <a:buFontTx/>
              <a:buNone/>
            </a:pPr>
            <a:r>
              <a:rPr lang="en-US" altLang="en-US" sz="1800" b="1" dirty="0">
                <a:solidFill>
                  <a:srgbClr val="29303B"/>
                </a:solidFill>
              </a:rPr>
              <a:t>that work well for similar problems to what you're trying to do.</a:t>
            </a:r>
          </a:p>
          <a:p>
            <a:pPr algn="l" eaLnBrk="0" fontAlgn="base" hangingPunct="0">
              <a:spcBef>
                <a:spcPct val="0"/>
              </a:spcBef>
              <a:spcAft>
                <a:spcPct val="0"/>
              </a:spcAft>
              <a:buFontTx/>
              <a:buNone/>
            </a:pPr>
            <a:r>
              <a:rPr lang="en-US" altLang="en-US" sz="1800" b="1" dirty="0">
                <a:solidFill>
                  <a:srgbClr val="29303B"/>
                </a:solidFill>
              </a:rPr>
              <a:t>This all will make a lot more sense with an example, and you'll see that it's really nowhere near as hard</a:t>
            </a:r>
          </a:p>
          <a:p>
            <a:pPr algn="l" eaLnBrk="0" fontAlgn="base" hangingPunct="0">
              <a:spcBef>
                <a:spcPct val="0"/>
              </a:spcBef>
              <a:spcAft>
                <a:spcPct val="0"/>
              </a:spcAft>
              <a:buFontTx/>
              <a:buNone/>
            </a:pPr>
            <a:r>
              <a:rPr lang="en-US" altLang="en-US" sz="1800" b="1" dirty="0">
                <a:solidFill>
                  <a:srgbClr val="29303B"/>
                </a:solidFill>
              </a:rPr>
              <a:t>as it sounds when you're using Keras.</a:t>
            </a:r>
          </a:p>
          <a:p>
            <a:pPr algn="l" eaLnBrk="0" fontAlgn="base" hangingPunct="0">
              <a:spcBef>
                <a:spcPct val="0"/>
              </a:spcBef>
              <a:spcAft>
                <a:spcPct val="0"/>
              </a:spcAft>
              <a:buFontTx/>
              <a:buNone/>
            </a:pPr>
            <a:r>
              <a:rPr lang="en-US" altLang="en-US" sz="1800" b="1" dirty="0">
                <a:solidFill>
                  <a:srgbClr val="29303B"/>
                </a:solidFill>
              </a:rPr>
              <a:t>Now I used to work at IMDb, so I can't resist using a movie related example so let's dive into that next</a:t>
            </a:r>
          </a:p>
          <a:p>
            <a:pPr algn="l" eaLnBrk="0" fontAlgn="base" hangingPunct="0">
              <a:spcBef>
                <a:spcPct val="0"/>
              </a:spcBef>
              <a:spcAft>
                <a:spcPct val="0"/>
              </a:spcAft>
              <a:buFontTx/>
              <a:buNone/>
            </a:pPr>
            <a:r>
              <a:rPr lang="en-US" altLang="en-US" sz="1800" b="1" dirty="0">
                <a:solidFill>
                  <a:srgbClr val="29303B"/>
                </a:solidFill>
              </a:rPr>
              <a:t>and see RNN's, Recurrent Neural Networks, in action.</a:t>
            </a:r>
          </a:p>
          <a:p>
            <a:pPr algn="l" eaLnBrk="0" fontAlgn="base" hangingPunct="0">
              <a:spcBef>
                <a:spcPct val="0"/>
              </a:spcBef>
              <a:spcAft>
                <a:spcPct val="0"/>
              </a:spcAft>
              <a:buFontTx/>
              <a:buNone/>
            </a:pPr>
            <a:r>
              <a:rPr lang="en-US" altLang="en-US" sz="1800" b="1" dirty="0">
                <a:solidFill>
                  <a:srgbClr val="29303B"/>
                </a:solidFill>
              </a:rPr>
              <a:t>Let's talk about another kind of neural network, the Recurrent Neural Network. What a RNN is for?</a:t>
            </a:r>
          </a:p>
          <a:p>
            <a:pPr algn="l" eaLnBrk="0" fontAlgn="base" hangingPunct="0">
              <a:spcBef>
                <a:spcPct val="0"/>
              </a:spcBef>
              <a:spcAft>
                <a:spcPct val="0"/>
              </a:spcAft>
              <a:buFontTx/>
              <a:buNone/>
            </a:pPr>
            <a:r>
              <a:rPr lang="en-US" altLang="en-US" sz="1800" b="1" dirty="0">
                <a:solidFill>
                  <a:srgbClr val="29303B"/>
                </a:solidFill>
              </a:rPr>
              <a:t>Well a couple of things,</a:t>
            </a:r>
          </a:p>
          <a:p>
            <a:pPr algn="l" eaLnBrk="0" fontAlgn="base" hangingPunct="0">
              <a:spcBef>
                <a:spcPct val="0"/>
              </a:spcBef>
              <a:spcAft>
                <a:spcPct val="0"/>
              </a:spcAft>
              <a:buFontTx/>
              <a:buNone/>
            </a:pPr>
            <a:r>
              <a:rPr lang="en-US" altLang="en-US" sz="1800" b="1" dirty="0">
                <a:solidFill>
                  <a:srgbClr val="29303B"/>
                </a:solidFill>
              </a:rPr>
              <a:t>basically they're for sequences of data and that might be a sequence in time,</a:t>
            </a:r>
          </a:p>
          <a:p>
            <a:pPr algn="l" eaLnBrk="0" fontAlgn="base" hangingPunct="0">
              <a:spcBef>
                <a:spcPct val="0"/>
              </a:spcBef>
              <a:spcAft>
                <a:spcPct val="0"/>
              </a:spcAft>
              <a:buFontTx/>
              <a:buNone/>
            </a:pPr>
            <a:r>
              <a:rPr lang="en-US" altLang="en-US" sz="1800" b="1" dirty="0">
                <a:solidFill>
                  <a:srgbClr val="29303B"/>
                </a:solidFill>
              </a:rPr>
              <a:t>so, you might use it for processing time series data,</a:t>
            </a:r>
          </a:p>
          <a:p>
            <a:pPr algn="l" eaLnBrk="0" fontAlgn="base" hangingPunct="0">
              <a:spcBef>
                <a:spcPct val="0"/>
              </a:spcBef>
              <a:spcAft>
                <a:spcPct val="0"/>
              </a:spcAft>
              <a:buFontTx/>
              <a:buNone/>
            </a:pPr>
            <a:r>
              <a:rPr lang="en-US" altLang="en-US" sz="1800" b="1" dirty="0">
                <a:solidFill>
                  <a:srgbClr val="29303B"/>
                </a:solidFill>
              </a:rPr>
              <a:t>we're trying to look at a sequence of data points over time and predict the future behavior of something</a:t>
            </a:r>
          </a:p>
          <a:p>
            <a:pPr algn="l" eaLnBrk="0" fontAlgn="base" hangingPunct="0">
              <a:spcBef>
                <a:spcPct val="0"/>
              </a:spcBef>
              <a:spcAft>
                <a:spcPct val="0"/>
              </a:spcAft>
              <a:buFontTx/>
              <a:buNone/>
            </a:pPr>
            <a:r>
              <a:rPr lang="en-US" altLang="en-US" sz="1800" b="1" dirty="0">
                <a:solidFill>
                  <a:srgbClr val="29303B"/>
                </a:solidFill>
              </a:rPr>
              <a:t>over time in turn.</a:t>
            </a:r>
          </a:p>
          <a:p>
            <a:pPr algn="l" eaLnBrk="0" fontAlgn="base" hangingPunct="0">
              <a:spcBef>
                <a:spcPct val="0"/>
              </a:spcBef>
              <a:spcAft>
                <a:spcPct val="0"/>
              </a:spcAft>
              <a:buFontTx/>
              <a:buNone/>
            </a:pPr>
            <a:r>
              <a:rPr lang="en-US" altLang="en-US" sz="1800" b="1" dirty="0">
                <a:solidFill>
                  <a:srgbClr val="29303B"/>
                </a:solidFill>
              </a:rPr>
              <a:t>So RNN's are base for sequential data of some sort. Some examples of time series data might be weblogs</a:t>
            </a:r>
          </a:p>
          <a:p>
            <a:pPr algn="l" eaLnBrk="0" fontAlgn="base" hangingPunct="0">
              <a:spcBef>
                <a:spcPct val="0"/>
              </a:spcBef>
              <a:spcAft>
                <a:spcPct val="0"/>
              </a:spcAft>
              <a:buFontTx/>
              <a:buNone/>
            </a:pPr>
            <a:r>
              <a:rPr lang="en-US" altLang="en-US" sz="1800" b="1" dirty="0">
                <a:solidFill>
                  <a:srgbClr val="29303B"/>
                </a:solidFill>
              </a:rPr>
              <a:t>where you are receiving different hits to your website over time, or sensor logs where you're getting</a:t>
            </a:r>
          </a:p>
          <a:p>
            <a:pPr algn="l" eaLnBrk="0" fontAlgn="base" hangingPunct="0">
              <a:spcBef>
                <a:spcPct val="0"/>
              </a:spcBef>
              <a:spcAft>
                <a:spcPct val="0"/>
              </a:spcAft>
              <a:buFontTx/>
              <a:buNone/>
            </a:pPr>
            <a:r>
              <a:rPr lang="en-US" altLang="en-US" sz="1800" b="1" dirty="0">
                <a:solidFill>
                  <a:srgbClr val="29303B"/>
                </a:solidFill>
              </a:rPr>
              <a:t>different inputs from sensors from the Internet of Things, or maybe you're trying to predict stock behavior</a:t>
            </a:r>
          </a:p>
          <a:p>
            <a:pPr algn="l" eaLnBrk="0" fontAlgn="base" hangingPunct="0">
              <a:spcBef>
                <a:spcPct val="0"/>
              </a:spcBef>
              <a:spcAft>
                <a:spcPct val="0"/>
              </a:spcAft>
              <a:buFontTx/>
              <a:buNone/>
            </a:pPr>
            <a:r>
              <a:rPr lang="en-US" altLang="en-US" sz="1800" b="1" dirty="0">
                <a:solidFill>
                  <a:srgbClr val="29303B"/>
                </a:solidFill>
              </a:rPr>
              <a:t>by looking at historical stock trading information.</a:t>
            </a:r>
          </a:p>
          <a:p>
            <a:pPr algn="l" eaLnBrk="0" fontAlgn="base" hangingPunct="0">
              <a:spcBef>
                <a:spcPct val="0"/>
              </a:spcBef>
              <a:spcAft>
                <a:spcPct val="0"/>
              </a:spcAft>
              <a:buFontTx/>
              <a:buNone/>
            </a:pPr>
            <a:r>
              <a:rPr lang="en-US" altLang="en-US" sz="1800" b="1" dirty="0">
                <a:solidFill>
                  <a:srgbClr val="29303B"/>
                </a:solidFill>
              </a:rPr>
              <a:t>These are all potential applications for recurrent neural networks because they can take a look at the</a:t>
            </a:r>
          </a:p>
          <a:p>
            <a:pPr algn="l" eaLnBrk="0" fontAlgn="base" hangingPunct="0">
              <a:spcBef>
                <a:spcPct val="0"/>
              </a:spcBef>
              <a:spcAft>
                <a:spcPct val="0"/>
              </a:spcAft>
              <a:buFontTx/>
              <a:buNone/>
            </a:pPr>
            <a:r>
              <a:rPr lang="en-US" altLang="en-US" sz="1800" b="1" dirty="0">
                <a:solidFill>
                  <a:srgbClr val="29303B"/>
                </a:solidFill>
              </a:rPr>
              <a:t>behavior over time and try to take that behavior into account when it makes future projections.</a:t>
            </a:r>
          </a:p>
          <a:p>
            <a:pPr algn="l" eaLnBrk="0" fontAlgn="base" hangingPunct="0">
              <a:spcBef>
                <a:spcPct val="0"/>
              </a:spcBef>
              <a:spcAft>
                <a:spcPct val="0"/>
              </a:spcAft>
              <a:buFontTx/>
              <a:buNone/>
            </a:pPr>
            <a:r>
              <a:rPr lang="en-US" altLang="en-US" sz="1800" b="1" dirty="0">
                <a:solidFill>
                  <a:srgbClr val="29303B"/>
                </a:solidFill>
              </a:rPr>
              <a:t>Another example might be if you're trying to develop a self-driving car, you might have a history of</a:t>
            </a:r>
          </a:p>
          <a:p>
            <a:pPr algn="l" eaLnBrk="0" fontAlgn="base" hangingPunct="0">
              <a:spcBef>
                <a:spcPct val="0"/>
              </a:spcBef>
              <a:spcAft>
                <a:spcPct val="0"/>
              </a:spcAft>
              <a:buFontTx/>
              <a:buNone/>
            </a:pPr>
            <a:r>
              <a:rPr lang="en-US" altLang="en-US" sz="1800" b="1" dirty="0">
                <a:solidFill>
                  <a:srgbClr val="29303B"/>
                </a:solidFill>
              </a:rPr>
              <a:t>where your car has been its past trajectories and maybe that can inform how your car might want to turn</a:t>
            </a:r>
          </a:p>
          <a:p>
            <a:pPr algn="l" eaLnBrk="0" fontAlgn="base" hangingPunct="0">
              <a:spcBef>
                <a:spcPct val="0"/>
              </a:spcBef>
              <a:spcAft>
                <a:spcPct val="0"/>
              </a:spcAft>
              <a:buFontTx/>
              <a:buNone/>
            </a:pPr>
            <a:r>
              <a:rPr lang="en-US" altLang="en-US" sz="1800" b="1" dirty="0">
                <a:solidFill>
                  <a:srgbClr val="29303B"/>
                </a:solidFill>
              </a:rPr>
              <a:t>in the future,</a:t>
            </a:r>
          </a:p>
          <a:p>
            <a:pPr algn="l" eaLnBrk="0" fontAlgn="base" hangingPunct="0">
              <a:spcBef>
                <a:spcPct val="0"/>
              </a:spcBef>
              <a:spcAft>
                <a:spcPct val="0"/>
              </a:spcAft>
              <a:buFontTx/>
              <a:buNone/>
            </a:pPr>
            <a:r>
              <a:rPr lang="en-US" altLang="en-US" sz="1800" b="1" dirty="0">
                <a:solidFill>
                  <a:srgbClr val="29303B"/>
                </a:solidFill>
              </a:rPr>
              <a:t>so you might take into account the fact that your car has been turning along a curve to predict that</a:t>
            </a:r>
          </a:p>
          <a:p>
            <a:pPr algn="l" eaLnBrk="0" fontAlgn="base" hangingPunct="0">
              <a:spcBef>
                <a:spcPct val="0"/>
              </a:spcBef>
              <a:spcAft>
                <a:spcPct val="0"/>
              </a:spcAft>
              <a:buFontTx/>
              <a:buNone/>
            </a:pPr>
            <a:r>
              <a:rPr lang="en-US" altLang="en-US" sz="1800" b="1" dirty="0">
                <a:solidFill>
                  <a:srgbClr val="29303B"/>
                </a:solidFill>
              </a:rPr>
              <a:t>perhaps it should continue to drive along a curve until the road straightens out.</a:t>
            </a:r>
          </a:p>
          <a:p>
            <a:pPr algn="l" eaLnBrk="0" fontAlgn="base" hangingPunct="0">
              <a:spcBef>
                <a:spcPct val="0"/>
              </a:spcBef>
              <a:spcAft>
                <a:spcPct val="0"/>
              </a:spcAft>
              <a:buFontTx/>
              <a:buNone/>
            </a:pPr>
            <a:r>
              <a:rPr lang="en-US" altLang="en-US" sz="1800" b="1" dirty="0">
                <a:solidFill>
                  <a:srgbClr val="29303B"/>
                </a:solidFill>
              </a:rPr>
              <a:t>And another example, it doesn't have to just be time, it can't be any kind of sequence of arbitrary length,</a:t>
            </a:r>
          </a:p>
          <a:p>
            <a:pPr algn="l" eaLnBrk="0" fontAlgn="base" hangingPunct="0">
              <a:spcBef>
                <a:spcPct val="0"/>
              </a:spcBef>
              <a:spcAft>
                <a:spcPct val="0"/>
              </a:spcAft>
              <a:buFontTx/>
              <a:buNone/>
            </a:pPr>
            <a:r>
              <a:rPr lang="en-US" altLang="en-US" sz="1800" b="1" dirty="0">
                <a:solidFill>
                  <a:srgbClr val="29303B"/>
                </a:solidFill>
              </a:rPr>
              <a:t>so, something else that comes to mind are languages, you know, sentences there are just sequences of words,</a:t>
            </a:r>
          </a:p>
          <a:p>
            <a:pPr algn="l" eaLnBrk="0" fontAlgn="base" hangingPunct="0">
              <a:spcBef>
                <a:spcPct val="0"/>
              </a:spcBef>
              <a:spcAft>
                <a:spcPct val="0"/>
              </a:spcAft>
              <a:buFontTx/>
              <a:buNone/>
            </a:pPr>
            <a:r>
              <a:rPr lang="en-US" altLang="en-US" sz="1800" b="1" dirty="0">
                <a:solidFill>
                  <a:srgbClr val="29303B"/>
                </a:solidFill>
              </a:rPr>
              <a:t>right?</a:t>
            </a:r>
          </a:p>
          <a:p>
            <a:pPr algn="l" eaLnBrk="0" fontAlgn="base" hangingPunct="0">
              <a:spcBef>
                <a:spcPct val="0"/>
              </a:spcBef>
              <a:spcAft>
                <a:spcPct val="0"/>
              </a:spcAft>
              <a:buFontTx/>
              <a:buNone/>
            </a:pPr>
            <a:r>
              <a:rPr lang="en-US" altLang="en-US" sz="1800" b="1" dirty="0">
                <a:solidFill>
                  <a:srgbClr val="29303B"/>
                </a:solidFill>
              </a:rPr>
              <a:t>So you can also apply RNN's to language or machine translation or producing captions for videos</a:t>
            </a:r>
          </a:p>
          <a:p>
            <a:pPr algn="l" eaLnBrk="0" fontAlgn="base" hangingPunct="0">
              <a:spcBef>
                <a:spcPct val="0"/>
              </a:spcBef>
              <a:spcAft>
                <a:spcPct val="0"/>
              </a:spcAft>
              <a:buFontTx/>
              <a:buNone/>
            </a:pPr>
            <a:r>
              <a:rPr lang="en-US" altLang="en-US" sz="1800" b="1" dirty="0">
                <a:solidFill>
                  <a:srgbClr val="29303B"/>
                </a:solidFill>
              </a:rPr>
              <a:t>or images,</a:t>
            </a:r>
          </a:p>
          <a:p>
            <a:pPr algn="l" eaLnBrk="0" fontAlgn="base" hangingPunct="0">
              <a:spcBef>
                <a:spcPct val="0"/>
              </a:spcBef>
              <a:spcAft>
                <a:spcPct val="0"/>
              </a:spcAft>
              <a:buFontTx/>
              <a:buNone/>
            </a:pPr>
            <a:r>
              <a:rPr lang="en-US" altLang="en-US" sz="1800" b="1" dirty="0">
                <a:solidFill>
                  <a:srgbClr val="29303B"/>
                </a:solidFill>
              </a:rPr>
              <a:t>these are examples of where the order of words in a sentence might matter and the structure of the sentence</a:t>
            </a:r>
          </a:p>
          <a:p>
            <a:pPr algn="l" eaLnBrk="0" fontAlgn="base" hangingPunct="0">
              <a:spcBef>
                <a:spcPct val="0"/>
              </a:spcBef>
              <a:spcAft>
                <a:spcPct val="0"/>
              </a:spcAft>
              <a:buFontTx/>
              <a:buNone/>
            </a:pPr>
            <a:r>
              <a:rPr lang="en-US" altLang="en-US" sz="1800" b="1" dirty="0">
                <a:solidFill>
                  <a:srgbClr val="29303B"/>
                </a:solidFill>
              </a:rPr>
              <a:t>and how these words are put together could convey more meaning than you could get by just looking at</a:t>
            </a:r>
          </a:p>
          <a:p>
            <a:pPr algn="l" eaLnBrk="0" fontAlgn="base" hangingPunct="0">
              <a:spcBef>
                <a:spcPct val="0"/>
              </a:spcBef>
              <a:spcAft>
                <a:spcPct val="0"/>
              </a:spcAft>
              <a:buFontTx/>
              <a:buNone/>
            </a:pPr>
            <a:r>
              <a:rPr lang="en-US" altLang="en-US" sz="1800" b="1" dirty="0">
                <a:solidFill>
                  <a:srgbClr val="29303B"/>
                </a:solidFill>
              </a:rPr>
              <a:t>those words individually without context,</a:t>
            </a:r>
          </a:p>
          <a:p>
            <a:pPr algn="l" eaLnBrk="0" fontAlgn="base" hangingPunct="0">
              <a:spcBef>
                <a:spcPct val="0"/>
              </a:spcBef>
              <a:spcAft>
                <a:spcPct val="0"/>
              </a:spcAft>
              <a:buFontTx/>
              <a:buNone/>
            </a:pPr>
            <a:r>
              <a:rPr lang="en-US" altLang="en-US" sz="1800" b="1" dirty="0">
                <a:solidFill>
                  <a:srgbClr val="29303B"/>
                </a:solidFill>
              </a:rPr>
              <a:t>so again, an RNN can make use of that ordering of the words and try to use that as part of its model.</a:t>
            </a:r>
          </a:p>
          <a:p>
            <a:pPr algn="l" eaLnBrk="0" fontAlgn="base" hangingPunct="0">
              <a:spcBef>
                <a:spcPct val="0"/>
              </a:spcBef>
              <a:spcAft>
                <a:spcPct val="0"/>
              </a:spcAft>
              <a:buFontTx/>
              <a:buNone/>
            </a:pPr>
            <a:r>
              <a:rPr lang="en-US" altLang="en-US" sz="1800" b="1" dirty="0">
                <a:solidFill>
                  <a:srgbClr val="29303B"/>
                </a:solidFill>
              </a:rPr>
              <a:t>Another interesting application of RNN's is machine generated music,</a:t>
            </a:r>
          </a:p>
          <a:p>
            <a:pPr algn="l" eaLnBrk="0" fontAlgn="base" hangingPunct="0">
              <a:spcBef>
                <a:spcPct val="0"/>
              </a:spcBef>
              <a:spcAft>
                <a:spcPct val="0"/>
              </a:spcAft>
              <a:buFontTx/>
              <a:buNone/>
            </a:pPr>
            <a:r>
              <a:rPr lang="en-US" altLang="en-US" sz="1800" b="1" dirty="0">
                <a:solidFill>
                  <a:srgbClr val="29303B"/>
                </a:solidFill>
              </a:rPr>
              <a:t>you can also think of music sort of like text where instead of a sequence of words or letters you have</a:t>
            </a:r>
          </a:p>
          <a:p>
            <a:pPr algn="l" eaLnBrk="0" fontAlgn="base" hangingPunct="0">
              <a:spcBef>
                <a:spcPct val="0"/>
              </a:spcBef>
              <a:spcAft>
                <a:spcPct val="0"/>
              </a:spcAft>
              <a:buFontTx/>
              <a:buNone/>
            </a:pPr>
            <a:r>
              <a:rPr lang="en-US" altLang="en-US" sz="1800" b="1" dirty="0">
                <a:solidFill>
                  <a:srgbClr val="29303B"/>
                </a:solidFill>
              </a:rPr>
              <a:t>a sequence of musical notes,</a:t>
            </a:r>
          </a:p>
          <a:p>
            <a:pPr algn="l" eaLnBrk="0" fontAlgn="base" hangingPunct="0">
              <a:spcBef>
                <a:spcPct val="0"/>
              </a:spcBef>
              <a:spcAft>
                <a:spcPct val="0"/>
              </a:spcAft>
              <a:buFontTx/>
              <a:buNone/>
            </a:pPr>
            <a:r>
              <a:rPr lang="en-US" altLang="en-US" sz="1800" b="1" dirty="0">
                <a:solidFill>
                  <a:srgbClr val="29303B"/>
                </a:solidFill>
              </a:rPr>
              <a:t>so it's kind of interesting you can actually build a neural network that can take an existing piece</a:t>
            </a:r>
          </a:p>
          <a:p>
            <a:pPr algn="l" eaLnBrk="0" fontAlgn="base" hangingPunct="0">
              <a:spcBef>
                <a:spcPct val="0"/>
              </a:spcBef>
              <a:spcAft>
                <a:spcPct val="0"/>
              </a:spcAft>
              <a:buFontTx/>
              <a:buNone/>
            </a:pPr>
            <a:r>
              <a:rPr lang="en-US" altLang="en-US" sz="1800" b="1" dirty="0">
                <a:solidFill>
                  <a:srgbClr val="29303B"/>
                </a:solidFill>
              </a:rPr>
              <a:t>of music and sort of extend upon it by using a recurrent neural network to try to learn the patterns</a:t>
            </a:r>
          </a:p>
          <a:p>
            <a:pPr algn="l" eaLnBrk="0" fontAlgn="base" hangingPunct="0">
              <a:spcBef>
                <a:spcPct val="0"/>
              </a:spcBef>
              <a:spcAft>
                <a:spcPct val="0"/>
              </a:spcAft>
              <a:buFontTx/>
              <a:buNone/>
            </a:pPr>
            <a:r>
              <a:rPr lang="en-US" altLang="en-US" sz="1800" b="1" dirty="0">
                <a:solidFill>
                  <a:srgbClr val="29303B"/>
                </a:solidFill>
              </a:rPr>
              <a:t>that were aesthetically pleasing to the music in the past.</a:t>
            </a:r>
          </a:p>
          <a:p>
            <a:pPr algn="l" eaLnBrk="0" fontAlgn="base" hangingPunct="0">
              <a:spcBef>
                <a:spcPct val="0"/>
              </a:spcBef>
              <a:spcAft>
                <a:spcPct val="0"/>
              </a:spcAft>
              <a:buFontTx/>
              <a:buNone/>
            </a:pPr>
            <a:r>
              <a:rPr lang="en-US" altLang="en-US" sz="1800" b="1" dirty="0">
                <a:solidFill>
                  <a:srgbClr val="29303B"/>
                </a:solidFill>
              </a:rPr>
              <a:t>Conceptually, this is what a single recurrent neuron looks like in terms of a model,</a:t>
            </a:r>
          </a:p>
          <a:p>
            <a:pPr algn="l" eaLnBrk="0" fontAlgn="base" hangingPunct="0">
              <a:spcBef>
                <a:spcPct val="0"/>
              </a:spcBef>
              <a:spcAft>
                <a:spcPct val="0"/>
              </a:spcAft>
              <a:buFontTx/>
              <a:buNone/>
            </a:pPr>
            <a:r>
              <a:rPr lang="en-US" altLang="en-US" sz="1800" b="1" dirty="0">
                <a:solidFill>
                  <a:srgbClr val="29303B"/>
                </a:solidFill>
              </a:rPr>
              <a:t>so it looks a lot like a an artificial neuron that we've looked at before,</a:t>
            </a:r>
          </a:p>
          <a:p>
            <a:pPr algn="l" eaLnBrk="0" fontAlgn="base" hangingPunct="0">
              <a:spcBef>
                <a:spcPct val="0"/>
              </a:spcBef>
              <a:spcAft>
                <a:spcPct val="0"/>
              </a:spcAft>
              <a:buFontTx/>
              <a:buNone/>
            </a:pPr>
            <a:r>
              <a:rPr lang="en-US" altLang="en-US" sz="1800" b="1" dirty="0">
                <a:solidFill>
                  <a:srgbClr val="29303B"/>
                </a:solidFill>
              </a:rPr>
              <a:t>the big difference is this little loop here,</a:t>
            </a:r>
          </a:p>
          <a:p>
            <a:pPr algn="l" eaLnBrk="0" fontAlgn="base" hangingPunct="0">
              <a:spcBef>
                <a:spcPct val="0"/>
              </a:spcBef>
              <a:spcAft>
                <a:spcPct val="0"/>
              </a:spcAft>
              <a:buFontTx/>
              <a:buNone/>
            </a:pPr>
            <a:r>
              <a:rPr lang="en-US" altLang="en-US" sz="1800" b="1" dirty="0">
                <a:solidFill>
                  <a:srgbClr val="29303B"/>
                </a:solidFill>
              </a:rPr>
              <a:t>OK? So now, as we run a training step on this neuron, some training data gets fed into it, or maybe this</a:t>
            </a:r>
          </a:p>
          <a:p>
            <a:pPr algn="l" eaLnBrk="0" fontAlgn="base" hangingPunct="0">
              <a:spcBef>
                <a:spcPct val="0"/>
              </a:spcBef>
              <a:spcAft>
                <a:spcPct val="0"/>
              </a:spcAft>
              <a:buFontTx/>
              <a:buNone/>
            </a:pPr>
            <a:r>
              <a:rPr lang="en-US" altLang="en-US" sz="1800" b="1" dirty="0">
                <a:solidFill>
                  <a:srgbClr val="29303B"/>
                </a:solidFill>
              </a:rPr>
              <a:t>is an input from a previous layer in our neural network, and it will apply some sort of step function</a:t>
            </a:r>
          </a:p>
          <a:p>
            <a:pPr algn="l" eaLnBrk="0" fontAlgn="base" hangingPunct="0">
              <a:spcBef>
                <a:spcPct val="0"/>
              </a:spcBef>
              <a:spcAft>
                <a:spcPct val="0"/>
              </a:spcAft>
              <a:buFontTx/>
              <a:buNone/>
            </a:pPr>
            <a:r>
              <a:rPr lang="en-US" altLang="en-US" sz="1800" b="1" dirty="0">
                <a:solidFill>
                  <a:srgbClr val="29303B"/>
                </a:solidFill>
              </a:rPr>
              <a:t>after summing all the inputs into it.</a:t>
            </a:r>
          </a:p>
          <a:p>
            <a:pPr algn="l" eaLnBrk="0" fontAlgn="base" hangingPunct="0">
              <a:spcBef>
                <a:spcPct val="0"/>
              </a:spcBef>
              <a:spcAft>
                <a:spcPct val="0"/>
              </a:spcAft>
              <a:buFontTx/>
              <a:buNone/>
            </a:pPr>
            <a:r>
              <a:rPr lang="en-US" altLang="en-US" sz="1800" b="1" dirty="0">
                <a:solidFill>
                  <a:srgbClr val="29303B"/>
                </a:solidFill>
              </a:rPr>
              <a:t>In this case we're going to be drawing something more like a hyperbolic tangent because mathematically</a:t>
            </a:r>
          </a:p>
          <a:p>
            <a:pPr algn="l" eaLnBrk="0" fontAlgn="base" hangingPunct="0">
              <a:spcBef>
                <a:spcPct val="0"/>
              </a:spcBef>
              <a:spcAft>
                <a:spcPct val="0"/>
              </a:spcAft>
              <a:buFontTx/>
              <a:buNone/>
            </a:pPr>
            <a:r>
              <a:rPr lang="en-US" altLang="en-US" sz="1800" b="1" dirty="0">
                <a:solidFill>
                  <a:srgbClr val="29303B"/>
                </a:solidFill>
              </a:rPr>
              <a:t>we want to make sure that we preserve some of the information coming in in more of a smooth manner.</a:t>
            </a:r>
          </a:p>
          <a:p>
            <a:pPr algn="l" eaLnBrk="0" fontAlgn="base" hangingPunct="0">
              <a:spcBef>
                <a:spcPct val="0"/>
              </a:spcBef>
              <a:spcAft>
                <a:spcPct val="0"/>
              </a:spcAft>
              <a:buFontTx/>
              <a:buNone/>
            </a:pPr>
            <a:r>
              <a:rPr lang="en-US" altLang="en-US" sz="1800" b="1" dirty="0">
                <a:solidFill>
                  <a:srgbClr val="29303B"/>
                </a:solidFill>
              </a:rPr>
              <a:t>Now, usually we would just output the result of that summation and that activation function as the output</a:t>
            </a:r>
          </a:p>
          <a:p>
            <a:pPr algn="l" eaLnBrk="0" fontAlgn="base" hangingPunct="0">
              <a:spcBef>
                <a:spcPct val="0"/>
              </a:spcBef>
              <a:spcAft>
                <a:spcPct val="0"/>
              </a:spcAft>
              <a:buFontTx/>
              <a:buNone/>
            </a:pPr>
            <a:r>
              <a:rPr lang="en-US" altLang="en-US" sz="1800" b="1" dirty="0">
                <a:solidFill>
                  <a:srgbClr val="29303B"/>
                </a:solidFill>
              </a:rPr>
              <a:t>of this neuron,</a:t>
            </a:r>
          </a:p>
          <a:p>
            <a:pPr algn="l" eaLnBrk="0" fontAlgn="base" hangingPunct="0">
              <a:spcBef>
                <a:spcPct val="0"/>
              </a:spcBef>
              <a:spcAft>
                <a:spcPct val="0"/>
              </a:spcAft>
              <a:buFontTx/>
              <a:buNone/>
            </a:pPr>
            <a:r>
              <a:rPr lang="en-US" altLang="en-US" sz="1800" b="1" dirty="0">
                <a:solidFill>
                  <a:srgbClr val="29303B"/>
                </a:solidFill>
              </a:rPr>
              <a:t>but we're also going to feed that back into the same neuron,</a:t>
            </a:r>
          </a:p>
          <a:p>
            <a:pPr algn="l" eaLnBrk="0" fontAlgn="base" hangingPunct="0">
              <a:spcBef>
                <a:spcPct val="0"/>
              </a:spcBef>
              <a:spcAft>
                <a:spcPct val="0"/>
              </a:spcAft>
              <a:buFontTx/>
              <a:buNone/>
            </a:pPr>
            <a:r>
              <a:rPr lang="en-US" altLang="en-US" sz="1800" b="1" dirty="0">
                <a:solidFill>
                  <a:srgbClr val="29303B"/>
                </a:solidFill>
              </a:rPr>
              <a:t>so the next time we run a, run some data through this neuron, that data from the previous run also gets summed</a:t>
            </a:r>
          </a:p>
          <a:p>
            <a:pPr algn="l" eaLnBrk="0" fontAlgn="base" hangingPunct="0">
              <a:spcBef>
                <a:spcPct val="0"/>
              </a:spcBef>
              <a:spcAft>
                <a:spcPct val="0"/>
              </a:spcAft>
              <a:buFontTx/>
              <a:buNone/>
            </a:pPr>
            <a:r>
              <a:rPr lang="en-US" altLang="en-US" sz="1800" b="1" dirty="0">
                <a:solidFill>
                  <a:srgbClr val="29303B"/>
                </a:solidFill>
              </a:rPr>
              <a:t>in to the results.</a:t>
            </a:r>
          </a:p>
          <a:p>
            <a:pPr algn="l" eaLnBrk="0" fontAlgn="base" hangingPunct="0">
              <a:spcBef>
                <a:spcPct val="0"/>
              </a:spcBef>
              <a:spcAft>
                <a:spcPct val="0"/>
              </a:spcAft>
              <a:buFontTx/>
              <a:buNone/>
            </a:pPr>
            <a:r>
              <a:rPr lang="en-US" altLang="en-US" sz="1800" b="1" dirty="0">
                <a:solidFill>
                  <a:srgbClr val="29303B"/>
                </a:solidFill>
              </a:rPr>
              <a:t>OK? So as we keep running this thing over and over again, we'll have some new data coming in that gets</a:t>
            </a:r>
          </a:p>
          <a:p>
            <a:pPr algn="l" eaLnBrk="0" fontAlgn="base" hangingPunct="0">
              <a:spcBef>
                <a:spcPct val="0"/>
              </a:spcBef>
              <a:spcAft>
                <a:spcPct val="0"/>
              </a:spcAft>
              <a:buFontTx/>
              <a:buNone/>
            </a:pPr>
            <a:r>
              <a:rPr lang="en-US" altLang="en-US" sz="1800" b="1" dirty="0">
                <a:solidFill>
                  <a:srgbClr val="29303B"/>
                </a:solidFill>
              </a:rPr>
              <a:t>blended together with the output from the previous run through this neuron, and it just keeps happening</a:t>
            </a:r>
          </a:p>
          <a:p>
            <a:pPr algn="l" eaLnBrk="0" fontAlgn="base" hangingPunct="0">
              <a:spcBef>
                <a:spcPct val="0"/>
              </a:spcBef>
              <a:spcAft>
                <a:spcPct val="0"/>
              </a:spcAft>
              <a:buFontTx/>
              <a:buNone/>
            </a:pPr>
            <a:r>
              <a:rPr lang="en-US" altLang="en-US" sz="1800" b="1" dirty="0">
                <a:solidFill>
                  <a:srgbClr val="29303B"/>
                </a:solidFill>
              </a:rPr>
              <a:t>over and over and over again,</a:t>
            </a:r>
          </a:p>
          <a:p>
            <a:pPr algn="l" eaLnBrk="0" fontAlgn="base" hangingPunct="0">
              <a:spcBef>
                <a:spcPct val="0"/>
              </a:spcBef>
              <a:spcAft>
                <a:spcPct val="0"/>
              </a:spcAft>
              <a:buFontTx/>
              <a:buNone/>
            </a:pPr>
            <a:r>
              <a:rPr lang="en-US" altLang="en-US" sz="1800" b="1" dirty="0">
                <a:solidFill>
                  <a:srgbClr val="29303B"/>
                </a:solidFill>
              </a:rPr>
              <a:t>so you can see that over time the past behavior of this neuron influences its future behavior</a:t>
            </a:r>
          </a:p>
          <a:p>
            <a:pPr algn="l" eaLnBrk="0" fontAlgn="base" hangingPunct="0">
              <a:spcBef>
                <a:spcPct val="0"/>
              </a:spcBef>
              <a:spcAft>
                <a:spcPct val="0"/>
              </a:spcAft>
              <a:buFontTx/>
              <a:buNone/>
            </a:pPr>
            <a:r>
              <a:rPr lang="en-US" altLang="en-US" sz="1800" b="1" dirty="0">
                <a:solidFill>
                  <a:srgbClr val="29303B"/>
                </a:solidFill>
              </a:rPr>
              <a:t>and it influences how it learns. Another way of thinking about this is by unrolling it in time.</a:t>
            </a:r>
          </a:p>
          <a:p>
            <a:pPr algn="l" eaLnBrk="0" fontAlgn="base" hangingPunct="0">
              <a:spcBef>
                <a:spcPct val="0"/>
              </a:spcBef>
              <a:spcAft>
                <a:spcPct val="0"/>
              </a:spcAft>
              <a:buFontTx/>
              <a:buNone/>
            </a:pPr>
            <a:r>
              <a:rPr lang="en-US" altLang="en-US" sz="1800" b="1" dirty="0">
                <a:solidFill>
                  <a:srgbClr val="29303B"/>
                </a:solidFill>
              </a:rPr>
              <a:t>So what this diagram shows is the same single neuron just at three different times steps,</a:t>
            </a:r>
          </a:p>
          <a:p>
            <a:pPr algn="l" eaLnBrk="0" fontAlgn="base" hangingPunct="0">
              <a:spcBef>
                <a:spcPct val="0"/>
              </a:spcBef>
              <a:spcAft>
                <a:spcPct val="0"/>
              </a:spcAft>
              <a:buFontTx/>
              <a:buNone/>
            </a:pPr>
            <a:r>
              <a:rPr lang="en-US" altLang="en-US" sz="1800" b="1" dirty="0">
                <a:solidFill>
                  <a:srgbClr val="29303B"/>
                </a:solidFill>
              </a:rPr>
              <a:t>and when you start to dig into the mathematics of how RNN's work, this is a more useful way of</a:t>
            </a:r>
          </a:p>
          <a:p>
            <a:pPr algn="l" eaLnBrk="0" fontAlgn="base" hangingPunct="0">
              <a:spcBef>
                <a:spcPct val="0"/>
              </a:spcBef>
              <a:spcAft>
                <a:spcPct val="0"/>
              </a:spcAft>
              <a:buFontTx/>
              <a:buNone/>
            </a:pPr>
            <a:r>
              <a:rPr lang="en-US" altLang="en-US" sz="1800" b="1" dirty="0">
                <a:solidFill>
                  <a:srgbClr val="29303B"/>
                </a:solidFill>
              </a:rPr>
              <a:t>thinking about it.</a:t>
            </a:r>
          </a:p>
          <a:p>
            <a:pPr algn="l" eaLnBrk="0" fontAlgn="base" hangingPunct="0">
              <a:spcBef>
                <a:spcPct val="0"/>
              </a:spcBef>
              <a:spcAft>
                <a:spcPct val="0"/>
              </a:spcAft>
              <a:buFontTx/>
              <a:buNone/>
            </a:pPr>
            <a:r>
              <a:rPr lang="en-US" altLang="en-US" sz="1800" b="1" dirty="0">
                <a:solidFill>
                  <a:srgbClr val="29303B"/>
                </a:solidFill>
              </a:rPr>
              <a:t>So if we consider this to be time step 0, you can see there's some sort of data input coming into this</a:t>
            </a:r>
          </a:p>
          <a:p>
            <a:pPr algn="l" eaLnBrk="0" fontAlgn="base" hangingPunct="0">
              <a:spcBef>
                <a:spcPct val="0"/>
              </a:spcBef>
              <a:spcAft>
                <a:spcPct val="0"/>
              </a:spcAft>
              <a:buFontTx/>
              <a:buNone/>
            </a:pPr>
            <a:r>
              <a:rPr lang="en-US" altLang="en-US" sz="1800" b="1" dirty="0">
                <a:solidFill>
                  <a:srgbClr val="29303B"/>
                </a:solidFill>
              </a:rPr>
              <a:t>recurrent neuron and that will produce some sort of output after going through its activation function,</a:t>
            </a:r>
          </a:p>
          <a:p>
            <a:pPr algn="l" eaLnBrk="0" fontAlgn="base" hangingPunct="0">
              <a:spcBef>
                <a:spcPct val="0"/>
              </a:spcBef>
              <a:spcAft>
                <a:spcPct val="0"/>
              </a:spcAft>
              <a:buFontTx/>
              <a:buNone/>
            </a:pPr>
            <a:r>
              <a:rPr lang="en-US" altLang="en-US" sz="1800" b="1" dirty="0">
                <a:solidFill>
                  <a:srgbClr val="29303B"/>
                </a:solidFill>
              </a:rPr>
              <a:t>and that output also gets fed into the next time step,</a:t>
            </a:r>
          </a:p>
          <a:p>
            <a:pPr algn="l" eaLnBrk="0" fontAlgn="base" hangingPunct="0">
              <a:spcBef>
                <a:spcPct val="0"/>
              </a:spcBef>
              <a:spcAft>
                <a:spcPct val="0"/>
              </a:spcAft>
              <a:buFontTx/>
              <a:buNone/>
            </a:pPr>
            <a:r>
              <a:rPr lang="en-US" altLang="en-US" sz="1800" b="1" dirty="0">
                <a:solidFill>
                  <a:srgbClr val="29303B"/>
                </a:solidFill>
              </a:rPr>
              <a:t>so if this is time step one with this same neuron, you can see that this neuron is receiving not only</a:t>
            </a:r>
          </a:p>
          <a:p>
            <a:pPr algn="l" eaLnBrk="0" fontAlgn="base" hangingPunct="0">
              <a:spcBef>
                <a:spcPct val="0"/>
              </a:spcBef>
              <a:spcAft>
                <a:spcPct val="0"/>
              </a:spcAft>
              <a:buFontTx/>
              <a:buNone/>
            </a:pPr>
            <a:r>
              <a:rPr lang="en-US" altLang="en-US" sz="1800" b="1" dirty="0">
                <a:solidFill>
                  <a:srgbClr val="29303B"/>
                </a:solidFill>
              </a:rPr>
              <a:t>a new input, but also the output from the previous time step and those get summed together, the activation</a:t>
            </a:r>
          </a:p>
          <a:p>
            <a:pPr algn="l" eaLnBrk="0" fontAlgn="base" hangingPunct="0">
              <a:spcBef>
                <a:spcPct val="0"/>
              </a:spcBef>
              <a:spcAft>
                <a:spcPct val="0"/>
              </a:spcAft>
              <a:buFontTx/>
              <a:buNone/>
            </a:pPr>
            <a:r>
              <a:rPr lang="en-US" altLang="en-US" sz="1800" b="1" dirty="0">
                <a:solidFill>
                  <a:srgbClr val="29303B"/>
                </a:solidFill>
              </a:rPr>
              <a:t>function gets applied to it, and that gets output as well, and the output of that combination then gets</a:t>
            </a:r>
          </a:p>
          <a:p>
            <a:pPr algn="l" eaLnBrk="0" fontAlgn="base" hangingPunct="0">
              <a:spcBef>
                <a:spcPct val="0"/>
              </a:spcBef>
              <a:spcAft>
                <a:spcPct val="0"/>
              </a:spcAft>
              <a:buFontTx/>
              <a:buNone/>
            </a:pPr>
            <a:r>
              <a:rPr lang="en-US" altLang="en-US" sz="1800" b="1" dirty="0">
                <a:solidFill>
                  <a:srgbClr val="29303B"/>
                </a:solidFill>
              </a:rPr>
              <a:t>fed onto the next time step, call this time step 2, where a new input for time step 2 gets fed into</a:t>
            </a:r>
          </a:p>
          <a:p>
            <a:pPr algn="l" eaLnBrk="0" fontAlgn="base" hangingPunct="0">
              <a:spcBef>
                <a:spcPct val="0"/>
              </a:spcBef>
              <a:spcAft>
                <a:spcPct val="0"/>
              </a:spcAft>
              <a:buFontTx/>
              <a:buNone/>
            </a:pPr>
            <a:r>
              <a:rPr lang="en-US" altLang="en-US" sz="1800" b="1" dirty="0">
                <a:solidFill>
                  <a:srgbClr val="29303B"/>
                </a:solidFill>
              </a:rPr>
              <a:t>this neuron and the output from the previous step also gets fed in, they get </a:t>
            </a:r>
            <a:r>
              <a:rPr lang="en-US" altLang="en-US" sz="1800" b="1" dirty="0" err="1">
                <a:solidFill>
                  <a:srgbClr val="29303B"/>
                </a:solidFill>
              </a:rPr>
              <a:t>summbed</a:t>
            </a:r>
            <a:r>
              <a:rPr lang="en-US" altLang="en-US" sz="1800" b="1" dirty="0">
                <a:solidFill>
                  <a:srgbClr val="29303B"/>
                </a:solidFill>
              </a:rPr>
              <a:t> together, the activation</a:t>
            </a:r>
          </a:p>
          <a:p>
            <a:pPr algn="l" eaLnBrk="0" fontAlgn="base" hangingPunct="0">
              <a:spcBef>
                <a:spcPct val="0"/>
              </a:spcBef>
              <a:spcAft>
                <a:spcPct val="0"/>
              </a:spcAft>
              <a:buFontTx/>
              <a:buNone/>
            </a:pPr>
            <a:r>
              <a:rPr lang="en-US" altLang="en-US" sz="1800" b="1" dirty="0">
                <a:solidFill>
                  <a:srgbClr val="29303B"/>
                </a:solidFill>
              </a:rPr>
              <a:t>function is run,</a:t>
            </a:r>
          </a:p>
          <a:p>
            <a:pPr algn="l" eaLnBrk="0" fontAlgn="base" hangingPunct="0">
              <a:spcBef>
                <a:spcPct val="0"/>
              </a:spcBef>
              <a:spcAft>
                <a:spcPct val="0"/>
              </a:spcAft>
              <a:buFontTx/>
              <a:buNone/>
            </a:pPr>
            <a:r>
              <a:rPr lang="en-US" altLang="en-US" sz="1800" b="1" dirty="0">
                <a:solidFill>
                  <a:srgbClr val="29303B"/>
                </a:solidFill>
              </a:rPr>
              <a:t>and we have a new output.</a:t>
            </a:r>
          </a:p>
          <a:p>
            <a:pPr algn="l" eaLnBrk="0" fontAlgn="base" hangingPunct="0">
              <a:spcBef>
                <a:spcPct val="0"/>
              </a:spcBef>
              <a:spcAft>
                <a:spcPct val="0"/>
              </a:spcAft>
              <a:buFontTx/>
              <a:buNone/>
            </a:pPr>
            <a:r>
              <a:rPr lang="en-US" altLang="en-US" sz="1800" b="1" dirty="0">
                <a:solidFill>
                  <a:srgbClr val="29303B"/>
                </a:solidFill>
              </a:rPr>
              <a:t>This is called a memory cell because it does maintain memory of its previous outputs over time, and you</a:t>
            </a:r>
          </a:p>
          <a:p>
            <a:pPr algn="l" eaLnBrk="0" fontAlgn="base" hangingPunct="0">
              <a:spcBef>
                <a:spcPct val="0"/>
              </a:spcBef>
              <a:spcAft>
                <a:spcPct val="0"/>
              </a:spcAft>
              <a:buFontTx/>
              <a:buNone/>
            </a:pPr>
            <a:r>
              <a:rPr lang="en-US" altLang="en-US" sz="1800" b="1" dirty="0">
                <a:solidFill>
                  <a:srgbClr val="29303B"/>
                </a:solidFill>
              </a:rPr>
              <a:t>can see that even though it's getting summed together at each time step, over time those earlier behaviors</a:t>
            </a:r>
          </a:p>
          <a:p>
            <a:pPr algn="l" eaLnBrk="0" fontAlgn="base" hangingPunct="0">
              <a:spcBef>
                <a:spcPct val="0"/>
              </a:spcBef>
              <a:spcAft>
                <a:spcPct val="0"/>
              </a:spcAft>
              <a:buFontTx/>
              <a:buNone/>
            </a:pPr>
            <a:r>
              <a:rPr lang="en-US" altLang="en-US" sz="1800" b="1" dirty="0">
                <a:solidFill>
                  <a:srgbClr val="29303B"/>
                </a:solidFill>
              </a:rPr>
              <a:t>kind of get diluted,</a:t>
            </a:r>
          </a:p>
          <a:p>
            <a:pPr algn="l" eaLnBrk="0" fontAlgn="base" hangingPunct="0">
              <a:spcBef>
                <a:spcPct val="0"/>
              </a:spcBef>
              <a:spcAft>
                <a:spcPct val="0"/>
              </a:spcAft>
              <a:buFontTx/>
              <a:buNone/>
            </a:pPr>
            <a:r>
              <a:rPr lang="en-US" altLang="en-US" sz="1800" b="1" dirty="0">
                <a:solidFill>
                  <a:srgbClr val="29303B"/>
                </a:solidFill>
              </a:rPr>
              <a:t>Right?</a:t>
            </a:r>
          </a:p>
          <a:p>
            <a:pPr algn="l" eaLnBrk="0" fontAlgn="base" hangingPunct="0">
              <a:spcBef>
                <a:spcPct val="0"/>
              </a:spcBef>
              <a:spcAft>
                <a:spcPct val="0"/>
              </a:spcAft>
              <a:buFontTx/>
              <a:buNone/>
            </a:pPr>
            <a:r>
              <a:rPr lang="en-US" altLang="en-US" sz="1800" b="1" dirty="0">
                <a:solidFill>
                  <a:srgbClr val="29303B"/>
                </a:solidFill>
              </a:rPr>
              <a:t>So, you know, we're adding in that time step to that time step and then the sum of those two things end</a:t>
            </a:r>
          </a:p>
          <a:p>
            <a:pPr algn="l" eaLnBrk="0" fontAlgn="base" hangingPunct="0">
              <a:spcBef>
                <a:spcPct val="0"/>
              </a:spcBef>
              <a:spcAft>
                <a:spcPct val="0"/>
              </a:spcAft>
              <a:buFontTx/>
              <a:buNone/>
            </a:pPr>
            <a:r>
              <a:rPr lang="en-US" altLang="en-US" sz="1800" b="1" dirty="0">
                <a:solidFill>
                  <a:srgbClr val="29303B"/>
                </a:solidFill>
              </a:rPr>
              <a:t>up working into this one.</a:t>
            </a:r>
          </a:p>
          <a:p>
            <a:pPr algn="l" eaLnBrk="0" fontAlgn="base" hangingPunct="0">
              <a:spcBef>
                <a:spcPct val="0"/>
              </a:spcBef>
              <a:spcAft>
                <a:spcPct val="0"/>
              </a:spcAft>
              <a:buFontTx/>
              <a:buNone/>
            </a:pPr>
            <a:r>
              <a:rPr lang="en-US" altLang="en-US" sz="1800" b="1" dirty="0">
                <a:solidFill>
                  <a:srgbClr val="29303B"/>
                </a:solidFill>
              </a:rPr>
              <a:t>So one property of memory cells is that more recent behavior tends to have more of an influence on the</a:t>
            </a:r>
          </a:p>
          <a:p>
            <a:pPr algn="l" eaLnBrk="0" fontAlgn="base" hangingPunct="0">
              <a:spcBef>
                <a:spcPct val="0"/>
              </a:spcBef>
              <a:spcAft>
                <a:spcPct val="0"/>
              </a:spcAft>
              <a:buFontTx/>
              <a:buNone/>
            </a:pPr>
            <a:r>
              <a:rPr lang="en-US" altLang="en-US" sz="1800" b="1" dirty="0">
                <a:solidFill>
                  <a:srgbClr val="29303B"/>
                </a:solidFill>
              </a:rPr>
              <a:t>current behavior that you get out of every current neuron</a:t>
            </a:r>
          </a:p>
          <a:p>
            <a:pPr algn="l" eaLnBrk="0" fontAlgn="base" hangingPunct="0">
              <a:spcBef>
                <a:spcPct val="0"/>
              </a:spcBef>
              <a:spcAft>
                <a:spcPct val="0"/>
              </a:spcAft>
              <a:buFontTx/>
              <a:buNone/>
            </a:pPr>
            <a:r>
              <a:rPr lang="en-US" altLang="en-US" sz="1800" b="1" dirty="0">
                <a:solidFill>
                  <a:srgbClr val="29303B"/>
                </a:solidFill>
              </a:rPr>
              <a:t>and this can be a problem in some applications,</a:t>
            </a:r>
          </a:p>
          <a:p>
            <a:pPr algn="l" eaLnBrk="0" fontAlgn="base" hangingPunct="0">
              <a:spcBef>
                <a:spcPct val="0"/>
              </a:spcBef>
              <a:spcAft>
                <a:spcPct val="0"/>
              </a:spcAft>
              <a:buFontTx/>
              <a:buNone/>
            </a:pPr>
            <a:r>
              <a:rPr lang="en-US" altLang="en-US" sz="1800" b="1" dirty="0">
                <a:solidFill>
                  <a:srgbClr val="29303B"/>
                </a:solidFill>
              </a:rPr>
              <a:t>so there are ways to work against that that we can talk about later. Stepping this up you can have a layer</a:t>
            </a:r>
          </a:p>
          <a:p>
            <a:pPr algn="l" eaLnBrk="0" fontAlgn="base" hangingPunct="0">
              <a:spcBef>
                <a:spcPct val="0"/>
              </a:spcBef>
              <a:spcAft>
                <a:spcPct val="0"/>
              </a:spcAft>
              <a:buFontTx/>
              <a:buNone/>
            </a:pPr>
            <a:r>
              <a:rPr lang="en-US" altLang="en-US" sz="1800" b="1" dirty="0">
                <a:solidFill>
                  <a:srgbClr val="29303B"/>
                </a:solidFill>
              </a:rPr>
              <a:t>of recurrent neurons, so you don't have to have just one obviously,</a:t>
            </a:r>
          </a:p>
          <a:p>
            <a:pPr algn="l" eaLnBrk="0" fontAlgn="base" hangingPunct="0">
              <a:spcBef>
                <a:spcPct val="0"/>
              </a:spcBef>
              <a:spcAft>
                <a:spcPct val="0"/>
              </a:spcAft>
              <a:buFontTx/>
              <a:buNone/>
            </a:pPr>
            <a:r>
              <a:rPr lang="en-US" altLang="en-US" sz="1800" b="1" dirty="0">
                <a:solidFill>
                  <a:srgbClr val="29303B"/>
                </a:solidFill>
              </a:rPr>
              <a:t>so in this diagram we are looking at four individual recurrent neurons that are working together as part</a:t>
            </a:r>
          </a:p>
          <a:p>
            <a:pPr algn="l" eaLnBrk="0" fontAlgn="base" hangingPunct="0">
              <a:spcBef>
                <a:spcPct val="0"/>
              </a:spcBef>
              <a:spcAft>
                <a:spcPct val="0"/>
              </a:spcAft>
              <a:buFontTx/>
              <a:buNone/>
            </a:pPr>
            <a:r>
              <a:rPr lang="en-US" altLang="en-US" sz="1800" b="1" dirty="0">
                <a:solidFill>
                  <a:srgbClr val="29303B"/>
                </a:solidFill>
              </a:rPr>
              <a:t>of a layer,</a:t>
            </a:r>
          </a:p>
          <a:p>
            <a:pPr algn="l" eaLnBrk="0" fontAlgn="base" hangingPunct="0">
              <a:spcBef>
                <a:spcPct val="0"/>
              </a:spcBef>
              <a:spcAft>
                <a:spcPct val="0"/>
              </a:spcAft>
              <a:buFontTx/>
              <a:buNone/>
            </a:pPr>
            <a:r>
              <a:rPr lang="en-US" altLang="en-US" sz="1800" b="1" dirty="0">
                <a:solidFill>
                  <a:srgbClr val="29303B"/>
                </a:solidFill>
              </a:rPr>
              <a:t>and you can have some input going into this layer as a whole that gets fed into these four different</a:t>
            </a:r>
          </a:p>
          <a:p>
            <a:pPr algn="l" eaLnBrk="0" fontAlgn="base" hangingPunct="0">
              <a:spcBef>
                <a:spcPct val="0"/>
              </a:spcBef>
              <a:spcAft>
                <a:spcPct val="0"/>
              </a:spcAft>
              <a:buFontTx/>
              <a:buNone/>
            </a:pPr>
            <a:r>
              <a:rPr lang="en-US" altLang="en-US" sz="1800" b="1" dirty="0">
                <a:solidFill>
                  <a:srgbClr val="29303B"/>
                </a:solidFill>
              </a:rPr>
              <a:t>recurring neurons, and then the output of those neurons can then get fed back to the next step to every</a:t>
            </a:r>
          </a:p>
          <a:p>
            <a:pPr algn="l" eaLnBrk="0" fontAlgn="base" hangingPunct="0">
              <a:spcBef>
                <a:spcPct val="0"/>
              </a:spcBef>
              <a:spcAft>
                <a:spcPct val="0"/>
              </a:spcAft>
              <a:buFontTx/>
              <a:buNone/>
            </a:pPr>
            <a:r>
              <a:rPr lang="en-US" altLang="en-US" sz="1800" b="1" dirty="0">
                <a:solidFill>
                  <a:srgbClr val="29303B"/>
                </a:solidFill>
              </a:rPr>
              <a:t>neuron in that layer.</a:t>
            </a:r>
          </a:p>
          <a:p>
            <a:pPr algn="l" eaLnBrk="0" fontAlgn="base" hangingPunct="0">
              <a:spcBef>
                <a:spcPct val="0"/>
              </a:spcBef>
              <a:spcAft>
                <a:spcPct val="0"/>
              </a:spcAft>
              <a:buFontTx/>
              <a:buNone/>
            </a:pPr>
            <a:r>
              <a:rPr lang="en-US" altLang="en-US" sz="1800" b="1" dirty="0">
                <a:solidFill>
                  <a:srgbClr val="29303B"/>
                </a:solidFill>
              </a:rPr>
              <a:t>So all we're doing is scaling this out horizontally, so instead of a single recurrent neuron we have</a:t>
            </a:r>
          </a:p>
          <a:p>
            <a:pPr algn="l" eaLnBrk="0" fontAlgn="base" hangingPunct="0">
              <a:spcBef>
                <a:spcPct val="0"/>
              </a:spcBef>
              <a:spcAft>
                <a:spcPct val="0"/>
              </a:spcAft>
              <a:buFontTx/>
              <a:buNone/>
            </a:pPr>
            <a:r>
              <a:rPr lang="en-US" altLang="en-US" sz="1800" b="1" dirty="0">
                <a:solidFill>
                  <a:srgbClr val="29303B"/>
                </a:solidFill>
              </a:rPr>
              <a:t>a layer of four recurrent neurons</a:t>
            </a:r>
          </a:p>
          <a:p>
            <a:pPr algn="l" eaLnBrk="0" fontAlgn="base" hangingPunct="0">
              <a:spcBef>
                <a:spcPct val="0"/>
              </a:spcBef>
              <a:spcAft>
                <a:spcPct val="0"/>
              </a:spcAft>
              <a:buFontTx/>
              <a:buNone/>
            </a:pPr>
            <a:r>
              <a:rPr lang="en-US" altLang="en-US" sz="1800" b="1" dirty="0">
                <a:solidFill>
                  <a:srgbClr val="29303B"/>
                </a:solidFill>
              </a:rPr>
              <a:t>in this example where all of the output of those neurons is feeding in to the behavior of those neurons</a:t>
            </a:r>
          </a:p>
          <a:p>
            <a:pPr algn="l" eaLnBrk="0" fontAlgn="base" hangingPunct="0">
              <a:spcBef>
                <a:spcPct val="0"/>
              </a:spcBef>
              <a:spcAft>
                <a:spcPct val="0"/>
              </a:spcAft>
              <a:buFontTx/>
              <a:buNone/>
            </a:pPr>
            <a:r>
              <a:rPr lang="en-US" altLang="en-US" sz="1800" b="1" dirty="0">
                <a:solidFill>
                  <a:srgbClr val="29303B"/>
                </a:solidFill>
              </a:rPr>
              <a:t>in the next learning step,</a:t>
            </a:r>
          </a:p>
          <a:p>
            <a:pPr algn="l" eaLnBrk="0" fontAlgn="base" hangingPunct="0">
              <a:spcBef>
                <a:spcPct val="0"/>
              </a:spcBef>
              <a:spcAft>
                <a:spcPct val="0"/>
              </a:spcAft>
              <a:buFontTx/>
              <a:buNone/>
            </a:pPr>
            <a:r>
              <a:rPr lang="en-US" altLang="en-US" sz="1800" b="1" dirty="0">
                <a:solidFill>
                  <a:srgbClr val="29303B"/>
                </a:solidFill>
              </a:rPr>
              <a:t>OK?</a:t>
            </a:r>
          </a:p>
          <a:p>
            <a:pPr algn="l" eaLnBrk="0" fontAlgn="base" hangingPunct="0">
              <a:spcBef>
                <a:spcPct val="0"/>
              </a:spcBef>
              <a:spcAft>
                <a:spcPct val="0"/>
              </a:spcAft>
              <a:buFontTx/>
              <a:buNone/>
            </a:pPr>
            <a:r>
              <a:rPr lang="en-US" altLang="en-US" sz="1800" b="1" dirty="0">
                <a:solidFill>
                  <a:srgbClr val="29303B"/>
                </a:solidFill>
              </a:rPr>
              <a:t>So you can scale this out to have more than one neuron and learn more complicated patterns as a result.</a:t>
            </a:r>
          </a:p>
          <a:p>
            <a:pPr algn="l" eaLnBrk="0" fontAlgn="base" hangingPunct="0">
              <a:spcBef>
                <a:spcPct val="0"/>
              </a:spcBef>
              <a:spcAft>
                <a:spcPct val="0"/>
              </a:spcAft>
              <a:buFontTx/>
              <a:buNone/>
            </a:pPr>
            <a:r>
              <a:rPr lang="en-US" altLang="en-US" sz="1800" b="1" dirty="0">
                <a:solidFill>
                  <a:srgbClr val="29303B"/>
                </a:solidFill>
              </a:rPr>
              <a:t>RNN's opened up a wide range of possibilities because now we have the ability to deal not just with</a:t>
            </a:r>
          </a:p>
          <a:p>
            <a:pPr algn="l" eaLnBrk="0" fontAlgn="base" hangingPunct="0">
              <a:spcBef>
                <a:spcPct val="0"/>
              </a:spcBef>
              <a:spcAft>
                <a:spcPct val="0"/>
              </a:spcAft>
              <a:buFontTx/>
              <a:buNone/>
            </a:pPr>
            <a:r>
              <a:rPr lang="en-US" altLang="en-US" sz="1800" b="1" dirty="0">
                <a:solidFill>
                  <a:srgbClr val="29303B"/>
                </a:solidFill>
              </a:rPr>
              <a:t>vectors of information, static snapshots of some sort of a state, we can also deal with sequences of data</a:t>
            </a:r>
          </a:p>
          <a:p>
            <a:pPr algn="l" eaLnBrk="0" fontAlgn="base" hangingPunct="0">
              <a:spcBef>
                <a:spcPct val="0"/>
              </a:spcBef>
              <a:spcAft>
                <a:spcPct val="0"/>
              </a:spcAft>
              <a:buFontTx/>
              <a:buNone/>
            </a:pPr>
            <a:r>
              <a:rPr lang="en-US" altLang="en-US" sz="1800" b="1" dirty="0">
                <a:solidFill>
                  <a:srgbClr val="29303B"/>
                </a:solidFill>
              </a:rPr>
              <a:t>as well.</a:t>
            </a:r>
          </a:p>
          <a:p>
            <a:pPr algn="l" eaLnBrk="0" fontAlgn="base" hangingPunct="0">
              <a:spcBef>
                <a:spcPct val="0"/>
              </a:spcBef>
              <a:spcAft>
                <a:spcPct val="0"/>
              </a:spcAft>
              <a:buFontTx/>
              <a:buNone/>
            </a:pPr>
            <a:r>
              <a:rPr lang="en-US" altLang="en-US" sz="1800" b="1" dirty="0">
                <a:solidFill>
                  <a:srgbClr val="29303B"/>
                </a:solidFill>
              </a:rPr>
              <a:t>So there are four different combinations here that you can deal with, we can deal with "sequence to sequence"</a:t>
            </a:r>
          </a:p>
          <a:p>
            <a:pPr algn="l" eaLnBrk="0" fontAlgn="base" hangingPunct="0">
              <a:spcBef>
                <a:spcPct val="0"/>
              </a:spcBef>
              <a:spcAft>
                <a:spcPct val="0"/>
              </a:spcAft>
              <a:buFontTx/>
              <a:buNone/>
            </a:pPr>
            <a:r>
              <a:rPr lang="en-US" altLang="en-US" sz="1800" b="1" dirty="0">
                <a:solidFill>
                  <a:srgbClr val="29303B"/>
                </a:solidFill>
              </a:rPr>
              <a:t>neural networks,</a:t>
            </a:r>
          </a:p>
          <a:p>
            <a:pPr algn="l" eaLnBrk="0" fontAlgn="base" hangingPunct="0">
              <a:spcBef>
                <a:spcPct val="0"/>
              </a:spcBef>
              <a:spcAft>
                <a:spcPct val="0"/>
              </a:spcAft>
              <a:buFontTx/>
              <a:buNone/>
            </a:pPr>
            <a:r>
              <a:rPr lang="en-US" altLang="en-US" sz="1800" b="1" dirty="0">
                <a:solidFill>
                  <a:srgbClr val="29303B"/>
                </a:solidFill>
              </a:rPr>
              <a:t>if we have the input is a time series, or some sort of sequence of data, we can also have an output that</a:t>
            </a:r>
          </a:p>
          <a:p>
            <a:pPr algn="l" eaLnBrk="0" fontAlgn="base" hangingPunct="0">
              <a:spcBef>
                <a:spcPct val="0"/>
              </a:spcBef>
              <a:spcAft>
                <a:spcPct val="0"/>
              </a:spcAft>
              <a:buFontTx/>
              <a:buNone/>
            </a:pPr>
            <a:r>
              <a:rPr lang="en-US" altLang="en-US" sz="1800" b="1" dirty="0">
                <a:solidFill>
                  <a:srgbClr val="29303B"/>
                </a:solidFill>
              </a:rPr>
              <a:t>is a time series, or some sequence of data as well,</a:t>
            </a:r>
          </a:p>
          <a:p>
            <a:pPr algn="l" eaLnBrk="0" fontAlgn="base" hangingPunct="0">
              <a:spcBef>
                <a:spcPct val="0"/>
              </a:spcBef>
              <a:spcAft>
                <a:spcPct val="0"/>
              </a:spcAft>
              <a:buFontTx/>
              <a:buNone/>
            </a:pPr>
            <a:r>
              <a:rPr lang="en-US" altLang="en-US" sz="1800" b="1" dirty="0">
                <a:solidFill>
                  <a:srgbClr val="29303B"/>
                </a:solidFill>
              </a:rPr>
              <a:t>so if you're trying to predict stock prices in the future based on historical trades, that might be an</a:t>
            </a:r>
          </a:p>
          <a:p>
            <a:pPr algn="l" eaLnBrk="0" fontAlgn="base" hangingPunct="0">
              <a:spcBef>
                <a:spcPct val="0"/>
              </a:spcBef>
              <a:spcAft>
                <a:spcPct val="0"/>
              </a:spcAft>
              <a:buFontTx/>
              <a:buNone/>
            </a:pPr>
            <a:r>
              <a:rPr lang="en-US" altLang="en-US" sz="1800" b="1" dirty="0">
                <a:solidFill>
                  <a:srgbClr val="29303B"/>
                </a:solidFill>
              </a:rPr>
              <a:t>example of sequence to sequence topology. We can also mix and match sequences with the older vector</a:t>
            </a:r>
          </a:p>
          <a:p>
            <a:pPr algn="l" eaLnBrk="0" fontAlgn="base" hangingPunct="0">
              <a:spcBef>
                <a:spcPct val="0"/>
              </a:spcBef>
              <a:spcAft>
                <a:spcPct val="0"/>
              </a:spcAft>
              <a:buFontTx/>
              <a:buNone/>
            </a:pPr>
            <a:r>
              <a:rPr lang="en-US" altLang="en-US" sz="1800" b="1" dirty="0">
                <a:solidFill>
                  <a:srgbClr val="29303B"/>
                </a:solidFill>
              </a:rPr>
              <a:t>static states that we predicted back with just using multilayer perceptrons, we would call that a</a:t>
            </a:r>
          </a:p>
          <a:p>
            <a:pPr algn="l" eaLnBrk="0" fontAlgn="base" hangingPunct="0">
              <a:spcBef>
                <a:spcPct val="0"/>
              </a:spcBef>
              <a:spcAft>
                <a:spcPct val="0"/>
              </a:spcAft>
              <a:buFontTx/>
              <a:buNone/>
            </a:pPr>
            <a:r>
              <a:rPr lang="en-US" altLang="en-US" sz="1800" b="1" dirty="0">
                <a:solidFill>
                  <a:srgbClr val="29303B"/>
                </a:solidFill>
              </a:rPr>
              <a:t>sequence to vector,</a:t>
            </a:r>
          </a:p>
          <a:p>
            <a:pPr algn="l" eaLnBrk="0" fontAlgn="base" hangingPunct="0">
              <a:spcBef>
                <a:spcPct val="0"/>
              </a:spcBef>
              <a:spcAft>
                <a:spcPct val="0"/>
              </a:spcAft>
              <a:buFontTx/>
              <a:buNone/>
            </a:pPr>
            <a:r>
              <a:rPr lang="en-US" altLang="en-US" sz="1800" b="1" dirty="0">
                <a:solidFill>
                  <a:srgbClr val="29303B"/>
                </a:solidFill>
              </a:rPr>
              <a:t>so if we were starting with a sequence of data, we could produce just a snapshot of some state as a result</a:t>
            </a:r>
          </a:p>
          <a:p>
            <a:pPr algn="l" eaLnBrk="0" fontAlgn="base" hangingPunct="0">
              <a:spcBef>
                <a:spcPct val="0"/>
              </a:spcBef>
              <a:spcAft>
                <a:spcPct val="0"/>
              </a:spcAft>
              <a:buFontTx/>
              <a:buNone/>
            </a:pPr>
            <a:r>
              <a:rPr lang="en-US" altLang="en-US" sz="1800" b="1" dirty="0">
                <a:solidFill>
                  <a:srgbClr val="29303B"/>
                </a:solidFill>
              </a:rPr>
              <a:t>of analyzing that sequence.</a:t>
            </a:r>
          </a:p>
          <a:p>
            <a:pPr algn="l" eaLnBrk="0" fontAlgn="base" hangingPunct="0">
              <a:spcBef>
                <a:spcPct val="0"/>
              </a:spcBef>
              <a:spcAft>
                <a:spcPct val="0"/>
              </a:spcAft>
              <a:buFontTx/>
              <a:buNone/>
            </a:pPr>
            <a:r>
              <a:rPr lang="en-US" altLang="en-US" sz="1800" b="1" dirty="0">
                <a:solidFill>
                  <a:srgbClr val="29303B"/>
                </a:solidFill>
              </a:rPr>
              <a:t>An example might be looking at the sequence of words in a sentence to produce some idea of the sentiment</a:t>
            </a:r>
          </a:p>
          <a:p>
            <a:pPr algn="l" eaLnBrk="0" fontAlgn="base" hangingPunct="0">
              <a:spcBef>
                <a:spcPct val="0"/>
              </a:spcBef>
              <a:spcAft>
                <a:spcPct val="0"/>
              </a:spcAft>
              <a:buFontTx/>
              <a:buNone/>
            </a:pPr>
            <a:r>
              <a:rPr lang="en-US" altLang="en-US" sz="1800" b="1" dirty="0">
                <a:solidFill>
                  <a:srgbClr val="29303B"/>
                </a:solidFill>
              </a:rPr>
              <a:t>that that sentence conveys, and we'll actually look at that in an example shortly.</a:t>
            </a:r>
          </a:p>
          <a:p>
            <a:pPr algn="l" eaLnBrk="0" fontAlgn="base" hangingPunct="0">
              <a:spcBef>
                <a:spcPct val="0"/>
              </a:spcBef>
              <a:spcAft>
                <a:spcPct val="0"/>
              </a:spcAft>
              <a:buFontTx/>
              <a:buNone/>
            </a:pPr>
            <a:r>
              <a:rPr lang="en-US" altLang="en-US" sz="1800" b="1" dirty="0">
                <a:solidFill>
                  <a:srgbClr val="29303B"/>
                </a:solidFill>
              </a:rPr>
              <a:t>You can go the other way around too, you can go from a vector to a sequence.</a:t>
            </a:r>
          </a:p>
          <a:p>
            <a:pPr algn="l" eaLnBrk="0" fontAlgn="base" hangingPunct="0">
              <a:spcBef>
                <a:spcPct val="0"/>
              </a:spcBef>
              <a:spcAft>
                <a:spcPct val="0"/>
              </a:spcAft>
              <a:buFontTx/>
              <a:buNone/>
            </a:pPr>
            <a:r>
              <a:rPr lang="en-US" altLang="en-US" sz="1800" b="1" dirty="0">
                <a:solidFill>
                  <a:srgbClr val="29303B"/>
                </a:solidFill>
              </a:rPr>
              <a:t>So an example of that would be taking an image which is a static vector of information, and then producing</a:t>
            </a:r>
          </a:p>
          <a:p>
            <a:pPr algn="l" eaLnBrk="0" fontAlgn="base" hangingPunct="0">
              <a:spcBef>
                <a:spcPct val="0"/>
              </a:spcBef>
              <a:spcAft>
                <a:spcPct val="0"/>
              </a:spcAft>
              <a:buFontTx/>
              <a:buNone/>
            </a:pPr>
            <a:r>
              <a:rPr lang="en-US" altLang="en-US" sz="1800" b="1" dirty="0">
                <a:solidFill>
                  <a:srgbClr val="29303B"/>
                </a:solidFill>
              </a:rPr>
              <a:t>a sequence from that vector,</a:t>
            </a:r>
          </a:p>
          <a:p>
            <a:pPr algn="l" eaLnBrk="0" fontAlgn="base" hangingPunct="0">
              <a:spcBef>
                <a:spcPct val="0"/>
              </a:spcBef>
              <a:spcAft>
                <a:spcPct val="0"/>
              </a:spcAft>
              <a:buFontTx/>
              <a:buNone/>
            </a:pPr>
            <a:r>
              <a:rPr lang="en-US" altLang="en-US" sz="1800" b="1" dirty="0">
                <a:solidFill>
                  <a:srgbClr val="29303B"/>
                </a:solidFill>
              </a:rPr>
              <a:t>for example, words in a sentence creating a caption from an image. And we can chain these things together</a:t>
            </a:r>
          </a:p>
          <a:p>
            <a:pPr algn="l" eaLnBrk="0" fontAlgn="base" hangingPunct="0">
              <a:spcBef>
                <a:spcPct val="0"/>
              </a:spcBef>
              <a:spcAft>
                <a:spcPct val="0"/>
              </a:spcAft>
              <a:buFontTx/>
              <a:buNone/>
            </a:pPr>
            <a:r>
              <a:rPr lang="en-US" altLang="en-US" sz="1800" b="1" dirty="0">
                <a:solidFill>
                  <a:srgbClr val="29303B"/>
                </a:solidFill>
              </a:rPr>
              <a:t>in interesting ways as well,</a:t>
            </a:r>
          </a:p>
          <a:p>
            <a:pPr algn="l" eaLnBrk="0" fontAlgn="base" hangingPunct="0">
              <a:spcBef>
                <a:spcPct val="0"/>
              </a:spcBef>
              <a:spcAft>
                <a:spcPct val="0"/>
              </a:spcAft>
              <a:buFontTx/>
              <a:buNone/>
            </a:pPr>
            <a:r>
              <a:rPr lang="en-US" altLang="en-US" sz="1800" b="1" dirty="0">
                <a:solidFill>
                  <a:srgbClr val="29303B"/>
                </a:solidFill>
              </a:rPr>
              <a:t>we can have encoders and decoders built up that feed into each other,</a:t>
            </a:r>
          </a:p>
          <a:p>
            <a:pPr algn="l" eaLnBrk="0" fontAlgn="base" hangingPunct="0">
              <a:spcBef>
                <a:spcPct val="0"/>
              </a:spcBef>
              <a:spcAft>
                <a:spcPct val="0"/>
              </a:spcAft>
              <a:buFontTx/>
              <a:buNone/>
            </a:pPr>
            <a:r>
              <a:rPr lang="en-US" altLang="en-US" sz="1800" b="1" dirty="0">
                <a:solidFill>
                  <a:srgbClr val="29303B"/>
                </a:solidFill>
              </a:rPr>
              <a:t>for example, we might start with a sequence of information from a sentence of some language, embody what</a:t>
            </a:r>
          </a:p>
          <a:p>
            <a:pPr algn="l" eaLnBrk="0" fontAlgn="base" hangingPunct="0">
              <a:spcBef>
                <a:spcPct val="0"/>
              </a:spcBef>
              <a:spcAft>
                <a:spcPct val="0"/>
              </a:spcAft>
              <a:buFontTx/>
              <a:buNone/>
            </a:pPr>
            <a:r>
              <a:rPr lang="en-US" altLang="en-US" sz="1800" b="1" dirty="0">
                <a:solidFill>
                  <a:srgbClr val="29303B"/>
                </a:solidFill>
              </a:rPr>
              <a:t>that sentence means as some sort of a vector representation, and then turn that around into a new sequence</a:t>
            </a:r>
          </a:p>
          <a:p>
            <a:pPr algn="l" eaLnBrk="0" fontAlgn="base" hangingPunct="0">
              <a:spcBef>
                <a:spcPct val="0"/>
              </a:spcBef>
              <a:spcAft>
                <a:spcPct val="0"/>
              </a:spcAft>
              <a:buFontTx/>
              <a:buNone/>
            </a:pPr>
            <a:r>
              <a:rPr lang="en-US" altLang="en-US" sz="1800" b="1" dirty="0">
                <a:solidFill>
                  <a:srgbClr val="29303B"/>
                </a:solidFill>
              </a:rPr>
              <a:t>of words in some other language,</a:t>
            </a:r>
          </a:p>
          <a:p>
            <a:pPr algn="l" eaLnBrk="0" fontAlgn="base" hangingPunct="0">
              <a:spcBef>
                <a:spcPct val="0"/>
              </a:spcBef>
              <a:spcAft>
                <a:spcPct val="0"/>
              </a:spcAft>
              <a:buFontTx/>
              <a:buNone/>
            </a:pPr>
            <a:r>
              <a:rPr lang="en-US" altLang="en-US" sz="1800" b="1" dirty="0">
                <a:solidFill>
                  <a:srgbClr val="29303B"/>
                </a:solidFill>
              </a:rPr>
              <a:t>So that might be how a machine translation system could work</a:t>
            </a:r>
          </a:p>
          <a:p>
            <a:pPr algn="l" eaLnBrk="0" fontAlgn="base" hangingPunct="0">
              <a:spcBef>
                <a:spcPct val="0"/>
              </a:spcBef>
              <a:spcAft>
                <a:spcPct val="0"/>
              </a:spcAft>
              <a:buFontTx/>
              <a:buNone/>
            </a:pPr>
            <a:r>
              <a:rPr lang="en-US" altLang="en-US" sz="1800" b="1" dirty="0">
                <a:solidFill>
                  <a:srgbClr val="29303B"/>
                </a:solidFill>
              </a:rPr>
              <a:t>for example, you might start with a sequence of words in French, build up a vector that sort of embodies</a:t>
            </a:r>
          </a:p>
          <a:p>
            <a:pPr algn="l" eaLnBrk="0" fontAlgn="base" hangingPunct="0">
              <a:spcBef>
                <a:spcPct val="0"/>
              </a:spcBef>
              <a:spcAft>
                <a:spcPct val="0"/>
              </a:spcAft>
              <a:buFontTx/>
              <a:buNone/>
            </a:pPr>
            <a:r>
              <a:rPr lang="en-US" altLang="en-US" sz="1800" b="1" dirty="0">
                <a:solidFill>
                  <a:srgbClr val="29303B"/>
                </a:solidFill>
              </a:rPr>
              <a:t>the meaning of that sentence, and then produce a new sequence of words in English or whatever language</a:t>
            </a:r>
          </a:p>
          <a:p>
            <a:pPr algn="l" eaLnBrk="0" fontAlgn="base" hangingPunct="0">
              <a:spcBef>
                <a:spcPct val="0"/>
              </a:spcBef>
              <a:spcAft>
                <a:spcPct val="0"/>
              </a:spcAft>
              <a:buFontTx/>
              <a:buNone/>
            </a:pPr>
            <a:r>
              <a:rPr lang="en-US" altLang="en-US" sz="1800" b="1" dirty="0">
                <a:solidFill>
                  <a:srgbClr val="29303B"/>
                </a:solidFill>
              </a:rPr>
              <a:t>you want,</a:t>
            </a:r>
          </a:p>
          <a:p>
            <a:pPr algn="l" eaLnBrk="0" fontAlgn="base" hangingPunct="0">
              <a:spcBef>
                <a:spcPct val="0"/>
              </a:spcBef>
              <a:spcAft>
                <a:spcPct val="0"/>
              </a:spcAft>
              <a:buFontTx/>
              <a:buNone/>
            </a:pPr>
            <a:r>
              <a:rPr lang="en-US" altLang="en-US" sz="1800" b="1" dirty="0">
                <a:solidFill>
                  <a:srgbClr val="29303B"/>
                </a:solidFill>
              </a:rPr>
              <a:t>that's an example of using a recurrent neural network for machine translation,</a:t>
            </a:r>
          </a:p>
          <a:p>
            <a:pPr algn="l" eaLnBrk="0" fontAlgn="base" hangingPunct="0">
              <a:spcBef>
                <a:spcPct val="0"/>
              </a:spcBef>
              <a:spcAft>
                <a:spcPct val="0"/>
              </a:spcAft>
              <a:buFontTx/>
              <a:buNone/>
            </a:pPr>
            <a:r>
              <a:rPr lang="en-US" altLang="en-US" sz="1800" b="1" dirty="0">
                <a:solidFill>
                  <a:srgbClr val="29303B"/>
                </a:solidFill>
              </a:rPr>
              <a:t>so lots of exciting possibilities here. Training RNN's, just like CNN's,</a:t>
            </a:r>
          </a:p>
          <a:p>
            <a:pPr algn="l" eaLnBrk="0" fontAlgn="base" hangingPunct="0">
              <a:spcBef>
                <a:spcPct val="0"/>
              </a:spcBef>
              <a:spcAft>
                <a:spcPct val="0"/>
              </a:spcAft>
              <a:buFontTx/>
              <a:buNone/>
            </a:pPr>
            <a:r>
              <a:rPr lang="en-US" altLang="en-US" sz="1800" b="1" dirty="0">
                <a:solidFill>
                  <a:srgbClr val="29303B"/>
                </a:solidFill>
              </a:rPr>
              <a:t>it's hard, in some ways it's even harder,</a:t>
            </a:r>
          </a:p>
          <a:p>
            <a:pPr algn="l" eaLnBrk="0" fontAlgn="base" hangingPunct="0">
              <a:spcBef>
                <a:spcPct val="0"/>
              </a:spcBef>
              <a:spcAft>
                <a:spcPct val="0"/>
              </a:spcAft>
              <a:buFontTx/>
              <a:buNone/>
            </a:pPr>
            <a:r>
              <a:rPr lang="en-US" altLang="en-US" sz="1800" b="1" dirty="0">
                <a:solidFill>
                  <a:srgbClr val="29303B"/>
                </a:solidFill>
              </a:rPr>
              <a:t>the main twist here is that we need to back propagate not only through the neural network itself and</a:t>
            </a:r>
          </a:p>
          <a:p>
            <a:pPr algn="l" eaLnBrk="0" fontAlgn="base" hangingPunct="0">
              <a:spcBef>
                <a:spcPct val="0"/>
              </a:spcBef>
              <a:spcAft>
                <a:spcPct val="0"/>
              </a:spcAft>
              <a:buFontTx/>
              <a:buNone/>
            </a:pPr>
            <a:r>
              <a:rPr lang="en-US" altLang="en-US" sz="1800" b="1" dirty="0">
                <a:solidFill>
                  <a:srgbClr val="29303B"/>
                </a:solidFill>
              </a:rPr>
              <a:t>all of its layers, but also through time and at a practical standpoint every one of those time steps</a:t>
            </a:r>
          </a:p>
          <a:p>
            <a:pPr algn="l" eaLnBrk="0" fontAlgn="base" hangingPunct="0">
              <a:spcBef>
                <a:spcPct val="0"/>
              </a:spcBef>
              <a:spcAft>
                <a:spcPct val="0"/>
              </a:spcAft>
              <a:buFontTx/>
              <a:buNone/>
            </a:pPr>
            <a:r>
              <a:rPr lang="en-US" altLang="en-US" sz="1800" b="1" dirty="0">
                <a:solidFill>
                  <a:srgbClr val="29303B"/>
                </a:solidFill>
              </a:rPr>
              <a:t>ends up looking like another layer in our neural network while we're trying to train our neural network</a:t>
            </a:r>
          </a:p>
          <a:p>
            <a:pPr algn="l" eaLnBrk="0" fontAlgn="base" hangingPunct="0">
              <a:spcBef>
                <a:spcPct val="0"/>
              </a:spcBef>
              <a:spcAft>
                <a:spcPct val="0"/>
              </a:spcAft>
              <a:buFontTx/>
              <a:buNone/>
            </a:pPr>
            <a:r>
              <a:rPr lang="en-US" altLang="en-US" sz="1800" b="1" dirty="0">
                <a:solidFill>
                  <a:srgbClr val="29303B"/>
                </a:solidFill>
              </a:rPr>
              <a:t>and those times steps can add up fast.</a:t>
            </a:r>
          </a:p>
          <a:p>
            <a:pPr algn="l" eaLnBrk="0" fontAlgn="base" hangingPunct="0">
              <a:spcBef>
                <a:spcPct val="0"/>
              </a:spcBef>
              <a:spcAft>
                <a:spcPct val="0"/>
              </a:spcAft>
              <a:buFontTx/>
              <a:buNone/>
            </a:pPr>
            <a:r>
              <a:rPr lang="en-US" altLang="en-US" sz="1800" b="1" dirty="0">
                <a:solidFill>
                  <a:srgbClr val="29303B"/>
                </a:solidFill>
              </a:rPr>
              <a:t>So over time we end up with like an even deeper and deeper neural network that we need to train,</a:t>
            </a:r>
          </a:p>
          <a:p>
            <a:pPr algn="l" eaLnBrk="0" fontAlgn="base" hangingPunct="0">
              <a:spcBef>
                <a:spcPct val="0"/>
              </a:spcBef>
              <a:spcAft>
                <a:spcPct val="0"/>
              </a:spcAft>
              <a:buFontTx/>
              <a:buNone/>
            </a:pPr>
            <a:r>
              <a:rPr lang="en-US" altLang="en-US" sz="1800" b="1" dirty="0">
                <a:solidFill>
                  <a:srgbClr val="29303B"/>
                </a:solidFill>
              </a:rPr>
              <a:t>and the cost of actually performing gradient descent on that increasingly deep neural network becomes</a:t>
            </a:r>
          </a:p>
          <a:p>
            <a:pPr algn="l" eaLnBrk="0" fontAlgn="base" hangingPunct="0">
              <a:spcBef>
                <a:spcPct val="0"/>
              </a:spcBef>
              <a:spcAft>
                <a:spcPct val="0"/>
              </a:spcAft>
              <a:buFontTx/>
              <a:buNone/>
            </a:pPr>
            <a:r>
              <a:rPr lang="en-US" altLang="en-US" sz="1800" b="1" dirty="0">
                <a:solidFill>
                  <a:srgbClr val="29303B"/>
                </a:solidFill>
              </a:rPr>
              <a:t>increasingly large.</a:t>
            </a:r>
          </a:p>
          <a:p>
            <a:pPr algn="l" eaLnBrk="0" fontAlgn="base" hangingPunct="0">
              <a:spcBef>
                <a:spcPct val="0"/>
              </a:spcBef>
              <a:spcAft>
                <a:spcPct val="0"/>
              </a:spcAft>
              <a:buFontTx/>
              <a:buNone/>
            </a:pPr>
            <a:r>
              <a:rPr lang="en-US" altLang="en-US" sz="1800" b="1" dirty="0">
                <a:solidFill>
                  <a:srgbClr val="29303B"/>
                </a:solidFill>
              </a:rPr>
              <a:t>So to put an upper cap on that training time often we limit the backpropagation to a limited number</a:t>
            </a:r>
          </a:p>
          <a:p>
            <a:pPr algn="l" eaLnBrk="0" fontAlgn="base" hangingPunct="0">
              <a:spcBef>
                <a:spcPct val="0"/>
              </a:spcBef>
              <a:spcAft>
                <a:spcPct val="0"/>
              </a:spcAft>
              <a:buFontTx/>
              <a:buNone/>
            </a:pPr>
            <a:r>
              <a:rPr lang="en-US" altLang="en-US" sz="1800" b="1" dirty="0">
                <a:solidFill>
                  <a:srgbClr val="29303B"/>
                </a:solidFill>
              </a:rPr>
              <a:t>of time steps.</a:t>
            </a:r>
          </a:p>
          <a:p>
            <a:pPr algn="l" eaLnBrk="0" fontAlgn="base" hangingPunct="0">
              <a:spcBef>
                <a:spcPct val="0"/>
              </a:spcBef>
              <a:spcAft>
                <a:spcPct val="0"/>
              </a:spcAft>
              <a:buFontTx/>
              <a:buNone/>
            </a:pPr>
            <a:r>
              <a:rPr lang="en-US" altLang="en-US" sz="1800" b="1" dirty="0">
                <a:solidFill>
                  <a:srgbClr val="29303B"/>
                </a:solidFill>
              </a:rPr>
              <a:t>We call this "truncated backpropagation through time."</a:t>
            </a:r>
          </a:p>
          <a:p>
            <a:pPr algn="l" eaLnBrk="0" fontAlgn="base" hangingPunct="0">
              <a:spcBef>
                <a:spcPct val="0"/>
              </a:spcBef>
              <a:spcAft>
                <a:spcPct val="0"/>
              </a:spcAft>
              <a:buFontTx/>
              <a:buNone/>
            </a:pPr>
            <a:r>
              <a:rPr lang="en-US" altLang="en-US" sz="1800" b="1" dirty="0">
                <a:solidFill>
                  <a:srgbClr val="29303B"/>
                </a:solidFill>
              </a:rPr>
              <a:t>So, just something to keep in mind when you're training and RNN, you not only need to backpropagate</a:t>
            </a:r>
          </a:p>
          <a:p>
            <a:pPr algn="l" eaLnBrk="0" fontAlgn="base" hangingPunct="0">
              <a:spcBef>
                <a:spcPct val="0"/>
              </a:spcBef>
              <a:spcAft>
                <a:spcPct val="0"/>
              </a:spcAft>
              <a:buFontTx/>
              <a:buNone/>
            </a:pPr>
            <a:r>
              <a:rPr lang="en-US" altLang="en-US" sz="1800" b="1" dirty="0">
                <a:solidFill>
                  <a:srgbClr val="29303B"/>
                </a:solidFill>
              </a:rPr>
              <a:t>through the neural network topology that you've created,</a:t>
            </a:r>
          </a:p>
          <a:p>
            <a:pPr algn="l" eaLnBrk="0" fontAlgn="base" hangingPunct="0">
              <a:spcBef>
                <a:spcPct val="0"/>
              </a:spcBef>
              <a:spcAft>
                <a:spcPct val="0"/>
              </a:spcAft>
              <a:buFontTx/>
              <a:buNone/>
            </a:pPr>
            <a:r>
              <a:rPr lang="en-US" altLang="en-US" sz="1800" b="1" dirty="0">
                <a:solidFill>
                  <a:srgbClr val="29303B"/>
                </a:solidFill>
              </a:rPr>
              <a:t>you also need a backpropagate through all the time steps that you've built up </a:t>
            </a:r>
            <a:r>
              <a:rPr lang="en-US" altLang="en-US" sz="1800" b="1" dirty="0" err="1">
                <a:solidFill>
                  <a:srgbClr val="29303B"/>
                </a:solidFill>
              </a:rPr>
              <a:t>up</a:t>
            </a:r>
            <a:r>
              <a:rPr lang="en-US" altLang="en-US" sz="1800" b="1" dirty="0">
                <a:solidFill>
                  <a:srgbClr val="29303B"/>
                </a:solidFill>
              </a:rPr>
              <a:t> to that point.</a:t>
            </a:r>
          </a:p>
          <a:p>
            <a:pPr algn="l" eaLnBrk="0" fontAlgn="base" hangingPunct="0">
              <a:spcBef>
                <a:spcPct val="0"/>
              </a:spcBef>
              <a:spcAft>
                <a:spcPct val="0"/>
              </a:spcAft>
              <a:buFontTx/>
              <a:buNone/>
            </a:pPr>
            <a:r>
              <a:rPr lang="en-US" altLang="en-US" sz="1800" b="1" dirty="0">
                <a:solidFill>
                  <a:srgbClr val="29303B"/>
                </a:solidFill>
              </a:rPr>
              <a:t>Now, we talked earlier about the fact that as you're building up an RNN, the state from earlier time</a:t>
            </a:r>
          </a:p>
          <a:p>
            <a:pPr algn="l" eaLnBrk="0" fontAlgn="base" hangingPunct="0">
              <a:spcBef>
                <a:spcPct val="0"/>
              </a:spcBef>
              <a:spcAft>
                <a:spcPct val="0"/>
              </a:spcAft>
              <a:buFontTx/>
              <a:buNone/>
            </a:pPr>
            <a:r>
              <a:rPr lang="en-US" altLang="en-US" sz="1800" b="1" dirty="0">
                <a:solidFill>
                  <a:srgbClr val="29303B"/>
                </a:solidFill>
              </a:rPr>
              <a:t>steps end up getting diluted over time because we just keep feeding in behavior from the previous step</a:t>
            </a:r>
          </a:p>
          <a:p>
            <a:pPr algn="l" eaLnBrk="0" fontAlgn="base" hangingPunct="0">
              <a:spcBef>
                <a:spcPct val="0"/>
              </a:spcBef>
              <a:spcAft>
                <a:spcPct val="0"/>
              </a:spcAft>
              <a:buFontTx/>
              <a:buNone/>
            </a:pPr>
            <a:r>
              <a:rPr lang="en-US" altLang="en-US" sz="1800" b="1" dirty="0">
                <a:solidFill>
                  <a:srgbClr val="29303B"/>
                </a:solidFill>
              </a:rPr>
              <a:t>in our run to the current step,</a:t>
            </a:r>
          </a:p>
          <a:p>
            <a:pPr algn="l" eaLnBrk="0" fontAlgn="base" hangingPunct="0">
              <a:spcBef>
                <a:spcPct val="0"/>
              </a:spcBef>
              <a:spcAft>
                <a:spcPct val="0"/>
              </a:spcAft>
              <a:buFontTx/>
              <a:buNone/>
            </a:pPr>
            <a:r>
              <a:rPr lang="en-US" altLang="en-US" sz="1800" b="1" dirty="0">
                <a:solidFill>
                  <a:srgbClr val="29303B"/>
                </a:solidFill>
              </a:rPr>
              <a:t>and this can be a problem if you have a system where older behavior does not matter less to newer behavior.</a:t>
            </a:r>
          </a:p>
          <a:p>
            <a:pPr algn="l" eaLnBrk="0" fontAlgn="base" hangingPunct="0">
              <a:spcBef>
                <a:spcPct val="0"/>
              </a:spcBef>
              <a:spcAft>
                <a:spcPct val="0"/>
              </a:spcAft>
              <a:buFontTx/>
              <a:buNone/>
            </a:pPr>
            <a:r>
              <a:rPr lang="en-US" altLang="en-US" sz="1800" b="1" dirty="0">
                <a:solidFill>
                  <a:srgbClr val="29303B"/>
                </a:solidFill>
              </a:rPr>
              <a:t>For example if you're looking at words in a sentence, the words at the beginning of a sentence might</a:t>
            </a:r>
          </a:p>
          <a:p>
            <a:pPr algn="l" eaLnBrk="0" fontAlgn="base" hangingPunct="0">
              <a:spcBef>
                <a:spcPct val="0"/>
              </a:spcBef>
              <a:spcAft>
                <a:spcPct val="0"/>
              </a:spcAft>
              <a:buFontTx/>
              <a:buNone/>
            </a:pPr>
            <a:r>
              <a:rPr lang="en-US" altLang="en-US" sz="1800" b="1" dirty="0">
                <a:solidFill>
                  <a:srgbClr val="29303B"/>
                </a:solidFill>
              </a:rPr>
              <a:t>even be more important than words</a:t>
            </a:r>
          </a:p>
          <a:p>
            <a:pPr algn="l" eaLnBrk="0" fontAlgn="base" hangingPunct="0">
              <a:spcBef>
                <a:spcPct val="0"/>
              </a:spcBef>
              <a:spcAft>
                <a:spcPct val="0"/>
              </a:spcAft>
              <a:buFontTx/>
              <a:buNone/>
            </a:pPr>
            <a:r>
              <a:rPr lang="en-US" altLang="en-US" sz="1800" b="1" dirty="0">
                <a:solidFill>
                  <a:srgbClr val="29303B"/>
                </a:solidFill>
              </a:rPr>
              <a:t>toward the end, so if you're trying to learn the meaning of a sentence, the position of the word in the</a:t>
            </a:r>
          </a:p>
          <a:p>
            <a:pPr algn="l" eaLnBrk="0" fontAlgn="base" hangingPunct="0">
              <a:spcBef>
                <a:spcPct val="0"/>
              </a:spcBef>
              <a:spcAft>
                <a:spcPct val="0"/>
              </a:spcAft>
              <a:buFontTx/>
              <a:buNone/>
            </a:pPr>
            <a:r>
              <a:rPr lang="en-US" altLang="en-US" sz="1800" b="1" dirty="0">
                <a:solidFill>
                  <a:srgbClr val="29303B"/>
                </a:solidFill>
              </a:rPr>
              <a:t>sentence, there is no inherent relationship between where that word is and how important it might be</a:t>
            </a:r>
          </a:p>
          <a:p>
            <a:pPr algn="l" eaLnBrk="0" fontAlgn="base" hangingPunct="0">
              <a:spcBef>
                <a:spcPct val="0"/>
              </a:spcBef>
              <a:spcAft>
                <a:spcPct val="0"/>
              </a:spcAft>
              <a:buFontTx/>
              <a:buNone/>
            </a:pPr>
            <a:r>
              <a:rPr lang="en-US" altLang="en-US" sz="1800" b="1" dirty="0">
                <a:solidFill>
                  <a:srgbClr val="29303B"/>
                </a:solidFill>
              </a:rPr>
              <a:t>in many cases.</a:t>
            </a:r>
          </a:p>
          <a:p>
            <a:pPr algn="l" eaLnBrk="0" fontAlgn="base" hangingPunct="0">
              <a:spcBef>
                <a:spcPct val="0"/>
              </a:spcBef>
              <a:spcAft>
                <a:spcPct val="0"/>
              </a:spcAft>
              <a:buFontTx/>
              <a:buNone/>
            </a:pPr>
            <a:r>
              <a:rPr lang="en-US" altLang="en-US" sz="1800" b="1" dirty="0">
                <a:solidFill>
                  <a:srgbClr val="29303B"/>
                </a:solidFill>
              </a:rPr>
              <a:t>So that's an example of where you might want to do something to counteract that effect,</a:t>
            </a:r>
          </a:p>
          <a:p>
            <a:pPr algn="l" eaLnBrk="0" fontAlgn="base" hangingPunct="0">
              <a:spcBef>
                <a:spcPct val="0"/>
              </a:spcBef>
              <a:spcAft>
                <a:spcPct val="0"/>
              </a:spcAft>
              <a:buFontTx/>
              <a:buNone/>
            </a:pPr>
            <a:r>
              <a:rPr lang="en-US" altLang="en-US" sz="1800" b="1" dirty="0">
                <a:solidFill>
                  <a:srgbClr val="29303B"/>
                </a:solidFill>
              </a:rPr>
              <a:t>and one way to do that is something called the LSTM Cell, it stands for "Long Short-Term Memory cell,"</a:t>
            </a:r>
          </a:p>
          <a:p>
            <a:pPr algn="l" eaLnBrk="0" fontAlgn="base" hangingPunct="0">
              <a:spcBef>
                <a:spcPct val="0"/>
              </a:spcBef>
              <a:spcAft>
                <a:spcPct val="0"/>
              </a:spcAft>
              <a:buFontTx/>
              <a:buNone/>
            </a:pPr>
            <a:r>
              <a:rPr lang="en-US" altLang="en-US" sz="1800" b="1" dirty="0">
                <a:solidFill>
                  <a:srgbClr val="29303B"/>
                </a:solidFill>
              </a:rPr>
              <a:t>and the idea here is that it maintains separate ideas of both short-term and long-term states and it</a:t>
            </a:r>
          </a:p>
          <a:p>
            <a:pPr algn="l" eaLnBrk="0" fontAlgn="base" hangingPunct="0">
              <a:spcBef>
                <a:spcPct val="0"/>
              </a:spcBef>
              <a:spcAft>
                <a:spcPct val="0"/>
              </a:spcAft>
              <a:buFontTx/>
              <a:buNone/>
            </a:pPr>
            <a:r>
              <a:rPr lang="en-US" altLang="en-US" sz="1800" b="1" dirty="0">
                <a:solidFill>
                  <a:srgbClr val="29303B"/>
                </a:solidFill>
              </a:rPr>
              <a:t>does this in a fairly complex way.</a:t>
            </a:r>
          </a:p>
          <a:p>
            <a:pPr algn="l" eaLnBrk="0" fontAlgn="base" hangingPunct="0">
              <a:spcBef>
                <a:spcPct val="0"/>
              </a:spcBef>
              <a:spcAft>
                <a:spcPct val="0"/>
              </a:spcAft>
              <a:buFontTx/>
              <a:buNone/>
            </a:pPr>
            <a:r>
              <a:rPr lang="en-US" altLang="en-US" sz="1800" b="1" dirty="0">
                <a:solidFill>
                  <a:srgbClr val="29303B"/>
                </a:solidFill>
              </a:rPr>
              <a:t>Now, fortunately you don't really need to understand the nitty-gritty details of how it works,</a:t>
            </a:r>
          </a:p>
          <a:p>
            <a:pPr algn="l" eaLnBrk="0" fontAlgn="base" hangingPunct="0">
              <a:spcBef>
                <a:spcPct val="0"/>
              </a:spcBef>
              <a:spcAft>
                <a:spcPct val="0"/>
              </a:spcAft>
              <a:buFontTx/>
              <a:buNone/>
            </a:pPr>
            <a:r>
              <a:rPr lang="en-US" altLang="en-US" sz="1800" b="1" dirty="0">
                <a:solidFill>
                  <a:srgbClr val="29303B"/>
                </a:solidFill>
              </a:rPr>
              <a:t>there is an image of it here for you to look at if you're curious, </a:t>
            </a:r>
            <a:r>
              <a:rPr lang="en-US" altLang="en-US" sz="1800" b="1" dirty="0" err="1">
                <a:solidFill>
                  <a:srgbClr val="29303B"/>
                </a:solidFill>
              </a:rPr>
              <a:t>but,you</a:t>
            </a:r>
            <a:r>
              <a:rPr lang="en-US" altLang="en-US" sz="1800" b="1" dirty="0">
                <a:solidFill>
                  <a:srgbClr val="29303B"/>
                </a:solidFill>
              </a:rPr>
              <a:t> know, the libraries that you</a:t>
            </a:r>
          </a:p>
          <a:p>
            <a:pPr algn="l" eaLnBrk="0" fontAlgn="base" hangingPunct="0">
              <a:spcBef>
                <a:spcPct val="0"/>
              </a:spcBef>
              <a:spcAft>
                <a:spcPct val="0"/>
              </a:spcAft>
              <a:buFontTx/>
              <a:buNone/>
            </a:pPr>
            <a:r>
              <a:rPr lang="en-US" altLang="en-US" sz="1800" b="1" dirty="0">
                <a:solidFill>
                  <a:srgbClr val="29303B"/>
                </a:solidFill>
              </a:rPr>
              <a:t>use will implement this for you,</a:t>
            </a:r>
          </a:p>
          <a:p>
            <a:pPr algn="l" eaLnBrk="0" fontAlgn="base" hangingPunct="0">
              <a:spcBef>
                <a:spcPct val="0"/>
              </a:spcBef>
              <a:spcAft>
                <a:spcPct val="0"/>
              </a:spcAft>
              <a:buFontTx/>
              <a:buNone/>
            </a:pPr>
            <a:r>
              <a:rPr lang="en-US" altLang="en-US" sz="1800" b="1" dirty="0">
                <a:solidFill>
                  <a:srgbClr val="29303B"/>
                </a:solidFill>
              </a:rPr>
              <a:t>the important thing to understand is that if you're dealing with a sequence of data where you don't</a:t>
            </a:r>
          </a:p>
          <a:p>
            <a:pPr algn="l" eaLnBrk="0" fontAlgn="base" hangingPunct="0">
              <a:spcBef>
                <a:spcPct val="0"/>
              </a:spcBef>
              <a:spcAft>
                <a:spcPct val="0"/>
              </a:spcAft>
              <a:buFontTx/>
              <a:buNone/>
            </a:pPr>
            <a:r>
              <a:rPr lang="en-US" altLang="en-US" sz="1800" b="1" dirty="0">
                <a:solidFill>
                  <a:srgbClr val="29303B"/>
                </a:solidFill>
              </a:rPr>
              <a:t>want to give preferential treatment to more recent data, you probably want to use an LSTM Cell instead</a:t>
            </a:r>
          </a:p>
          <a:p>
            <a:pPr algn="l" eaLnBrk="0" fontAlgn="base" hangingPunct="0">
              <a:spcBef>
                <a:spcPct val="0"/>
              </a:spcBef>
              <a:spcAft>
                <a:spcPct val="0"/>
              </a:spcAft>
              <a:buFontTx/>
              <a:buNone/>
            </a:pPr>
            <a:r>
              <a:rPr lang="en-US" altLang="en-US" sz="1800" b="1" dirty="0">
                <a:solidFill>
                  <a:srgbClr val="29303B"/>
                </a:solidFill>
              </a:rPr>
              <a:t>of just using a straight up RNN. There's also an optimization on top of LSTM Cell called</a:t>
            </a:r>
          </a:p>
          <a:p>
            <a:pPr algn="l" eaLnBrk="0" fontAlgn="base" hangingPunct="0">
              <a:spcBef>
                <a:spcPct val="0"/>
              </a:spcBef>
              <a:spcAft>
                <a:spcPct val="0"/>
              </a:spcAft>
              <a:buFontTx/>
              <a:buNone/>
            </a:pPr>
            <a:r>
              <a:rPr lang="en-US" altLang="en-US" sz="1800" b="1" dirty="0">
                <a:solidFill>
                  <a:srgbClr val="29303B"/>
                </a:solidFill>
              </a:rPr>
              <a:t>GRU Cells, that stands for "Gated Recurrent Unit,"</a:t>
            </a:r>
          </a:p>
          <a:p>
            <a:pPr algn="l" eaLnBrk="0" fontAlgn="base" hangingPunct="0">
              <a:spcBef>
                <a:spcPct val="0"/>
              </a:spcBef>
              <a:spcAft>
                <a:spcPct val="0"/>
              </a:spcAft>
              <a:buFontTx/>
              <a:buNone/>
            </a:pPr>
            <a:r>
              <a:rPr lang="en-US" altLang="en-US" sz="1800" b="1" dirty="0">
                <a:solidFill>
                  <a:srgbClr val="29303B"/>
                </a:solidFill>
              </a:rPr>
              <a:t>it's just a simplification on LSTM Cells that performs almost as well,</a:t>
            </a:r>
          </a:p>
          <a:p>
            <a:pPr algn="l" eaLnBrk="0" fontAlgn="base" hangingPunct="0">
              <a:spcBef>
                <a:spcPct val="0"/>
              </a:spcBef>
              <a:spcAft>
                <a:spcPct val="0"/>
              </a:spcAft>
              <a:buFontTx/>
              <a:buNone/>
            </a:pPr>
            <a:r>
              <a:rPr lang="en-US" altLang="en-US" sz="1800" b="1" dirty="0">
                <a:solidFill>
                  <a:srgbClr val="29303B"/>
                </a:solidFill>
              </a:rPr>
              <a:t>so if you need to strike a balance for compromise between performance in the terms of how well your</a:t>
            </a:r>
          </a:p>
          <a:p>
            <a:pPr algn="l" eaLnBrk="0" fontAlgn="base" hangingPunct="0">
              <a:spcBef>
                <a:spcPct val="0"/>
              </a:spcBef>
              <a:spcAft>
                <a:spcPct val="0"/>
              </a:spcAft>
              <a:buFontTx/>
              <a:buNone/>
            </a:pPr>
            <a:r>
              <a:rPr lang="en-US" altLang="en-US" sz="1800" b="1" dirty="0">
                <a:solidFill>
                  <a:srgbClr val="29303B"/>
                </a:solidFill>
              </a:rPr>
              <a:t>model works, and performance in terms of how long it takes to train it a GRU Cell might be a good</a:t>
            </a:r>
          </a:p>
          <a:p>
            <a:pPr algn="l" eaLnBrk="0" fontAlgn="base" hangingPunct="0">
              <a:spcBef>
                <a:spcPct val="0"/>
              </a:spcBef>
              <a:spcAft>
                <a:spcPct val="0"/>
              </a:spcAft>
              <a:buFontTx/>
              <a:buNone/>
            </a:pPr>
            <a:r>
              <a:rPr lang="en-US" altLang="en-US" sz="1800" b="1" dirty="0">
                <a:solidFill>
                  <a:srgbClr val="29303B"/>
                </a:solidFill>
              </a:rPr>
              <a:t>choice.</a:t>
            </a:r>
          </a:p>
          <a:p>
            <a:pPr algn="l" eaLnBrk="0" fontAlgn="base" hangingPunct="0">
              <a:spcBef>
                <a:spcPct val="0"/>
              </a:spcBef>
              <a:spcAft>
                <a:spcPct val="0"/>
              </a:spcAft>
              <a:buFontTx/>
              <a:buNone/>
            </a:pPr>
            <a:r>
              <a:rPr lang="en-US" altLang="en-US" sz="1800" b="1" dirty="0">
                <a:solidFill>
                  <a:srgbClr val="29303B"/>
                </a:solidFill>
              </a:rPr>
              <a:t>Training them is really hard, if you thought CNN's was hard, wait till you see RNN's, they are very</a:t>
            </a:r>
          </a:p>
          <a:p>
            <a:pPr algn="l" eaLnBrk="0" fontAlgn="base" hangingPunct="0">
              <a:spcBef>
                <a:spcPct val="0"/>
              </a:spcBef>
              <a:spcAft>
                <a:spcPct val="0"/>
              </a:spcAft>
              <a:buFontTx/>
              <a:buNone/>
            </a:pPr>
            <a:r>
              <a:rPr lang="en-US" altLang="en-US" sz="1800" b="1" dirty="0">
                <a:solidFill>
                  <a:srgbClr val="29303B"/>
                </a:solidFill>
              </a:rPr>
              <a:t>sensitive to the topologies that you choose and the choice of hyperparameters,</a:t>
            </a:r>
          </a:p>
          <a:p>
            <a:pPr algn="l" eaLnBrk="0" fontAlgn="base" hangingPunct="0">
              <a:spcBef>
                <a:spcPct val="0"/>
              </a:spcBef>
              <a:spcAft>
                <a:spcPct val="0"/>
              </a:spcAft>
              <a:buFontTx/>
              <a:buNone/>
            </a:pPr>
            <a:r>
              <a:rPr lang="en-US" altLang="en-US" sz="1800" b="1" dirty="0">
                <a:solidFill>
                  <a:srgbClr val="29303B"/>
                </a:solidFill>
              </a:rPr>
              <a:t>and since we have to simulate things over time and not just through, you know, the static topology of your network,</a:t>
            </a:r>
          </a:p>
          <a:p>
            <a:pPr algn="l" eaLnBrk="0" fontAlgn="base" hangingPunct="0">
              <a:spcBef>
                <a:spcPct val="0"/>
              </a:spcBef>
              <a:spcAft>
                <a:spcPct val="0"/>
              </a:spcAft>
              <a:buFontTx/>
              <a:buNone/>
            </a:pPr>
            <a:r>
              <a:rPr lang="en-US" altLang="en-US" sz="1800" b="1" dirty="0">
                <a:solidFill>
                  <a:srgbClr val="29303B"/>
                </a:solidFill>
              </a:rPr>
              <a:t>they can become extremely resource intensive,</a:t>
            </a:r>
          </a:p>
          <a:p>
            <a:pPr algn="l" eaLnBrk="0" fontAlgn="base" hangingPunct="0">
              <a:spcBef>
                <a:spcPct val="0"/>
              </a:spcBef>
              <a:spcAft>
                <a:spcPct val="0"/>
              </a:spcAft>
              <a:buFontTx/>
              <a:buNone/>
            </a:pPr>
            <a:r>
              <a:rPr lang="en-US" altLang="en-US" sz="1800" b="1" dirty="0">
                <a:solidFill>
                  <a:srgbClr val="29303B"/>
                </a:solidFill>
              </a:rPr>
              <a:t>and if you make the wrong choices here, you might have a recurrent neural network that doesn't converge</a:t>
            </a:r>
          </a:p>
          <a:p>
            <a:pPr algn="l" eaLnBrk="0" fontAlgn="base" hangingPunct="0">
              <a:spcBef>
                <a:spcPct val="0"/>
              </a:spcBef>
              <a:spcAft>
                <a:spcPct val="0"/>
              </a:spcAft>
              <a:buFontTx/>
              <a:buNone/>
            </a:pPr>
            <a:r>
              <a:rPr lang="en-US" altLang="en-US" sz="1800" b="1" dirty="0">
                <a:solidFill>
                  <a:srgbClr val="29303B"/>
                </a:solidFill>
              </a:rPr>
              <a:t>at all,</a:t>
            </a:r>
          </a:p>
          <a:p>
            <a:pPr algn="l" eaLnBrk="0" fontAlgn="base" hangingPunct="0">
              <a:spcBef>
                <a:spcPct val="0"/>
              </a:spcBef>
              <a:spcAft>
                <a:spcPct val="0"/>
              </a:spcAft>
              <a:buFontTx/>
              <a:buNone/>
            </a:pPr>
            <a:r>
              <a:rPr lang="en-US" altLang="en-US" sz="1800" b="1" dirty="0">
                <a:solidFill>
                  <a:srgbClr val="29303B"/>
                </a:solidFill>
              </a:rPr>
              <a:t>you know, it might be completely useless even after you've run it for hours to see if it actually works,</a:t>
            </a:r>
          </a:p>
          <a:p>
            <a:pPr algn="l" eaLnBrk="0" fontAlgn="base" hangingPunct="0">
              <a:spcBef>
                <a:spcPct val="0"/>
              </a:spcBef>
              <a:spcAft>
                <a:spcPct val="0"/>
              </a:spcAft>
              <a:buFontTx/>
              <a:buNone/>
            </a:pPr>
            <a:r>
              <a:rPr lang="en-US" altLang="en-US" sz="1800" b="1" dirty="0">
                <a:solidFill>
                  <a:srgbClr val="29303B"/>
                </a:solidFill>
              </a:rPr>
              <a:t>so again, it's important to work upon previous research, try to find some sets of topologies and parameters</a:t>
            </a:r>
          </a:p>
          <a:p>
            <a:pPr algn="l" eaLnBrk="0" fontAlgn="base" hangingPunct="0">
              <a:spcBef>
                <a:spcPct val="0"/>
              </a:spcBef>
              <a:spcAft>
                <a:spcPct val="0"/>
              </a:spcAft>
              <a:buFontTx/>
              <a:buNone/>
            </a:pPr>
            <a:r>
              <a:rPr lang="en-US" altLang="en-US" sz="1800" b="1" dirty="0">
                <a:solidFill>
                  <a:srgbClr val="29303B"/>
                </a:solidFill>
              </a:rPr>
              <a:t>that work well for similar problems to what you're trying to do.</a:t>
            </a:r>
          </a:p>
          <a:p>
            <a:pPr algn="l" eaLnBrk="0" fontAlgn="base" hangingPunct="0">
              <a:spcBef>
                <a:spcPct val="0"/>
              </a:spcBef>
              <a:spcAft>
                <a:spcPct val="0"/>
              </a:spcAft>
              <a:buFontTx/>
              <a:buNone/>
            </a:pPr>
            <a:r>
              <a:rPr lang="en-US" altLang="en-US" sz="1800" b="1" dirty="0">
                <a:solidFill>
                  <a:srgbClr val="29303B"/>
                </a:solidFill>
              </a:rPr>
              <a:t>This all will make a lot more sense with an example, and you'll see that it's really nowhere near as hard</a:t>
            </a:r>
          </a:p>
          <a:p>
            <a:pPr algn="l" eaLnBrk="0" fontAlgn="base" hangingPunct="0">
              <a:spcBef>
                <a:spcPct val="0"/>
              </a:spcBef>
              <a:spcAft>
                <a:spcPct val="0"/>
              </a:spcAft>
              <a:buFontTx/>
              <a:buNone/>
            </a:pPr>
            <a:r>
              <a:rPr lang="en-US" altLang="en-US" sz="1800" b="1" dirty="0">
                <a:solidFill>
                  <a:srgbClr val="29303B"/>
                </a:solidFill>
              </a:rPr>
              <a:t>as it sounds when you're using Keras.</a:t>
            </a:r>
          </a:p>
          <a:p>
            <a:pPr algn="l" eaLnBrk="0" fontAlgn="base" hangingPunct="0">
              <a:spcBef>
                <a:spcPct val="0"/>
              </a:spcBef>
              <a:spcAft>
                <a:spcPct val="0"/>
              </a:spcAft>
              <a:buFontTx/>
              <a:buNone/>
            </a:pPr>
            <a:r>
              <a:rPr lang="en-US" altLang="en-US" sz="1800" b="1" u="sng" dirty="0">
                <a:solidFill>
                  <a:srgbClr val="007791"/>
                </a:solidFill>
              </a:rPr>
              <a:t>Now I used to work at IMDb, so I can't resist using a movie related example so let's dive into that next</a:t>
            </a:r>
            <a:endParaRPr lang="en-US" altLang="en-US" sz="1800" b="1" dirty="0">
              <a:solidFill>
                <a:srgbClr val="29303B"/>
              </a:solidFill>
            </a:endParaRPr>
          </a:p>
          <a:p>
            <a:pPr algn="l" eaLnBrk="0" fontAlgn="base" hangingPunct="0">
              <a:spcBef>
                <a:spcPct val="0"/>
              </a:spcBef>
              <a:spcAft>
                <a:spcPct val="0"/>
              </a:spcAft>
              <a:buFontTx/>
              <a:buNone/>
            </a:pPr>
            <a:r>
              <a:rPr lang="en-US" altLang="en-US" sz="1800" b="1" dirty="0">
                <a:solidFill>
                  <a:srgbClr val="29303B"/>
                </a:solidFill>
              </a:rPr>
              <a:t>and see RNN's, Recurrent Neural Networks, in action.</a:t>
            </a:r>
            <a:endParaRPr lang="en-US" altLang="en-US" sz="1800" b="1" dirty="0">
              <a:solidFill>
                <a:schemeClr val="tx1"/>
              </a:solidFill>
            </a:endParaRPr>
          </a:p>
          <a:p>
            <a:pPr algn="l" eaLnBrk="0" fontAlgn="base" hangingPunct="0">
              <a:spcBef>
                <a:spcPct val="0"/>
              </a:spcBef>
              <a:spcAft>
                <a:spcPct val="0"/>
              </a:spcAft>
              <a:buFontTx/>
              <a:buNone/>
            </a:pPr>
            <a:br>
              <a:rPr lang="en-US" altLang="en-US" sz="1800" b="1" dirty="0">
                <a:solidFill>
                  <a:schemeClr val="tx1"/>
                </a:solidFill>
              </a:rPr>
            </a:br>
            <a:endParaRPr lang="en-US" altLang="en-US" sz="1800" b="1" dirty="0">
              <a:solidFill>
                <a:schemeClr val="tx1"/>
              </a:solidFill>
            </a:endParaRPr>
          </a:p>
          <a:p>
            <a:pPr marL="342900" indent="-342900" algn="l">
              <a:buClr>
                <a:srgbClr val="0070C0"/>
              </a:buClr>
              <a:buSzPct val="80000"/>
              <a:buFont typeface="Wingdings" pitchFamily="2" charset="2"/>
              <a:buChar char="u"/>
            </a:pPr>
            <a:endParaRPr lang="en-US" sz="1800" b="1" dirty="0">
              <a:solidFill>
                <a:srgbClr val="000000"/>
              </a:solidFill>
            </a:endParaRPr>
          </a:p>
          <a:p>
            <a:pPr marL="342900" indent="-342900" algn="l">
              <a:buClr>
                <a:srgbClr val="0070C0"/>
              </a:buClr>
              <a:buSzPct val="80000"/>
              <a:buFont typeface="Wingdings" pitchFamily="2" charset="2"/>
              <a:buChar char="u"/>
            </a:pPr>
            <a:endParaRPr lang="en-US" altLang="en-US" sz="1800" b="1" dirty="0">
              <a:solidFill>
                <a:srgbClr val="29303B"/>
              </a:solidFill>
            </a:endParaRPr>
          </a:p>
          <a:p>
            <a:pPr marL="342900" indent="-342900" algn="l">
              <a:buClr>
                <a:srgbClr val="0070C0"/>
              </a:buClr>
              <a:buSzPct val="80000"/>
              <a:buFont typeface="Wingdings" pitchFamily="2" charset="2"/>
              <a:buChar char="u"/>
            </a:pPr>
            <a:endParaRPr lang="en-US" altLang="en-US" sz="1800" b="1" dirty="0">
              <a:solidFill>
                <a:srgbClr val="29303B"/>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8B0A1425-ECBD-4592-B6C2-53B7568412F7}"/>
              </a:ext>
            </a:extLst>
          </p:cNvPr>
          <p:cNvPicPr>
            <a:picLocks noChangeAspect="1"/>
          </p:cNvPicPr>
          <p:nvPr/>
        </p:nvPicPr>
        <p:blipFill>
          <a:blip r:embed="rId4"/>
          <a:stretch>
            <a:fillRect/>
          </a:stretch>
        </p:blipFill>
        <p:spPr>
          <a:xfrm>
            <a:off x="4427984" y="3667636"/>
            <a:ext cx="3956695" cy="1990435"/>
          </a:xfrm>
          <a:prstGeom prst="rect">
            <a:avLst/>
          </a:prstGeom>
          <a:ln>
            <a:solidFill>
              <a:srgbClr val="C00000"/>
            </a:solidFill>
          </a:ln>
        </p:spPr>
      </p:pic>
    </p:spTree>
    <p:extLst>
      <p:ext uri="{BB962C8B-B14F-4D97-AF65-F5344CB8AC3E}">
        <p14:creationId xmlns:p14="http://schemas.microsoft.com/office/powerpoint/2010/main" val="1928247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100.5 RNN Topology</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104284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100.5 RNN Topology</a:t>
            </a:r>
            <a:endParaRPr lang="zh-TW" altLang="en-US" b="1" dirty="0">
              <a:solidFill>
                <a:srgbClr val="FFFF00"/>
              </a:solidFill>
            </a:endParaRPr>
          </a:p>
        </p:txBody>
      </p:sp>
      <p:sp>
        <p:nvSpPr>
          <p:cNvPr id="3" name="副標題 2"/>
          <p:cNvSpPr>
            <a:spLocks noGrp="1"/>
          </p:cNvSpPr>
          <p:nvPr>
            <p:ph type="subTitle" idx="1"/>
          </p:nvPr>
        </p:nvSpPr>
        <p:spPr>
          <a:xfrm>
            <a:off x="426368" y="1418786"/>
            <a:ext cx="8260432" cy="3359912"/>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RNN Topology</a:t>
            </a:r>
          </a:p>
          <a:p>
            <a:pPr marL="342900" indent="-342900" algn="l">
              <a:buClr>
                <a:srgbClr val="0070C0"/>
              </a:buClr>
              <a:buSzPct val="80000"/>
              <a:buFont typeface="Wingdings" pitchFamily="2" charset="2"/>
              <a:buChar char="u"/>
            </a:pPr>
            <a:r>
              <a:rPr lang="en-US" altLang="en-US" sz="1800" b="1" dirty="0">
                <a:solidFill>
                  <a:srgbClr val="29303B"/>
                </a:solidFill>
              </a:rPr>
              <a:t>Sequence to Sequence</a:t>
            </a:r>
          </a:p>
          <a:p>
            <a:pPr marL="800100" lvl="1" indent="-342900" algn="l">
              <a:buClr>
                <a:srgbClr val="0070C0"/>
              </a:buClr>
              <a:buSzPct val="80000"/>
              <a:buFont typeface="Wingdings" pitchFamily="2" charset="2"/>
              <a:buChar char="u"/>
            </a:pPr>
            <a:r>
              <a:rPr lang="en-US" altLang="en-US" sz="1800" b="1" dirty="0">
                <a:solidFill>
                  <a:srgbClr val="29303B"/>
                </a:solidFill>
              </a:rPr>
              <a:t>i.e., predict stock prices based on series of historical data</a:t>
            </a:r>
          </a:p>
          <a:p>
            <a:pPr marL="342900" indent="-342900" algn="l">
              <a:buClr>
                <a:srgbClr val="0070C0"/>
              </a:buClr>
              <a:buSzPct val="80000"/>
              <a:buFont typeface="Wingdings" pitchFamily="2" charset="2"/>
              <a:buChar char="u"/>
            </a:pPr>
            <a:r>
              <a:rPr lang="en-US" altLang="en-US" sz="1800" b="1" dirty="0">
                <a:solidFill>
                  <a:srgbClr val="29303B"/>
                </a:solidFill>
              </a:rPr>
              <a:t>Sequence to Vector</a:t>
            </a:r>
          </a:p>
          <a:p>
            <a:pPr marL="800100" lvl="1" indent="-342900" algn="l">
              <a:buClr>
                <a:srgbClr val="0070C0"/>
              </a:buClr>
              <a:buSzPct val="80000"/>
              <a:buFont typeface="Wingdings" pitchFamily="2" charset="2"/>
              <a:buChar char="u"/>
            </a:pPr>
            <a:r>
              <a:rPr lang="en-US" altLang="en-US" sz="1800" b="1" dirty="0">
                <a:solidFill>
                  <a:srgbClr val="29303B"/>
                </a:solidFill>
              </a:rPr>
              <a:t>i.e., words in a sentence to sentiment (emotion)</a:t>
            </a:r>
          </a:p>
          <a:p>
            <a:pPr marL="342900" indent="-342900" algn="l">
              <a:buClr>
                <a:srgbClr val="0070C0"/>
              </a:buClr>
              <a:buSzPct val="80000"/>
              <a:buFont typeface="Wingdings" pitchFamily="2" charset="2"/>
              <a:buChar char="u"/>
            </a:pPr>
            <a:r>
              <a:rPr lang="en-US" altLang="en-US" sz="1800" b="1" dirty="0">
                <a:solidFill>
                  <a:srgbClr val="29303B"/>
                </a:solidFill>
              </a:rPr>
              <a:t>Vector to Sequence</a:t>
            </a:r>
          </a:p>
          <a:p>
            <a:pPr marL="800100" lvl="1" indent="-342900" algn="l">
              <a:buClr>
                <a:srgbClr val="0070C0"/>
              </a:buClr>
              <a:buSzPct val="80000"/>
              <a:buFont typeface="Wingdings" pitchFamily="2" charset="2"/>
              <a:buChar char="u"/>
            </a:pPr>
            <a:r>
              <a:rPr lang="en-US" altLang="en-US" sz="1800" b="1" dirty="0">
                <a:solidFill>
                  <a:srgbClr val="29303B"/>
                </a:solidFill>
              </a:rPr>
              <a:t>i.e., create captions from an image</a:t>
            </a:r>
          </a:p>
          <a:p>
            <a:pPr marL="342900" indent="-342900" algn="l">
              <a:buClr>
                <a:srgbClr val="0070C0"/>
              </a:buClr>
              <a:buSzPct val="80000"/>
              <a:buFont typeface="Wingdings" pitchFamily="2" charset="2"/>
              <a:buChar char="u"/>
            </a:pPr>
            <a:r>
              <a:rPr lang="en-US" altLang="en-US" sz="1800" b="1" dirty="0">
                <a:solidFill>
                  <a:srgbClr val="29303B"/>
                </a:solidFill>
              </a:rPr>
              <a:t>Encoder -&gt; Decoder</a:t>
            </a:r>
          </a:p>
          <a:p>
            <a:pPr marL="800100" lvl="1" indent="-342900" algn="l">
              <a:buClr>
                <a:srgbClr val="0070C0"/>
              </a:buClr>
              <a:buSzPct val="80000"/>
              <a:buFont typeface="Wingdings" pitchFamily="2" charset="2"/>
              <a:buChar char="u"/>
            </a:pPr>
            <a:r>
              <a:rPr lang="en-US" altLang="en-US" sz="1800" b="1" dirty="0">
                <a:solidFill>
                  <a:srgbClr val="29303B"/>
                </a:solidFill>
              </a:rPr>
              <a:t>Sequence -&gt; Vector -&gt; Sequence</a:t>
            </a:r>
          </a:p>
          <a:p>
            <a:pPr marL="800100" lvl="1" indent="-342900" algn="l">
              <a:buClr>
                <a:srgbClr val="0070C0"/>
              </a:buClr>
              <a:buSzPct val="80000"/>
              <a:buFont typeface="Wingdings" pitchFamily="2" charset="2"/>
              <a:buChar char="u"/>
            </a:pPr>
            <a:r>
              <a:rPr lang="en-US" altLang="en-US" sz="1800" b="1" dirty="0">
                <a:solidFill>
                  <a:srgbClr val="29303B"/>
                </a:solidFill>
              </a:rPr>
              <a:t>i.e., Machine Translation</a:t>
            </a:r>
          </a:p>
          <a:p>
            <a:pPr marL="342900" indent="-342900" algn="l">
              <a:buClr>
                <a:srgbClr val="0070C0"/>
              </a:buClr>
              <a:buSzPct val="80000"/>
              <a:buFont typeface="Wingdings" pitchFamily="2" charset="2"/>
              <a:buChar char="u"/>
            </a:pPr>
            <a:endParaRPr lang="en-US" altLang="en-US" sz="1800" b="1" dirty="0">
              <a:solidFill>
                <a:srgbClr val="29303B"/>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CA95649F-D0D9-444A-9B4B-7E3584BEC97B}"/>
              </a:ext>
            </a:extLst>
          </p:cNvPr>
          <p:cNvPicPr>
            <a:picLocks noChangeAspect="1"/>
          </p:cNvPicPr>
          <p:nvPr/>
        </p:nvPicPr>
        <p:blipFill>
          <a:blip r:embed="rId4"/>
          <a:stretch>
            <a:fillRect/>
          </a:stretch>
        </p:blipFill>
        <p:spPr>
          <a:xfrm>
            <a:off x="4524186" y="4870587"/>
            <a:ext cx="2752725" cy="1400175"/>
          </a:xfrm>
          <a:prstGeom prst="rect">
            <a:avLst/>
          </a:prstGeom>
          <a:ln>
            <a:solidFill>
              <a:srgbClr val="C00000"/>
            </a:solidFill>
          </a:ln>
        </p:spPr>
      </p:pic>
    </p:spTree>
    <p:extLst>
      <p:ext uri="{BB962C8B-B14F-4D97-AF65-F5344CB8AC3E}">
        <p14:creationId xmlns:p14="http://schemas.microsoft.com/office/powerpoint/2010/main" val="763563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100.5 RNN Topology</a:t>
            </a:r>
            <a:endParaRPr lang="zh-TW" altLang="en-US" b="1" dirty="0">
              <a:solidFill>
                <a:srgbClr val="FFFF00"/>
              </a:solidFill>
            </a:endParaRPr>
          </a:p>
        </p:txBody>
      </p:sp>
      <p:sp>
        <p:nvSpPr>
          <p:cNvPr id="3" name="副標題 2"/>
          <p:cNvSpPr>
            <a:spLocks noGrp="1"/>
          </p:cNvSpPr>
          <p:nvPr>
            <p:ph type="subTitle" idx="1"/>
          </p:nvPr>
        </p:nvSpPr>
        <p:spPr>
          <a:xfrm>
            <a:off x="426368" y="1418786"/>
            <a:ext cx="8260432" cy="3952566"/>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RNN Topology (Explanation)</a:t>
            </a:r>
          </a:p>
          <a:p>
            <a:pPr marL="342900" indent="-342900" algn="l">
              <a:buClr>
                <a:srgbClr val="0070C0"/>
              </a:buClr>
              <a:buSzPct val="80000"/>
              <a:buFont typeface="Wingdings" pitchFamily="2" charset="2"/>
              <a:buChar char="u"/>
            </a:pPr>
            <a:r>
              <a:rPr lang="en-US" altLang="en-US" sz="1800" b="1" dirty="0">
                <a:solidFill>
                  <a:srgbClr val="29303B"/>
                </a:solidFill>
              </a:rPr>
              <a:t>RNN's opened up a wide range of possibilities because now we have the ability to deal not just with vectors of information, static snapshots of a state, we can also deal with sequences of data as well.</a:t>
            </a:r>
          </a:p>
          <a:p>
            <a:pPr marL="342900" indent="-342900" algn="l">
              <a:buClr>
                <a:srgbClr val="0070C0"/>
              </a:buClr>
              <a:buSzPct val="80000"/>
              <a:buFont typeface="Wingdings" pitchFamily="2" charset="2"/>
              <a:buChar char="u"/>
            </a:pPr>
            <a:r>
              <a:rPr lang="en-US" altLang="en-US" sz="1800" b="1" dirty="0">
                <a:solidFill>
                  <a:srgbClr val="29303B"/>
                </a:solidFill>
              </a:rPr>
              <a:t>There are four different combinations here that you can deal with, we can deal with "sequence to sequence“ neural networks.</a:t>
            </a:r>
          </a:p>
          <a:p>
            <a:pPr marL="342900" indent="-342900" algn="l">
              <a:buClr>
                <a:srgbClr val="0070C0"/>
              </a:buClr>
              <a:buSzPct val="80000"/>
              <a:buFont typeface="Wingdings" pitchFamily="2" charset="2"/>
              <a:buChar char="u"/>
            </a:pPr>
            <a:r>
              <a:rPr lang="en-US" altLang="en-US" sz="1800" b="1" dirty="0">
                <a:solidFill>
                  <a:srgbClr val="29303B"/>
                </a:solidFill>
              </a:rPr>
              <a:t>If we have the input is a time series, or sequence of data, we can also have an output that is a time series, or some sequence of data as well.</a:t>
            </a:r>
          </a:p>
          <a:p>
            <a:pPr marL="342900" indent="-342900" algn="l">
              <a:buClr>
                <a:srgbClr val="0070C0"/>
              </a:buClr>
              <a:buSzPct val="80000"/>
              <a:buFont typeface="Wingdings" pitchFamily="2" charset="2"/>
              <a:buChar char="u"/>
            </a:pPr>
            <a:r>
              <a:rPr lang="en-US" altLang="en-US" sz="1800" b="1" dirty="0">
                <a:solidFill>
                  <a:srgbClr val="29303B"/>
                </a:solidFill>
              </a:rPr>
              <a:t>If we predict stock prices in the future based on historical trades, that is an example of sequence to sequence topology. </a:t>
            </a:r>
          </a:p>
          <a:p>
            <a:pPr marL="342900" indent="-342900" algn="l">
              <a:buClr>
                <a:srgbClr val="0070C0"/>
              </a:buClr>
              <a:buSzPct val="80000"/>
              <a:buFont typeface="Wingdings" pitchFamily="2" charset="2"/>
              <a:buChar char="u"/>
            </a:pPr>
            <a:r>
              <a:rPr lang="en-US" altLang="en-US" sz="1800" b="1" dirty="0">
                <a:solidFill>
                  <a:srgbClr val="29303B"/>
                </a:solidFill>
              </a:rPr>
              <a:t>We can also mix and match sequences with the older vector static states that we predicted back with multilayer perceptrons, we would call that a sequence to vector.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528137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100.5 RNN Topology</a:t>
            </a:r>
            <a:endParaRPr lang="zh-TW" altLang="en-US" b="1" dirty="0">
              <a:solidFill>
                <a:srgbClr val="FFFF00"/>
              </a:solidFill>
            </a:endParaRPr>
          </a:p>
        </p:txBody>
      </p:sp>
      <p:sp>
        <p:nvSpPr>
          <p:cNvPr id="3" name="副標題 2"/>
          <p:cNvSpPr>
            <a:spLocks noGrp="1"/>
          </p:cNvSpPr>
          <p:nvPr>
            <p:ph type="subTitle" idx="1"/>
          </p:nvPr>
        </p:nvSpPr>
        <p:spPr>
          <a:xfrm>
            <a:off x="426368" y="1418786"/>
            <a:ext cx="8260432" cy="4818526"/>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RNN Topology (Explanation)</a:t>
            </a:r>
          </a:p>
          <a:p>
            <a:pPr marL="342900" indent="-342900" algn="l">
              <a:buClr>
                <a:srgbClr val="0070C0"/>
              </a:buClr>
              <a:buSzPct val="80000"/>
              <a:buFont typeface="Wingdings" pitchFamily="2" charset="2"/>
              <a:buChar char="u"/>
            </a:pPr>
            <a:r>
              <a:rPr lang="en-US" altLang="en-US" sz="1800" b="1" dirty="0">
                <a:solidFill>
                  <a:srgbClr val="29303B"/>
                </a:solidFill>
              </a:rPr>
              <a:t>If we start with a sequence of data, we could produce a snapshot of some state as a result of analyzing that sequence.</a:t>
            </a:r>
          </a:p>
          <a:p>
            <a:pPr marL="342900" indent="-342900" algn="l">
              <a:buClr>
                <a:srgbClr val="0070C0"/>
              </a:buClr>
              <a:buSzPct val="80000"/>
              <a:buFont typeface="Wingdings" pitchFamily="2" charset="2"/>
              <a:buChar char="u"/>
            </a:pPr>
            <a:r>
              <a:rPr lang="en-US" altLang="en-US" sz="1800" b="1" dirty="0">
                <a:solidFill>
                  <a:srgbClr val="29303B"/>
                </a:solidFill>
              </a:rPr>
              <a:t>For example, look at the sequence of words in a sentence to produce some idea of the sentiment (feeling) that that sentence conveys, and we will look example later.</a:t>
            </a:r>
          </a:p>
          <a:p>
            <a:pPr marL="342900" indent="-342900" algn="l">
              <a:buClr>
                <a:srgbClr val="0070C0"/>
              </a:buClr>
              <a:buSzPct val="80000"/>
              <a:buFont typeface="Wingdings" pitchFamily="2" charset="2"/>
              <a:buChar char="u"/>
            </a:pPr>
            <a:r>
              <a:rPr lang="en-US" altLang="en-US" sz="1800" b="1" dirty="0">
                <a:solidFill>
                  <a:srgbClr val="29303B"/>
                </a:solidFill>
              </a:rPr>
              <a:t>You can go from a vector to a sequence.</a:t>
            </a:r>
          </a:p>
          <a:p>
            <a:pPr marL="342900" indent="-342900" algn="l">
              <a:buClr>
                <a:srgbClr val="0070C0"/>
              </a:buClr>
              <a:buSzPct val="80000"/>
              <a:buFont typeface="Wingdings" pitchFamily="2" charset="2"/>
              <a:buChar char="u"/>
            </a:pPr>
            <a:r>
              <a:rPr lang="en-US" altLang="en-US" sz="1800" b="1" dirty="0">
                <a:solidFill>
                  <a:srgbClr val="29303B"/>
                </a:solidFill>
              </a:rPr>
              <a:t>For example, take an image which is a static vector of information, and then producing a sequence (from vector to sequence).</a:t>
            </a:r>
          </a:p>
          <a:p>
            <a:pPr marL="342900" indent="-342900" algn="l">
              <a:buClr>
                <a:srgbClr val="0070C0"/>
              </a:buClr>
              <a:buSzPct val="80000"/>
              <a:buFont typeface="Wingdings" pitchFamily="2" charset="2"/>
              <a:buChar char="u"/>
            </a:pPr>
            <a:r>
              <a:rPr lang="en-US" altLang="en-US" sz="1800" b="1" dirty="0">
                <a:solidFill>
                  <a:srgbClr val="29303B"/>
                </a:solidFill>
              </a:rPr>
              <a:t>For example, words in a sentence creating a caption from an image. </a:t>
            </a:r>
          </a:p>
          <a:p>
            <a:pPr marL="342900" indent="-342900" algn="l">
              <a:buClr>
                <a:srgbClr val="0070C0"/>
              </a:buClr>
              <a:buSzPct val="80000"/>
              <a:buFont typeface="Wingdings" pitchFamily="2" charset="2"/>
              <a:buChar char="u"/>
            </a:pPr>
            <a:r>
              <a:rPr lang="en-US" altLang="en-US" sz="1800" b="1" dirty="0">
                <a:solidFill>
                  <a:srgbClr val="29303B"/>
                </a:solidFill>
              </a:rPr>
              <a:t>We can chain these words together. We can have encoders and decoders built up that feed into each other.</a:t>
            </a:r>
          </a:p>
          <a:p>
            <a:pPr marL="342900" indent="-342900" algn="l">
              <a:buClr>
                <a:srgbClr val="0070C0"/>
              </a:buClr>
              <a:buSzPct val="80000"/>
              <a:buFont typeface="Wingdings" pitchFamily="2" charset="2"/>
              <a:buChar char="u"/>
            </a:pPr>
            <a:r>
              <a:rPr lang="en-US" altLang="en-US" sz="1800" b="1" dirty="0">
                <a:solidFill>
                  <a:srgbClr val="29303B"/>
                </a:solidFill>
              </a:rPr>
              <a:t>For example, start with a sequence of information from a sentence of some language, embody what that sentence with vector representation, and then turn that around into a new sequence of words in some other language.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1940045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100.5 RNN Topology</a:t>
            </a:r>
            <a:endParaRPr lang="zh-TW" altLang="en-US" b="1" dirty="0">
              <a:solidFill>
                <a:srgbClr val="FFFF00"/>
              </a:solidFill>
            </a:endParaRPr>
          </a:p>
        </p:txBody>
      </p:sp>
      <p:sp>
        <p:nvSpPr>
          <p:cNvPr id="3" name="副標題 2"/>
          <p:cNvSpPr>
            <a:spLocks noGrp="1"/>
          </p:cNvSpPr>
          <p:nvPr>
            <p:ph type="subTitle" idx="1"/>
          </p:nvPr>
        </p:nvSpPr>
        <p:spPr>
          <a:xfrm>
            <a:off x="426368" y="1418786"/>
            <a:ext cx="8260432" cy="2226238"/>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RNN Topology (Explanation)</a:t>
            </a:r>
          </a:p>
          <a:p>
            <a:pPr marL="342900" indent="-342900" algn="l">
              <a:buClr>
                <a:srgbClr val="0070C0"/>
              </a:buClr>
              <a:buSzPct val="80000"/>
              <a:buFont typeface="Wingdings" pitchFamily="2" charset="2"/>
              <a:buChar char="u"/>
            </a:pPr>
            <a:r>
              <a:rPr lang="en-US" altLang="en-US" sz="1800" b="1" dirty="0">
                <a:solidFill>
                  <a:srgbClr val="29303B"/>
                </a:solidFill>
              </a:rPr>
              <a:t>How a machine translation system could work?</a:t>
            </a:r>
          </a:p>
          <a:p>
            <a:pPr marL="342900" indent="-342900" algn="l">
              <a:buClr>
                <a:srgbClr val="0070C0"/>
              </a:buClr>
              <a:buSzPct val="80000"/>
              <a:buFont typeface="Wingdings" pitchFamily="2" charset="2"/>
              <a:buChar char="u"/>
            </a:pPr>
            <a:r>
              <a:rPr lang="en-US" altLang="en-US" sz="1800" b="1" dirty="0">
                <a:solidFill>
                  <a:srgbClr val="29303B"/>
                </a:solidFill>
              </a:rPr>
              <a:t>For example, we start with a sequence of words in French, build up a vector that sort of embodies the meaning of that sentence, and then produce a new sequence of words in English or whatever language you want, that is an example of using a recurrent neural network for machine translation, lots of exciting possibilities.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26</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46173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100.6 Train RNN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27</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2678225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100.6 Train RNN</a:t>
            </a:r>
            <a:endParaRPr lang="zh-TW" altLang="en-US" b="1" dirty="0">
              <a:solidFill>
                <a:srgbClr val="FFFF00"/>
              </a:solidFill>
            </a:endParaRPr>
          </a:p>
        </p:txBody>
      </p:sp>
      <p:sp>
        <p:nvSpPr>
          <p:cNvPr id="3" name="副標題 2"/>
          <p:cNvSpPr>
            <a:spLocks noGrp="1"/>
          </p:cNvSpPr>
          <p:nvPr>
            <p:ph type="subTitle" idx="1"/>
          </p:nvPr>
        </p:nvSpPr>
        <p:spPr>
          <a:xfrm>
            <a:off x="426368" y="1418786"/>
            <a:ext cx="8260432" cy="3090334"/>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Train RNN</a:t>
            </a:r>
          </a:p>
          <a:p>
            <a:pPr marL="342900" indent="-342900" algn="l">
              <a:buClr>
                <a:srgbClr val="0070C0"/>
              </a:buClr>
              <a:buSzPct val="80000"/>
              <a:buFont typeface="Wingdings" pitchFamily="2" charset="2"/>
              <a:buChar char="u"/>
            </a:pPr>
            <a:r>
              <a:rPr lang="en-US" altLang="en-US" sz="1800" b="1" dirty="0">
                <a:solidFill>
                  <a:srgbClr val="29303B"/>
                </a:solidFill>
              </a:rPr>
              <a:t>Backpropagation through time</a:t>
            </a:r>
          </a:p>
          <a:p>
            <a:pPr marL="800100" lvl="1" indent="-342900" algn="l">
              <a:buClr>
                <a:srgbClr val="0070C0"/>
              </a:buClr>
              <a:buSzPct val="80000"/>
              <a:buFont typeface="Wingdings" pitchFamily="2" charset="2"/>
              <a:buChar char="u"/>
            </a:pPr>
            <a:r>
              <a:rPr lang="en-US" altLang="en-US" sz="1800" b="1" dirty="0">
                <a:solidFill>
                  <a:srgbClr val="29303B"/>
                </a:solidFill>
              </a:rPr>
              <a:t>Just like backpropagation on MLPs (Multiple Layer Perceptrons), but applied to each time step.</a:t>
            </a:r>
          </a:p>
          <a:p>
            <a:pPr marL="342900" indent="-342900" algn="l">
              <a:buClr>
                <a:srgbClr val="0070C0"/>
              </a:buClr>
              <a:buSzPct val="80000"/>
              <a:buFont typeface="Wingdings" pitchFamily="2" charset="2"/>
              <a:buChar char="u"/>
            </a:pPr>
            <a:r>
              <a:rPr lang="en-US" altLang="en-US" sz="1800" b="1" dirty="0">
                <a:solidFill>
                  <a:srgbClr val="29303B"/>
                </a:solidFill>
              </a:rPr>
              <a:t>How to improve the speed of RNNs?</a:t>
            </a:r>
          </a:p>
          <a:p>
            <a:pPr marL="800100" lvl="1" indent="-342900" algn="l">
              <a:buClr>
                <a:srgbClr val="0070C0"/>
              </a:buClr>
              <a:buSzPct val="80000"/>
              <a:buFont typeface="Wingdings" pitchFamily="2" charset="2"/>
              <a:buChar char="u"/>
            </a:pPr>
            <a:r>
              <a:rPr lang="en-US" altLang="en-US" sz="1800" b="1" dirty="0">
                <a:solidFill>
                  <a:srgbClr val="29303B"/>
                </a:solidFill>
              </a:rPr>
              <a:t>RNN’s has extra time layer than CNN’s, i.e., RNN’s is more complicated than CNN’s. RNN’s need deeper and </a:t>
            </a:r>
            <a:r>
              <a:rPr lang="en-US" altLang="en-US" sz="1800" b="1" dirty="0" err="1">
                <a:solidFill>
                  <a:srgbClr val="29303B"/>
                </a:solidFill>
              </a:rPr>
              <a:t>deepr</a:t>
            </a:r>
            <a:r>
              <a:rPr lang="en-US" altLang="en-US" sz="1800" b="1" dirty="0">
                <a:solidFill>
                  <a:srgbClr val="29303B"/>
                </a:solidFill>
              </a:rPr>
              <a:t> neural network then CNN’s. RNN’s are very slower than CNN’s.</a:t>
            </a:r>
          </a:p>
          <a:p>
            <a:pPr marL="800100" lvl="1" indent="-342900" algn="l">
              <a:buClr>
                <a:srgbClr val="0070C0"/>
              </a:buClr>
              <a:buSzPct val="80000"/>
              <a:buFont typeface="Wingdings" pitchFamily="2" charset="2"/>
              <a:buChar char="u"/>
            </a:pPr>
            <a:r>
              <a:rPr lang="en-US" altLang="en-US" sz="1800" b="1" dirty="0">
                <a:solidFill>
                  <a:srgbClr val="29303B"/>
                </a:solidFill>
              </a:rPr>
              <a:t>We can limit backpropagation to a limited number of time steps (truncated backpropagation through time).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28</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2502658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100.6 Train RNN</a:t>
            </a:r>
            <a:endParaRPr lang="zh-TW" altLang="en-US" b="1" dirty="0">
              <a:solidFill>
                <a:srgbClr val="FFFF00"/>
              </a:solidFill>
            </a:endParaRPr>
          </a:p>
        </p:txBody>
      </p:sp>
      <p:sp>
        <p:nvSpPr>
          <p:cNvPr id="3" name="副標題 2"/>
          <p:cNvSpPr>
            <a:spLocks noGrp="1"/>
          </p:cNvSpPr>
          <p:nvPr>
            <p:ph type="subTitle" idx="1"/>
          </p:nvPr>
        </p:nvSpPr>
        <p:spPr>
          <a:xfrm>
            <a:off x="426368" y="1418786"/>
            <a:ext cx="8260432" cy="4818526"/>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Train RNN (Explanation)</a:t>
            </a:r>
            <a:endParaRPr lang="en-US" altLang="en-US" sz="1800" b="1" dirty="0">
              <a:solidFill>
                <a:srgbClr val="29303B"/>
              </a:solidFill>
            </a:endParaRPr>
          </a:p>
          <a:p>
            <a:pPr marL="342900" indent="-342900" algn="l">
              <a:buClr>
                <a:srgbClr val="0070C0"/>
              </a:buClr>
              <a:buSzPct val="80000"/>
              <a:buFont typeface="Wingdings" pitchFamily="2" charset="2"/>
              <a:buChar char="u"/>
            </a:pPr>
            <a:r>
              <a:rPr lang="en-US" altLang="en-US" sz="1800" b="1" dirty="0">
                <a:solidFill>
                  <a:srgbClr val="29303B"/>
                </a:solidFill>
              </a:rPr>
              <a:t>Training RNN’s is harder than CNN’s.</a:t>
            </a:r>
          </a:p>
          <a:p>
            <a:pPr marL="342900" indent="-342900" algn="l">
              <a:buClr>
                <a:srgbClr val="0070C0"/>
              </a:buClr>
              <a:buSzPct val="80000"/>
              <a:buFont typeface="Wingdings" pitchFamily="2" charset="2"/>
              <a:buChar char="u"/>
            </a:pPr>
            <a:r>
              <a:rPr lang="en-US" altLang="en-US" sz="1800" b="1" dirty="0">
                <a:solidFill>
                  <a:srgbClr val="29303B"/>
                </a:solidFill>
              </a:rPr>
              <a:t>We need to back propagate not only through the neural network itself and all of its layers, but also through time (at every one of those time steps).</a:t>
            </a:r>
          </a:p>
          <a:p>
            <a:pPr marL="342900" indent="-342900" algn="l">
              <a:buClr>
                <a:srgbClr val="0070C0"/>
              </a:buClr>
              <a:buSzPct val="80000"/>
              <a:buFont typeface="Wingdings" pitchFamily="2" charset="2"/>
              <a:buChar char="u"/>
            </a:pPr>
            <a:r>
              <a:rPr lang="en-US" altLang="en-US" sz="1800" b="1" dirty="0">
                <a:solidFill>
                  <a:srgbClr val="29303B"/>
                </a:solidFill>
              </a:rPr>
              <a:t>RNN’s has another layer in our neural network when we train our neural network</a:t>
            </a:r>
          </a:p>
          <a:p>
            <a:pPr marL="342900" indent="-342900" algn="l">
              <a:buClr>
                <a:srgbClr val="0070C0"/>
              </a:buClr>
              <a:buSzPct val="80000"/>
              <a:buFont typeface="Wingdings" pitchFamily="2" charset="2"/>
              <a:buChar char="u"/>
            </a:pPr>
            <a:r>
              <a:rPr lang="en-US" altLang="en-US" sz="1800" b="1" dirty="0">
                <a:solidFill>
                  <a:srgbClr val="29303B"/>
                </a:solidFill>
              </a:rPr>
              <a:t>Those times steps can add up fast.</a:t>
            </a:r>
          </a:p>
          <a:p>
            <a:pPr marL="342900" indent="-342900" algn="l">
              <a:buClr>
                <a:srgbClr val="0070C0"/>
              </a:buClr>
              <a:buSzPct val="80000"/>
              <a:buFont typeface="Wingdings" pitchFamily="2" charset="2"/>
              <a:buChar char="u"/>
            </a:pPr>
            <a:r>
              <a:rPr lang="en-US" altLang="en-US" sz="1800" b="1" dirty="0">
                <a:solidFill>
                  <a:srgbClr val="29303B"/>
                </a:solidFill>
              </a:rPr>
              <a:t>Over time, we like a deeper neural network.  The training cost of performing gradient descent become very large.</a:t>
            </a:r>
          </a:p>
          <a:p>
            <a:pPr marL="342900" indent="-342900" algn="l">
              <a:buClr>
                <a:srgbClr val="0070C0"/>
              </a:buClr>
              <a:buSzPct val="80000"/>
              <a:buFont typeface="Wingdings" pitchFamily="2" charset="2"/>
              <a:buChar char="u"/>
            </a:pPr>
            <a:r>
              <a:rPr lang="en-US" altLang="en-US" sz="1800" b="1" dirty="0">
                <a:solidFill>
                  <a:srgbClr val="29303B"/>
                </a:solidFill>
              </a:rPr>
              <a:t>To put an upper cap on that training time, we often limit the backpropagation to a limited number of time steps.</a:t>
            </a:r>
          </a:p>
          <a:p>
            <a:pPr marL="342900" indent="-342900" algn="l">
              <a:buClr>
                <a:srgbClr val="0070C0"/>
              </a:buClr>
              <a:buSzPct val="80000"/>
              <a:buFont typeface="Wingdings" pitchFamily="2" charset="2"/>
              <a:buChar char="u"/>
            </a:pPr>
            <a:r>
              <a:rPr lang="en-US" altLang="en-US" sz="1800" b="1" dirty="0">
                <a:solidFill>
                  <a:srgbClr val="29303B"/>
                </a:solidFill>
              </a:rPr>
              <a:t>We call this "truncated backpropagation through time.“</a:t>
            </a:r>
          </a:p>
          <a:p>
            <a:pPr marL="342900" indent="-342900" algn="l">
              <a:buClr>
                <a:srgbClr val="0070C0"/>
              </a:buClr>
              <a:buSzPct val="80000"/>
              <a:buFont typeface="Wingdings" pitchFamily="2" charset="2"/>
              <a:buChar char="u"/>
            </a:pPr>
            <a:r>
              <a:rPr lang="en-US" altLang="en-US" sz="1800" b="1" dirty="0">
                <a:solidFill>
                  <a:srgbClr val="29303B"/>
                </a:solidFill>
              </a:rPr>
              <a:t>Keep in mind when you are training an RNN. </a:t>
            </a:r>
          </a:p>
          <a:p>
            <a:pPr marL="342900" indent="-342900" algn="l">
              <a:buClr>
                <a:srgbClr val="0070C0"/>
              </a:buClr>
              <a:buSzPct val="80000"/>
              <a:buFont typeface="Wingdings" pitchFamily="2" charset="2"/>
              <a:buChar char="u"/>
            </a:pPr>
            <a:r>
              <a:rPr lang="en-US" altLang="en-US" sz="1800" b="1" dirty="0">
                <a:solidFill>
                  <a:srgbClr val="29303B"/>
                </a:solidFill>
              </a:rPr>
              <a:t>You not only need to backpropagate through the neural network topology that you've created, you also need a backpropagate through all the time steps that you have built up to that point.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29</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234428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100.1 What is RNN for?</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3972334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100.7 Train RNN Over Time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30</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2858660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100.7 Train RNN Over Time</a:t>
            </a:r>
            <a:endParaRPr lang="zh-TW" altLang="en-US" b="1" dirty="0">
              <a:solidFill>
                <a:srgbClr val="FFFF00"/>
              </a:solidFill>
            </a:endParaRPr>
          </a:p>
        </p:txBody>
      </p:sp>
      <p:sp>
        <p:nvSpPr>
          <p:cNvPr id="3" name="副標題 2"/>
          <p:cNvSpPr>
            <a:spLocks noGrp="1"/>
          </p:cNvSpPr>
          <p:nvPr>
            <p:ph type="subTitle" idx="1"/>
          </p:nvPr>
        </p:nvSpPr>
        <p:spPr>
          <a:xfrm>
            <a:off x="426368" y="1418785"/>
            <a:ext cx="8260432" cy="2457281"/>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Train RNN Over Time</a:t>
            </a:r>
          </a:p>
          <a:p>
            <a:pPr marL="342900" indent="-342900" algn="l">
              <a:buClr>
                <a:srgbClr val="0070C0"/>
              </a:buClr>
              <a:buSzPct val="80000"/>
              <a:buFont typeface="Wingdings" pitchFamily="2" charset="2"/>
              <a:buChar char="u"/>
            </a:pPr>
            <a:r>
              <a:rPr lang="en-US" altLang="en-US" sz="1800" b="1" dirty="0">
                <a:solidFill>
                  <a:srgbClr val="29303B"/>
                </a:solidFill>
              </a:rPr>
              <a:t>Dilute Issues: State from earlier time steps get diluted over time, i.e., the earlier state become less important due to diluted by later state.</a:t>
            </a:r>
          </a:p>
          <a:p>
            <a:pPr marL="342900" indent="-342900" algn="l">
              <a:buClr>
                <a:srgbClr val="0070C0"/>
              </a:buClr>
              <a:buSzPct val="80000"/>
              <a:buFont typeface="Wingdings" pitchFamily="2" charset="2"/>
              <a:buChar char="u"/>
            </a:pPr>
            <a:r>
              <a:rPr lang="en-US" altLang="en-US" sz="1800" b="1" dirty="0">
                <a:solidFill>
                  <a:srgbClr val="29303B"/>
                </a:solidFill>
              </a:rPr>
              <a:t>This become a problem, for example, when learning sentence structures</a:t>
            </a:r>
          </a:p>
          <a:p>
            <a:pPr marL="342900" indent="-342900" algn="l">
              <a:buClr>
                <a:srgbClr val="0070C0"/>
              </a:buClr>
              <a:buSzPct val="80000"/>
              <a:buFont typeface="Wingdings" pitchFamily="2" charset="2"/>
              <a:buChar char="u"/>
            </a:pPr>
            <a:r>
              <a:rPr lang="en-US" altLang="en-US" sz="1800" b="1" dirty="0">
                <a:solidFill>
                  <a:srgbClr val="29303B"/>
                </a:solidFill>
              </a:rPr>
              <a:t>LSTM (Long Short-Term Memory) Cell: Maintain separate short-term and long-term states to take the dilute issues.</a:t>
            </a:r>
          </a:p>
          <a:p>
            <a:pPr marL="342900" indent="-342900" algn="l">
              <a:buClr>
                <a:srgbClr val="0070C0"/>
              </a:buClr>
              <a:buSzPct val="80000"/>
              <a:buFont typeface="Wingdings" pitchFamily="2" charset="2"/>
              <a:buChar char="u"/>
            </a:pPr>
            <a:r>
              <a:rPr lang="en-US" altLang="en-US" sz="1800" b="1" dirty="0">
                <a:solidFill>
                  <a:srgbClr val="29303B"/>
                </a:solidFill>
              </a:rPr>
              <a:t>GRU (Gated Recurrent Unit) Cell: GRU is a Simplified LSTM Cell and perform almost as well as LSTM Cell. </a:t>
            </a:r>
          </a:p>
          <a:p>
            <a:pPr marL="342900" indent="-342900" algn="l">
              <a:buClr>
                <a:srgbClr val="0070C0"/>
              </a:buClr>
              <a:buSzPct val="80000"/>
              <a:buFont typeface="Wingdings" pitchFamily="2" charset="2"/>
              <a:buChar char="u"/>
            </a:pPr>
            <a:endParaRPr lang="en-US" altLang="en-US" sz="1800" b="1" dirty="0">
              <a:solidFill>
                <a:srgbClr val="29303B"/>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31</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4D24CA25-A7A7-4814-A33F-71A390EF5A73}"/>
              </a:ext>
            </a:extLst>
          </p:cNvPr>
          <p:cNvPicPr>
            <a:picLocks noChangeAspect="1"/>
          </p:cNvPicPr>
          <p:nvPr/>
        </p:nvPicPr>
        <p:blipFill>
          <a:blip r:embed="rId4"/>
          <a:stretch>
            <a:fillRect/>
          </a:stretch>
        </p:blipFill>
        <p:spPr>
          <a:xfrm>
            <a:off x="2195736" y="4010489"/>
            <a:ext cx="4506579" cy="2695111"/>
          </a:xfrm>
          <a:prstGeom prst="rect">
            <a:avLst/>
          </a:prstGeom>
          <a:ln>
            <a:solidFill>
              <a:srgbClr val="C00000"/>
            </a:solidFill>
          </a:ln>
        </p:spPr>
      </p:pic>
    </p:spTree>
    <p:extLst>
      <p:ext uri="{BB962C8B-B14F-4D97-AF65-F5344CB8AC3E}">
        <p14:creationId xmlns:p14="http://schemas.microsoft.com/office/powerpoint/2010/main" val="7619897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100.7 Train RNN Over Time</a:t>
            </a:r>
            <a:endParaRPr lang="zh-TW" altLang="en-US" b="1" dirty="0">
              <a:solidFill>
                <a:srgbClr val="FFFF00"/>
              </a:solidFill>
            </a:endParaRPr>
          </a:p>
        </p:txBody>
      </p:sp>
      <p:sp>
        <p:nvSpPr>
          <p:cNvPr id="3" name="副標題 2"/>
          <p:cNvSpPr>
            <a:spLocks noGrp="1"/>
          </p:cNvSpPr>
          <p:nvPr>
            <p:ph type="subTitle" idx="1"/>
          </p:nvPr>
        </p:nvSpPr>
        <p:spPr>
          <a:xfrm>
            <a:off x="426368" y="1418786"/>
            <a:ext cx="8260432" cy="4314470"/>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Train RNN Over Time (Explanation)</a:t>
            </a:r>
          </a:p>
          <a:p>
            <a:pPr marL="342900" indent="-342900" algn="l">
              <a:buClr>
                <a:srgbClr val="0070C0"/>
              </a:buClr>
              <a:buSzPct val="80000"/>
              <a:buFont typeface="Wingdings" pitchFamily="2" charset="2"/>
              <a:buChar char="u"/>
            </a:pPr>
            <a:r>
              <a:rPr lang="en-US" altLang="en-US" sz="1800" b="1" dirty="0">
                <a:solidFill>
                  <a:srgbClr val="29303B"/>
                </a:solidFill>
              </a:rPr>
              <a:t>Now, we talked earlier about the fact that as you're building up an RNN, the state from earlier time steps will getting diluted over time.</a:t>
            </a:r>
          </a:p>
          <a:p>
            <a:pPr marL="342900" indent="-342900" algn="l">
              <a:buClr>
                <a:srgbClr val="0070C0"/>
              </a:buClr>
              <a:buSzPct val="80000"/>
              <a:buFont typeface="Wingdings" pitchFamily="2" charset="2"/>
              <a:buChar char="u"/>
            </a:pPr>
            <a:r>
              <a:rPr lang="en-US" altLang="en-US" sz="1800" b="1" dirty="0">
                <a:solidFill>
                  <a:srgbClr val="29303B"/>
                </a:solidFill>
              </a:rPr>
              <a:t>Because we keep feeding in behavior from the previous step to the current step, and this can be a problem if you have a system where older behavior become less important than newer behavior.</a:t>
            </a:r>
          </a:p>
          <a:p>
            <a:pPr marL="342900" indent="-342900" algn="l">
              <a:buClr>
                <a:srgbClr val="0070C0"/>
              </a:buClr>
              <a:buSzPct val="80000"/>
              <a:buFont typeface="Wingdings" pitchFamily="2" charset="2"/>
              <a:buChar char="u"/>
            </a:pPr>
            <a:r>
              <a:rPr lang="en-US" altLang="en-US" sz="1800" b="1" dirty="0">
                <a:solidFill>
                  <a:srgbClr val="29303B"/>
                </a:solidFill>
              </a:rPr>
              <a:t>For example, if you are looking at words in a sentence, the words at the beginning of a sentence may be more important than words at the ends.</a:t>
            </a:r>
          </a:p>
          <a:p>
            <a:pPr marL="342900" indent="-342900" algn="l">
              <a:buClr>
                <a:srgbClr val="0070C0"/>
              </a:buClr>
              <a:buSzPct val="80000"/>
              <a:buFont typeface="Wingdings" pitchFamily="2" charset="2"/>
              <a:buChar char="u"/>
            </a:pPr>
            <a:r>
              <a:rPr lang="en-US" altLang="en-US" sz="1800" b="1" dirty="0">
                <a:solidFill>
                  <a:srgbClr val="29303B"/>
                </a:solidFill>
              </a:rPr>
              <a:t>If you learn the meaning of a sentence, the position of the word in the sentence has no relationship between the older words and later words.</a:t>
            </a:r>
          </a:p>
          <a:p>
            <a:pPr marL="342900" indent="-342900" algn="l">
              <a:buClr>
                <a:srgbClr val="0070C0"/>
              </a:buClr>
              <a:buSzPct val="80000"/>
              <a:buFont typeface="Wingdings" pitchFamily="2" charset="2"/>
              <a:buChar char="u"/>
            </a:pPr>
            <a:r>
              <a:rPr lang="en-US" altLang="en-US" sz="1800" b="1" dirty="0">
                <a:solidFill>
                  <a:srgbClr val="29303B"/>
                </a:solidFill>
              </a:rPr>
              <a:t>That is an example that you may want to counteract (cancel out) that effect, and one way to do that is called the LSTM (Long Short-Term Memory) cell.</a:t>
            </a:r>
          </a:p>
          <a:p>
            <a:pPr marL="342900" indent="-342900" algn="l">
              <a:buClr>
                <a:srgbClr val="0070C0"/>
              </a:buClr>
              <a:buSzPct val="80000"/>
              <a:buFont typeface="Wingdings" pitchFamily="2" charset="2"/>
              <a:buChar char="u"/>
            </a:pPr>
            <a:r>
              <a:rPr lang="en-US" altLang="en-US" sz="1800" b="1" dirty="0">
                <a:solidFill>
                  <a:srgbClr val="29303B"/>
                </a:solidFill>
              </a:rPr>
              <a:t>The idea is LSTM maintains separate ideas of both short-term and long-term states. LSTM does that in a very complex way.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32</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1337281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100.7 Train RNN Over Time</a:t>
            </a:r>
            <a:endParaRPr lang="zh-TW" altLang="en-US" b="1" dirty="0">
              <a:solidFill>
                <a:srgbClr val="FFFF00"/>
              </a:solidFill>
            </a:endParaRPr>
          </a:p>
        </p:txBody>
      </p:sp>
      <p:sp>
        <p:nvSpPr>
          <p:cNvPr id="3" name="副標題 2"/>
          <p:cNvSpPr>
            <a:spLocks noGrp="1"/>
          </p:cNvSpPr>
          <p:nvPr>
            <p:ph type="subTitle" idx="1"/>
          </p:nvPr>
        </p:nvSpPr>
        <p:spPr>
          <a:xfrm>
            <a:off x="426368" y="1418786"/>
            <a:ext cx="8260432" cy="3450374"/>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Train RNN Over Time (Explanation)</a:t>
            </a:r>
          </a:p>
          <a:p>
            <a:pPr marL="342900" indent="-342900" algn="l">
              <a:buClr>
                <a:srgbClr val="0070C0"/>
              </a:buClr>
              <a:buSzPct val="80000"/>
              <a:buFont typeface="Wingdings" pitchFamily="2" charset="2"/>
              <a:buChar char="u"/>
            </a:pPr>
            <a:r>
              <a:rPr lang="en-US" altLang="en-US" sz="1800" b="1" dirty="0">
                <a:solidFill>
                  <a:srgbClr val="29303B"/>
                </a:solidFill>
              </a:rPr>
              <a:t>Now, fortunately we don't really need to understand the details of how it works, the libraries that you use will implement this for you.</a:t>
            </a:r>
          </a:p>
          <a:p>
            <a:pPr marL="342900" indent="-342900" algn="l">
              <a:buClr>
                <a:srgbClr val="0070C0"/>
              </a:buClr>
              <a:buSzPct val="80000"/>
              <a:buFont typeface="Wingdings" pitchFamily="2" charset="2"/>
              <a:buChar char="u"/>
            </a:pPr>
            <a:r>
              <a:rPr lang="en-US" altLang="en-US" sz="1800" b="1" dirty="0">
                <a:solidFill>
                  <a:srgbClr val="29303B"/>
                </a:solidFill>
              </a:rPr>
              <a:t>The important thing to understand is that if you are dealing with a sequence of data where you don’t want to give preferential treatment to more recent data, you need use an LSTM Cell instead of a straight RNN. </a:t>
            </a:r>
          </a:p>
          <a:p>
            <a:pPr marL="342900" indent="-342900" algn="l">
              <a:buClr>
                <a:srgbClr val="0070C0"/>
              </a:buClr>
              <a:buSzPct val="80000"/>
              <a:buFont typeface="Wingdings" pitchFamily="2" charset="2"/>
              <a:buChar char="u"/>
            </a:pPr>
            <a:r>
              <a:rPr lang="en-US" altLang="en-US" sz="1800" b="1" dirty="0">
                <a:solidFill>
                  <a:srgbClr val="29303B"/>
                </a:solidFill>
              </a:rPr>
              <a:t>There's also an optimization on top of LSTM Cell called GRU (Gated Recurrent Unit).</a:t>
            </a:r>
          </a:p>
          <a:p>
            <a:pPr marL="342900" indent="-342900" algn="l">
              <a:buClr>
                <a:srgbClr val="0070C0"/>
              </a:buClr>
              <a:buSzPct val="80000"/>
              <a:buFont typeface="Wingdings" pitchFamily="2" charset="2"/>
              <a:buChar char="u"/>
            </a:pPr>
            <a:r>
              <a:rPr lang="en-US" altLang="en-US" sz="1800" b="1" dirty="0">
                <a:solidFill>
                  <a:srgbClr val="29303B"/>
                </a:solidFill>
              </a:rPr>
              <a:t>GRU is a simplification on LSTM Cells. </a:t>
            </a:r>
          </a:p>
          <a:p>
            <a:pPr marL="342900" indent="-342900" algn="l">
              <a:buClr>
                <a:srgbClr val="0070C0"/>
              </a:buClr>
              <a:buSzPct val="80000"/>
              <a:buFont typeface="Wingdings" pitchFamily="2" charset="2"/>
              <a:buChar char="u"/>
            </a:pPr>
            <a:r>
              <a:rPr lang="en-US" altLang="en-US" sz="1800" b="1" dirty="0">
                <a:solidFill>
                  <a:srgbClr val="29303B"/>
                </a:solidFill>
              </a:rPr>
              <a:t>GRUs performs almost as well as LSTM.</a:t>
            </a:r>
          </a:p>
          <a:p>
            <a:pPr marL="342900" indent="-342900" algn="l">
              <a:buClr>
                <a:srgbClr val="0070C0"/>
              </a:buClr>
              <a:buSzPct val="80000"/>
              <a:buFont typeface="Wingdings" pitchFamily="2" charset="2"/>
              <a:buChar char="u"/>
            </a:pPr>
            <a:r>
              <a:rPr lang="en-US" altLang="en-US" sz="1800" b="1" dirty="0">
                <a:solidFill>
                  <a:srgbClr val="29303B"/>
                </a:solidFill>
              </a:rPr>
              <a:t>If you need a simple RNN’s model, GRU Cell is a good choice.</a:t>
            </a:r>
          </a:p>
          <a:p>
            <a:pPr marL="342900" indent="-342900" algn="l">
              <a:buClr>
                <a:srgbClr val="0070C0"/>
              </a:buClr>
              <a:buSzPct val="80000"/>
              <a:buFont typeface="Wingdings" pitchFamily="2" charset="2"/>
              <a:buChar char="u"/>
            </a:pPr>
            <a:endParaRPr lang="en-US" altLang="en-US" sz="1800" b="1" dirty="0">
              <a:solidFill>
                <a:srgbClr val="29303B"/>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33</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0876688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100.8 Training RNN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34</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8460547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100.8 Training RNN</a:t>
            </a:r>
            <a:endParaRPr lang="zh-TW" altLang="en-US" b="1" dirty="0">
              <a:solidFill>
                <a:srgbClr val="FFFF00"/>
              </a:solidFill>
            </a:endParaRPr>
          </a:p>
        </p:txBody>
      </p:sp>
      <p:sp>
        <p:nvSpPr>
          <p:cNvPr id="3" name="副標題 2"/>
          <p:cNvSpPr>
            <a:spLocks noGrp="1"/>
          </p:cNvSpPr>
          <p:nvPr>
            <p:ph type="subTitle" idx="1"/>
          </p:nvPr>
        </p:nvSpPr>
        <p:spPr>
          <a:xfrm>
            <a:off x="426368" y="1418786"/>
            <a:ext cx="8260432" cy="1866198"/>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Training RNN</a:t>
            </a:r>
          </a:p>
          <a:p>
            <a:pPr marL="342900" indent="-342900" algn="l">
              <a:buClr>
                <a:srgbClr val="0070C0"/>
              </a:buClr>
              <a:buSzPct val="80000"/>
              <a:buFont typeface="Wingdings" pitchFamily="2" charset="2"/>
              <a:buChar char="u"/>
            </a:pPr>
            <a:r>
              <a:rPr lang="en-US" altLang="en-US" sz="1800" b="1" dirty="0">
                <a:solidFill>
                  <a:srgbClr val="29303B"/>
                </a:solidFill>
              </a:rPr>
              <a:t>It is really hard to Train RNN</a:t>
            </a:r>
          </a:p>
          <a:p>
            <a:pPr marL="800100" lvl="1" indent="-342900" algn="l">
              <a:buClr>
                <a:srgbClr val="0070C0"/>
              </a:buClr>
              <a:buSzPct val="80000"/>
              <a:buFont typeface="Wingdings" pitchFamily="2" charset="2"/>
              <a:buChar char="u"/>
            </a:pPr>
            <a:r>
              <a:rPr lang="en-US" altLang="en-US" sz="1800" b="1" dirty="0">
                <a:solidFill>
                  <a:srgbClr val="29303B"/>
                </a:solidFill>
              </a:rPr>
              <a:t>RNN is very sensitive to topologies and choice of hyperparameters</a:t>
            </a:r>
          </a:p>
          <a:p>
            <a:pPr marL="800100" lvl="1" indent="-342900" algn="l">
              <a:buClr>
                <a:srgbClr val="0070C0"/>
              </a:buClr>
              <a:buSzPct val="80000"/>
              <a:buFont typeface="Wingdings" pitchFamily="2" charset="2"/>
              <a:buChar char="u"/>
            </a:pPr>
            <a:r>
              <a:rPr lang="en-US" altLang="en-US" sz="1800" b="1" dirty="0">
                <a:solidFill>
                  <a:srgbClr val="29303B"/>
                </a:solidFill>
              </a:rPr>
              <a:t>RNN is very resource intensive</a:t>
            </a:r>
          </a:p>
          <a:p>
            <a:pPr marL="800100" lvl="1" indent="-342900" algn="l">
              <a:buClr>
                <a:srgbClr val="0070C0"/>
              </a:buClr>
              <a:buSzPct val="80000"/>
              <a:buFont typeface="Wingdings" pitchFamily="2" charset="2"/>
              <a:buChar char="u"/>
            </a:pPr>
            <a:r>
              <a:rPr lang="en-US" altLang="en-US" sz="1800" b="1" dirty="0">
                <a:solidFill>
                  <a:srgbClr val="29303B"/>
                </a:solidFill>
              </a:rPr>
              <a:t>RNN is a wrong choice in topology or hyperparameter, that can lead to RNN that does not converge at all.</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35</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EFA57681-A071-4529-A881-A448B2AB0789}"/>
              </a:ext>
            </a:extLst>
          </p:cNvPr>
          <p:cNvPicPr>
            <a:picLocks noChangeAspect="1"/>
          </p:cNvPicPr>
          <p:nvPr/>
        </p:nvPicPr>
        <p:blipFill>
          <a:blip r:embed="rId4"/>
          <a:stretch>
            <a:fillRect/>
          </a:stretch>
        </p:blipFill>
        <p:spPr>
          <a:xfrm>
            <a:off x="5796136" y="3789040"/>
            <a:ext cx="2552700" cy="1466850"/>
          </a:xfrm>
          <a:prstGeom prst="rect">
            <a:avLst/>
          </a:prstGeom>
          <a:ln>
            <a:solidFill>
              <a:srgbClr val="C00000"/>
            </a:solidFill>
          </a:ln>
        </p:spPr>
      </p:pic>
    </p:spTree>
    <p:extLst>
      <p:ext uri="{BB962C8B-B14F-4D97-AF65-F5344CB8AC3E}">
        <p14:creationId xmlns:p14="http://schemas.microsoft.com/office/powerpoint/2010/main" val="3347682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100.8 Training RNN</a:t>
            </a:r>
            <a:endParaRPr lang="zh-TW" altLang="en-US" b="1" dirty="0">
              <a:solidFill>
                <a:srgbClr val="FFFF00"/>
              </a:solidFill>
            </a:endParaRPr>
          </a:p>
        </p:txBody>
      </p:sp>
      <p:sp>
        <p:nvSpPr>
          <p:cNvPr id="3" name="副標題 2"/>
          <p:cNvSpPr>
            <a:spLocks noGrp="1"/>
          </p:cNvSpPr>
          <p:nvPr>
            <p:ph type="subTitle" idx="1"/>
          </p:nvPr>
        </p:nvSpPr>
        <p:spPr>
          <a:xfrm>
            <a:off x="426368" y="1418786"/>
            <a:ext cx="8260432" cy="3810414"/>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Training RNN (Explanation)</a:t>
            </a:r>
          </a:p>
          <a:p>
            <a:pPr marL="342900" indent="-342900" algn="l">
              <a:buClr>
                <a:srgbClr val="0070C0"/>
              </a:buClr>
              <a:buSzPct val="80000"/>
              <a:buFont typeface="Wingdings" pitchFamily="2" charset="2"/>
              <a:buChar char="u"/>
            </a:pPr>
            <a:r>
              <a:rPr lang="en-US" altLang="en-US" sz="1800" b="1" dirty="0">
                <a:solidFill>
                  <a:srgbClr val="29303B"/>
                </a:solidFill>
              </a:rPr>
              <a:t>Training RNN is really hard.</a:t>
            </a:r>
          </a:p>
          <a:p>
            <a:pPr marL="342900" indent="-342900" algn="l">
              <a:buClr>
                <a:srgbClr val="0070C0"/>
              </a:buClr>
              <a:buSzPct val="80000"/>
              <a:buFont typeface="Wingdings" pitchFamily="2" charset="2"/>
              <a:buChar char="u"/>
            </a:pPr>
            <a:r>
              <a:rPr lang="en-US" altLang="en-US" sz="1800" b="1" dirty="0">
                <a:solidFill>
                  <a:srgbClr val="29303B"/>
                </a:solidFill>
              </a:rPr>
              <a:t>RNN’s training are much difficult to CNN’s training.</a:t>
            </a:r>
          </a:p>
          <a:p>
            <a:pPr marL="342900" indent="-342900" algn="l">
              <a:buClr>
                <a:srgbClr val="0070C0"/>
              </a:buClr>
              <a:buSzPct val="80000"/>
              <a:buFont typeface="Wingdings" pitchFamily="2" charset="2"/>
              <a:buChar char="u"/>
            </a:pPr>
            <a:r>
              <a:rPr lang="en-US" altLang="en-US" sz="1800" b="1" dirty="0">
                <a:solidFill>
                  <a:srgbClr val="29303B"/>
                </a:solidFill>
              </a:rPr>
              <a:t>RNN’s are very sensitive to the topologies that you choose and the hyperparameters that you choose.</a:t>
            </a:r>
          </a:p>
          <a:p>
            <a:pPr marL="342900" indent="-342900" algn="l">
              <a:buClr>
                <a:srgbClr val="0070C0"/>
              </a:buClr>
              <a:buSzPct val="80000"/>
              <a:buFont typeface="Wingdings" pitchFamily="2" charset="2"/>
              <a:buChar char="u"/>
            </a:pPr>
            <a:r>
              <a:rPr lang="en-US" altLang="en-US" sz="1800" b="1" dirty="0">
                <a:solidFill>
                  <a:srgbClr val="29303B"/>
                </a:solidFill>
              </a:rPr>
              <a:t>Since we simulate RNN’s over time with the static topology (in memory) of your network, RNN’s are extremely resource intensive.</a:t>
            </a:r>
          </a:p>
          <a:p>
            <a:pPr marL="342900" indent="-342900" algn="l">
              <a:buClr>
                <a:srgbClr val="0070C0"/>
              </a:buClr>
              <a:buSzPct val="80000"/>
              <a:buFont typeface="Wingdings" pitchFamily="2" charset="2"/>
              <a:buChar char="u"/>
            </a:pPr>
            <a:r>
              <a:rPr lang="en-US" altLang="en-US" sz="1800" b="1" dirty="0">
                <a:solidFill>
                  <a:srgbClr val="29303B"/>
                </a:solidFill>
              </a:rPr>
              <a:t>If you make the wrong choices in topology  or hyperparameter, you might have a recurrent neural network that doesn't converge at all.</a:t>
            </a:r>
          </a:p>
          <a:p>
            <a:pPr marL="342900" indent="-342900" algn="l">
              <a:buClr>
                <a:srgbClr val="0070C0"/>
              </a:buClr>
              <a:buSzPct val="80000"/>
              <a:buFont typeface="Wingdings" pitchFamily="2" charset="2"/>
              <a:buChar char="u"/>
            </a:pPr>
            <a:r>
              <a:rPr lang="en-US" altLang="en-US" sz="1800" b="1" dirty="0">
                <a:solidFill>
                  <a:srgbClr val="29303B"/>
                </a:solidFill>
              </a:rPr>
              <a:t>It can be completely useless even after run RNN’s for hours.</a:t>
            </a:r>
          </a:p>
          <a:p>
            <a:pPr marL="342900" indent="-342900" algn="l">
              <a:buClr>
                <a:srgbClr val="0070C0"/>
              </a:buClr>
              <a:buSzPct val="80000"/>
              <a:buFont typeface="Wingdings" pitchFamily="2" charset="2"/>
              <a:buChar char="u"/>
            </a:pPr>
            <a:r>
              <a:rPr lang="en-US" altLang="en-US" sz="1800" b="1" dirty="0">
                <a:solidFill>
                  <a:srgbClr val="29303B"/>
                </a:solidFill>
              </a:rPr>
              <a:t>RNN’s are important to work upon previous research. </a:t>
            </a:r>
          </a:p>
          <a:p>
            <a:pPr marL="342900" indent="-342900" algn="l">
              <a:buClr>
                <a:srgbClr val="0070C0"/>
              </a:buClr>
              <a:buSzPct val="80000"/>
              <a:buFont typeface="Wingdings" pitchFamily="2" charset="2"/>
              <a:buChar char="u"/>
            </a:pPr>
            <a:r>
              <a:rPr lang="en-US" altLang="en-US" sz="1800" b="1" dirty="0">
                <a:solidFill>
                  <a:srgbClr val="29303B"/>
                </a:solidFill>
              </a:rPr>
              <a:t>Try some sets of topologies and parameters that work well for similar problems.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36</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3087951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100.9 IMDb Movie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37</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42935106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100.9 IMDb Movie</a:t>
            </a:r>
            <a:endParaRPr lang="zh-TW" altLang="en-US" b="1" dirty="0">
              <a:solidFill>
                <a:srgbClr val="FFFF00"/>
              </a:solidFill>
            </a:endParaRPr>
          </a:p>
        </p:txBody>
      </p:sp>
      <p:sp>
        <p:nvSpPr>
          <p:cNvPr id="3" name="副標題 2"/>
          <p:cNvSpPr>
            <a:spLocks noGrp="1"/>
          </p:cNvSpPr>
          <p:nvPr>
            <p:ph type="subTitle" idx="1"/>
          </p:nvPr>
        </p:nvSpPr>
        <p:spPr>
          <a:xfrm>
            <a:off x="426368" y="1418786"/>
            <a:ext cx="8260432" cy="1074110"/>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IMDb Movie</a:t>
            </a:r>
          </a:p>
          <a:p>
            <a:pPr marL="342900" indent="-342900" algn="l">
              <a:buClr>
                <a:srgbClr val="0070C0"/>
              </a:buClr>
              <a:buSzPct val="80000"/>
              <a:buFont typeface="Wingdings" pitchFamily="2" charset="2"/>
              <a:buChar char="u"/>
            </a:pPr>
            <a:r>
              <a:rPr lang="en-US" altLang="en-US" sz="1800" b="1" dirty="0">
                <a:solidFill>
                  <a:srgbClr val="29303B"/>
                </a:solidFill>
              </a:rPr>
              <a:t>For IMDb movies, we need to use time series of RNNs.</a:t>
            </a:r>
          </a:p>
          <a:p>
            <a:pPr marL="342900" indent="-342900" algn="l">
              <a:buClr>
                <a:srgbClr val="0070C0"/>
              </a:buClr>
              <a:buSzPct val="80000"/>
              <a:buFont typeface="Wingdings" pitchFamily="2" charset="2"/>
              <a:buChar char="u"/>
            </a:pPr>
            <a:r>
              <a:rPr lang="en-US" altLang="en-US" sz="1800" b="1" dirty="0">
                <a:solidFill>
                  <a:srgbClr val="29303B"/>
                </a:solidFill>
              </a:rPr>
              <a:t>We will see examples next.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38</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236DCF54-7318-4EF3-99BF-53C4DC5FD831}"/>
              </a:ext>
            </a:extLst>
          </p:cNvPr>
          <p:cNvPicPr>
            <a:picLocks noChangeAspect="1"/>
          </p:cNvPicPr>
          <p:nvPr/>
        </p:nvPicPr>
        <p:blipFill>
          <a:blip r:embed="rId4"/>
          <a:stretch>
            <a:fillRect/>
          </a:stretch>
        </p:blipFill>
        <p:spPr>
          <a:xfrm>
            <a:off x="2509837" y="2688034"/>
            <a:ext cx="3152775" cy="2105025"/>
          </a:xfrm>
          <a:prstGeom prst="rect">
            <a:avLst/>
          </a:prstGeom>
          <a:ln>
            <a:solidFill>
              <a:srgbClr val="C00000"/>
            </a:solidFill>
          </a:ln>
        </p:spPr>
      </p:pic>
    </p:spTree>
    <p:extLst>
      <p:ext uri="{BB962C8B-B14F-4D97-AF65-F5344CB8AC3E}">
        <p14:creationId xmlns:p14="http://schemas.microsoft.com/office/powerpoint/2010/main" val="21892365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a:solidFill>
                  <a:srgbClr val="FFFF00"/>
                </a:solidFill>
              </a:rPr>
              <a:t>End of Chapter</a:t>
            </a:r>
            <a:endParaRPr lang="zh-TW" altLang="en-US" sz="6000" b="1">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39</a:t>
            </a:fld>
            <a:endParaRPr lang="zh-TW"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100.1 What is RNN for?</a:t>
            </a:r>
            <a:endParaRPr lang="zh-TW" altLang="en-US" b="1" dirty="0">
              <a:solidFill>
                <a:srgbClr val="FFFF00"/>
              </a:solidFill>
            </a:endParaRPr>
          </a:p>
        </p:txBody>
      </p:sp>
      <p:sp>
        <p:nvSpPr>
          <p:cNvPr id="3" name="副標題 2"/>
          <p:cNvSpPr>
            <a:spLocks noGrp="1"/>
          </p:cNvSpPr>
          <p:nvPr>
            <p:ph type="subTitle" idx="1"/>
          </p:nvPr>
        </p:nvSpPr>
        <p:spPr>
          <a:xfrm>
            <a:off x="426368" y="1418785"/>
            <a:ext cx="8291263" cy="2946319"/>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What is a RNN </a:t>
            </a:r>
            <a:r>
              <a:rPr lang="en-US" altLang="en-US" sz="1800" b="1" dirty="0">
                <a:solidFill>
                  <a:srgbClr val="29303B"/>
                </a:solidFill>
              </a:rPr>
              <a:t>(Recurrent Neural Network)</a:t>
            </a:r>
            <a:r>
              <a:rPr kumimoji="0" lang="en-US" altLang="en-US" sz="1800" b="1" i="0" u="none" strike="noStrike" cap="none" normalizeH="0" baseline="0" dirty="0">
                <a:ln>
                  <a:noFill/>
                </a:ln>
                <a:solidFill>
                  <a:srgbClr val="29303B"/>
                </a:solidFill>
                <a:effectLst/>
              </a:rPr>
              <a:t> for?</a:t>
            </a:r>
          </a:p>
          <a:p>
            <a:pPr marL="342900" indent="-342900" algn="l">
              <a:buClr>
                <a:srgbClr val="0070C0"/>
              </a:buClr>
              <a:buSzPct val="80000"/>
              <a:buFont typeface="Wingdings" pitchFamily="2" charset="2"/>
              <a:buChar char="u"/>
            </a:pPr>
            <a:r>
              <a:rPr lang="en-US" altLang="en-US" sz="1800" b="1" dirty="0">
                <a:solidFill>
                  <a:srgbClr val="29303B"/>
                </a:solidFill>
              </a:rPr>
              <a:t>Time-Series Data</a:t>
            </a:r>
          </a:p>
          <a:p>
            <a:pPr marL="800100" lvl="1" indent="-342900" algn="l">
              <a:buClr>
                <a:srgbClr val="0070C0"/>
              </a:buClr>
              <a:buSzPct val="80000"/>
              <a:buFont typeface="Wingdings" pitchFamily="2" charset="2"/>
              <a:buChar char="u"/>
            </a:pPr>
            <a:r>
              <a:rPr lang="en-US" altLang="en-US" sz="1800" b="1" dirty="0">
                <a:solidFill>
                  <a:srgbClr val="29303B"/>
                </a:solidFill>
              </a:rPr>
              <a:t>When you want to predict future behavior based on the past behavior</a:t>
            </a:r>
          </a:p>
          <a:p>
            <a:pPr marL="800100" lvl="1" indent="-342900" algn="l">
              <a:buClr>
                <a:srgbClr val="0070C0"/>
              </a:buClr>
              <a:buSzPct val="80000"/>
              <a:buFont typeface="Wingdings" pitchFamily="2" charset="2"/>
              <a:buChar char="u"/>
            </a:pPr>
            <a:r>
              <a:rPr lang="en-US" altLang="en-US" sz="1800" b="1" dirty="0">
                <a:solidFill>
                  <a:srgbClr val="29303B"/>
                </a:solidFill>
              </a:rPr>
              <a:t>Web logs, sensor logs, and stock trades</a:t>
            </a:r>
          </a:p>
          <a:p>
            <a:pPr marL="800100" lvl="1" indent="-342900" algn="l">
              <a:buClr>
                <a:srgbClr val="0070C0"/>
              </a:buClr>
              <a:buSzPct val="80000"/>
              <a:buFont typeface="Wingdings" pitchFamily="2" charset="2"/>
              <a:buChar char="u"/>
            </a:pPr>
            <a:r>
              <a:rPr lang="en-US" altLang="en-US" sz="1800" b="1" dirty="0">
                <a:solidFill>
                  <a:srgbClr val="29303B"/>
                </a:solidFill>
              </a:rPr>
              <a:t>Where to drive your self-driving car based on past trajectories</a:t>
            </a:r>
          </a:p>
          <a:p>
            <a:pPr marL="342900" indent="-342900" algn="l">
              <a:buClr>
                <a:srgbClr val="0070C0"/>
              </a:buClr>
              <a:buSzPct val="80000"/>
              <a:buFont typeface="Wingdings" pitchFamily="2" charset="2"/>
              <a:buChar char="u"/>
            </a:pPr>
            <a:r>
              <a:rPr lang="en-US" altLang="en-US" sz="1800" b="1" dirty="0">
                <a:solidFill>
                  <a:srgbClr val="29303B"/>
                </a:solidFill>
              </a:rPr>
              <a:t>Data that consists of sequences of arbitrary length </a:t>
            </a:r>
          </a:p>
          <a:p>
            <a:pPr marL="800100" lvl="1" indent="-342900" algn="l">
              <a:buClr>
                <a:srgbClr val="0070C0"/>
              </a:buClr>
              <a:buSzPct val="80000"/>
              <a:buFont typeface="Wingdings" pitchFamily="2" charset="2"/>
              <a:buChar char="u"/>
            </a:pPr>
            <a:r>
              <a:rPr lang="en-US" altLang="en-US" sz="1800" b="1" dirty="0">
                <a:solidFill>
                  <a:srgbClr val="29303B"/>
                </a:solidFill>
              </a:rPr>
              <a:t>Machine Transaction</a:t>
            </a:r>
          </a:p>
          <a:p>
            <a:pPr marL="800100" lvl="1" indent="-342900" algn="l">
              <a:buClr>
                <a:srgbClr val="0070C0"/>
              </a:buClr>
              <a:buSzPct val="80000"/>
              <a:buFont typeface="Wingdings" pitchFamily="2" charset="2"/>
              <a:buChar char="u"/>
            </a:pPr>
            <a:r>
              <a:rPr lang="en-US" altLang="en-US" sz="1800" b="1" dirty="0">
                <a:solidFill>
                  <a:srgbClr val="29303B"/>
                </a:solidFill>
              </a:rPr>
              <a:t>Speech Captions</a:t>
            </a:r>
          </a:p>
          <a:p>
            <a:pPr marL="800100" lvl="1" indent="-342900" algn="l">
              <a:buClr>
                <a:srgbClr val="0070C0"/>
              </a:buClr>
              <a:buSzPct val="80000"/>
              <a:buFont typeface="Wingdings" pitchFamily="2" charset="2"/>
              <a:buChar char="u"/>
            </a:pPr>
            <a:r>
              <a:rPr lang="en-US" altLang="en-US" sz="1800" b="1" dirty="0">
                <a:solidFill>
                  <a:srgbClr val="29303B"/>
                </a:solidFill>
              </a:rPr>
              <a:t>Machine-Generated Music</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194CCFF9-C300-46F4-A225-34C2A54CE806}"/>
              </a:ext>
            </a:extLst>
          </p:cNvPr>
          <p:cNvPicPr>
            <a:picLocks noChangeAspect="1"/>
          </p:cNvPicPr>
          <p:nvPr/>
        </p:nvPicPr>
        <p:blipFill>
          <a:blip r:embed="rId4"/>
          <a:stretch>
            <a:fillRect/>
          </a:stretch>
        </p:blipFill>
        <p:spPr>
          <a:xfrm>
            <a:off x="7098381" y="4581128"/>
            <a:ext cx="1619250" cy="1257300"/>
          </a:xfrm>
          <a:prstGeom prst="rect">
            <a:avLst/>
          </a:prstGeom>
          <a:ln>
            <a:solidFill>
              <a:srgbClr val="C00000"/>
            </a:solidFill>
          </a:ln>
        </p:spPr>
      </p:pic>
    </p:spTree>
    <p:extLst>
      <p:ext uri="{BB962C8B-B14F-4D97-AF65-F5344CB8AC3E}">
        <p14:creationId xmlns:p14="http://schemas.microsoft.com/office/powerpoint/2010/main" val="397441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100.1 What is RNN for?</a:t>
            </a:r>
            <a:endParaRPr lang="zh-TW" altLang="en-US" b="1" dirty="0">
              <a:solidFill>
                <a:srgbClr val="FFFF00"/>
              </a:solidFill>
            </a:endParaRPr>
          </a:p>
        </p:txBody>
      </p:sp>
      <p:sp>
        <p:nvSpPr>
          <p:cNvPr id="3" name="副標題 2"/>
          <p:cNvSpPr>
            <a:spLocks noGrp="1"/>
          </p:cNvSpPr>
          <p:nvPr>
            <p:ph type="subTitle" idx="1"/>
          </p:nvPr>
        </p:nvSpPr>
        <p:spPr>
          <a:xfrm>
            <a:off x="426368" y="1418786"/>
            <a:ext cx="8291263" cy="3666398"/>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What is a RNN </a:t>
            </a:r>
            <a:r>
              <a:rPr lang="en-US" altLang="en-US" sz="1800" b="1" dirty="0">
                <a:solidFill>
                  <a:srgbClr val="29303B"/>
                </a:solidFill>
              </a:rPr>
              <a:t>(Recurrent Neural Network)</a:t>
            </a:r>
            <a:r>
              <a:rPr kumimoji="0" lang="en-US" altLang="en-US" sz="1800" b="1" i="0" u="none" strike="noStrike" cap="none" normalizeH="0" baseline="0" dirty="0">
                <a:ln>
                  <a:noFill/>
                </a:ln>
                <a:solidFill>
                  <a:srgbClr val="29303B"/>
                </a:solidFill>
                <a:effectLst/>
              </a:rPr>
              <a:t> for? (Explanation)</a:t>
            </a:r>
          </a:p>
          <a:p>
            <a:pPr marL="342900" indent="-342900" algn="l">
              <a:buClr>
                <a:srgbClr val="0070C0"/>
              </a:buClr>
              <a:buSzPct val="80000"/>
              <a:buFont typeface="Wingdings" pitchFamily="2" charset="2"/>
              <a:buChar char="u"/>
            </a:pPr>
            <a:r>
              <a:rPr lang="en-US" altLang="en-US" sz="1800" b="1" dirty="0">
                <a:solidFill>
                  <a:srgbClr val="29303B"/>
                </a:solidFill>
              </a:rPr>
              <a:t>RNN (Recurrent Neural Network)</a:t>
            </a:r>
            <a:r>
              <a:rPr kumimoji="0" lang="en-US" altLang="en-US" sz="1800" b="1" i="0" u="none" strike="noStrike" cap="none" normalizeH="0" baseline="0" dirty="0">
                <a:ln>
                  <a:noFill/>
                </a:ln>
                <a:solidFill>
                  <a:srgbClr val="29303B"/>
                </a:solidFill>
                <a:effectLst/>
              </a:rPr>
              <a:t> </a:t>
            </a:r>
            <a:r>
              <a:rPr lang="en-US" altLang="en-US" sz="1800" b="1" dirty="0">
                <a:solidFill>
                  <a:srgbClr val="29303B"/>
                </a:solidFill>
              </a:rPr>
              <a:t>is</a:t>
            </a:r>
            <a:r>
              <a:rPr kumimoji="0" lang="en-US" altLang="en-US" sz="1800" b="1" i="0" u="none" strike="noStrike" cap="none" normalizeH="0" baseline="0" dirty="0">
                <a:ln>
                  <a:noFill/>
                </a:ln>
                <a:solidFill>
                  <a:srgbClr val="29303B"/>
                </a:solidFill>
                <a:effectLst/>
              </a:rPr>
              <a:t> for sequences of data and that associated with a sequence in time, for example, process time series of data.</a:t>
            </a:r>
          </a:p>
          <a:p>
            <a:pPr marL="342900" indent="-342900" algn="l">
              <a:buClr>
                <a:srgbClr val="0070C0"/>
              </a:buClr>
              <a:buSzPct val="80000"/>
              <a:buFont typeface="Wingdings" pitchFamily="2" charset="2"/>
              <a:buChar char="u"/>
            </a:pPr>
            <a:r>
              <a:rPr lang="en-US" altLang="en-US" sz="1800" b="1" dirty="0">
                <a:solidFill>
                  <a:srgbClr val="29303B"/>
                </a:solidFill>
              </a:rPr>
              <a:t>We will look</a:t>
            </a:r>
            <a:r>
              <a:rPr kumimoji="0" lang="en-US" altLang="en-US" sz="1800" b="1" i="0" u="none" strike="noStrike" cap="none" normalizeH="0" baseline="0" dirty="0">
                <a:ln>
                  <a:noFill/>
                </a:ln>
                <a:solidFill>
                  <a:srgbClr val="29303B"/>
                </a:solidFill>
                <a:effectLst/>
              </a:rPr>
              <a:t> at a sequence of data points over time and predict the future behavior over time.</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RNNs are base for data with sequence of time. </a:t>
            </a:r>
          </a:p>
          <a:p>
            <a:pPr marL="342900" indent="-342900" algn="l">
              <a:buClr>
                <a:srgbClr val="0070C0"/>
              </a:buClr>
              <a:buSzPct val="80000"/>
              <a:buFont typeface="Wingdings" pitchFamily="2" charset="2"/>
              <a:buChar char="u"/>
            </a:pPr>
            <a:r>
              <a:rPr lang="en-US" altLang="en-US" sz="1800" b="1" dirty="0">
                <a:solidFill>
                  <a:srgbClr val="29303B"/>
                </a:solidFill>
              </a:rPr>
              <a:t>For </a:t>
            </a:r>
            <a:r>
              <a:rPr kumimoji="0" lang="en-US" altLang="en-US" sz="1800" b="1" i="0" u="none" strike="noStrike" cap="none" normalizeH="0" baseline="0" dirty="0">
                <a:ln>
                  <a:noFill/>
                </a:ln>
                <a:solidFill>
                  <a:srgbClr val="29303B"/>
                </a:solidFill>
                <a:effectLst/>
              </a:rPr>
              <a:t>examples, time series data may be weblogs where you are receiving different hits to your website over time, or sensor logs where you are getting</a:t>
            </a:r>
            <a:r>
              <a:rPr lang="en-US" altLang="en-US" sz="1800" b="1" dirty="0">
                <a:solidFill>
                  <a:srgbClr val="29303B"/>
                </a:solidFill>
              </a:rPr>
              <a:t> </a:t>
            </a:r>
            <a:r>
              <a:rPr kumimoji="0" lang="en-US" altLang="en-US" sz="1800" b="1" i="0" u="none" strike="noStrike" cap="none" normalizeH="0" baseline="0" dirty="0">
                <a:ln>
                  <a:noFill/>
                </a:ln>
                <a:solidFill>
                  <a:srgbClr val="29303B"/>
                </a:solidFill>
                <a:effectLst/>
              </a:rPr>
              <a:t>different inputs from sensors from the IoT (Internet of Things), or stock data you are getting to predict stock behavior by looking at historical stock trading information.</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These are applications for RNN (Recurrent Neural </a:t>
            </a:r>
            <a:r>
              <a:rPr lang="en-US" altLang="en-US" sz="1800" b="1" dirty="0">
                <a:solidFill>
                  <a:srgbClr val="29303B"/>
                </a:solidFill>
              </a:rPr>
              <a:t>N</a:t>
            </a:r>
            <a:r>
              <a:rPr kumimoji="0" lang="en-US" altLang="en-US" sz="1800" b="1" i="0" u="none" strike="noStrike" cap="none" normalizeH="0" baseline="0" dirty="0">
                <a:ln>
                  <a:noFill/>
                </a:ln>
                <a:solidFill>
                  <a:srgbClr val="29303B"/>
                </a:solidFill>
                <a:effectLst/>
              </a:rPr>
              <a:t>etworks) because they can take a look at the behavior over time and makes future projections.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827450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100.1 What is RNN for?</a:t>
            </a:r>
            <a:endParaRPr lang="zh-TW" altLang="en-US" b="1" dirty="0">
              <a:solidFill>
                <a:srgbClr val="FFFF00"/>
              </a:solidFill>
            </a:endParaRPr>
          </a:p>
        </p:txBody>
      </p:sp>
      <p:sp>
        <p:nvSpPr>
          <p:cNvPr id="3" name="副標題 2"/>
          <p:cNvSpPr>
            <a:spLocks noGrp="1"/>
          </p:cNvSpPr>
          <p:nvPr>
            <p:ph type="subTitle" idx="1"/>
          </p:nvPr>
        </p:nvSpPr>
        <p:spPr>
          <a:xfrm>
            <a:off x="426368" y="1418786"/>
            <a:ext cx="8291263" cy="3965222"/>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What is a RNN </a:t>
            </a:r>
            <a:r>
              <a:rPr lang="en-US" altLang="en-US" sz="1800" b="1" dirty="0">
                <a:solidFill>
                  <a:srgbClr val="29303B"/>
                </a:solidFill>
              </a:rPr>
              <a:t>(Recurrent Neural Network)</a:t>
            </a:r>
            <a:r>
              <a:rPr kumimoji="0" lang="en-US" altLang="en-US" sz="1800" b="1" i="0" u="none" strike="noStrike" cap="none" normalizeH="0" baseline="0" dirty="0">
                <a:ln>
                  <a:noFill/>
                </a:ln>
                <a:solidFill>
                  <a:srgbClr val="29303B"/>
                </a:solidFill>
                <a:effectLst/>
              </a:rPr>
              <a:t> for? (Explanation)</a:t>
            </a:r>
          </a:p>
          <a:p>
            <a:pPr marL="342900" indent="-342900" algn="l">
              <a:buClr>
                <a:srgbClr val="0070C0"/>
              </a:buClr>
              <a:buSzPct val="80000"/>
              <a:buFont typeface="Wingdings" pitchFamily="2" charset="2"/>
              <a:buChar char="u"/>
            </a:pPr>
            <a:r>
              <a:rPr lang="en-US" altLang="en-US" sz="1800" b="1" dirty="0">
                <a:solidFill>
                  <a:srgbClr val="29303B"/>
                </a:solidFill>
              </a:rPr>
              <a:t>For </a:t>
            </a:r>
            <a:r>
              <a:rPr kumimoji="0" lang="en-US" altLang="en-US" sz="1800" b="1" i="0" u="none" strike="noStrike" cap="none" normalizeH="0" baseline="0" dirty="0">
                <a:ln>
                  <a:noFill/>
                </a:ln>
                <a:solidFill>
                  <a:srgbClr val="29303B"/>
                </a:solidFill>
                <a:effectLst/>
              </a:rPr>
              <a:t>example, if you develop a self-driving car, </a:t>
            </a:r>
            <a:r>
              <a:rPr kumimoji="0" lang="en-US" altLang="en-US" sz="1800" b="1" i="0" u="none" strike="noStrike" cap="none" normalizeH="0" baseline="0" dirty="0">
                <a:ln>
                  <a:noFill/>
                </a:ln>
                <a:solidFill>
                  <a:srgbClr val="C00000"/>
                </a:solidFill>
                <a:effectLst/>
              </a:rPr>
              <a:t>you may have a history of where your car has its past trajectories </a:t>
            </a:r>
            <a:r>
              <a:rPr kumimoji="0" lang="en-US" altLang="en-US" sz="1800" b="1" i="0" u="none" strike="noStrike" cap="none" normalizeH="0" baseline="0" dirty="0">
                <a:ln>
                  <a:noFill/>
                </a:ln>
                <a:solidFill>
                  <a:srgbClr val="29303B"/>
                </a:solidFill>
                <a:effectLst/>
              </a:rPr>
              <a:t>and that can inform how your car may want to turn in the future. When your car is driving along a curve and your car want to predict when is the time the road straightens out.</a:t>
            </a:r>
          </a:p>
          <a:p>
            <a:pPr marL="342900" indent="-342900" algn="l">
              <a:buClr>
                <a:srgbClr val="0070C0"/>
              </a:buClr>
              <a:buSzPct val="80000"/>
              <a:buFont typeface="Wingdings" pitchFamily="2" charset="2"/>
              <a:buChar char="u"/>
            </a:pPr>
            <a:r>
              <a:rPr lang="en-US" altLang="en-US" sz="1800" b="1" dirty="0">
                <a:solidFill>
                  <a:srgbClr val="29303B"/>
                </a:solidFill>
              </a:rPr>
              <a:t>A</a:t>
            </a:r>
            <a:r>
              <a:rPr kumimoji="0" lang="en-US" altLang="en-US" sz="1800" b="1" i="0" u="none" strike="noStrike" cap="none" normalizeH="0" baseline="0" dirty="0">
                <a:ln>
                  <a:noFill/>
                </a:ln>
                <a:solidFill>
                  <a:srgbClr val="29303B"/>
                </a:solidFill>
                <a:effectLst/>
              </a:rPr>
              <a:t>nother example, </a:t>
            </a:r>
            <a:r>
              <a:rPr kumimoji="0" lang="en-US" altLang="en-US" sz="1800" b="1" i="0" u="none" strike="noStrike" cap="none" normalizeH="0" baseline="0" dirty="0">
                <a:ln>
                  <a:noFill/>
                </a:ln>
                <a:solidFill>
                  <a:srgbClr val="C00000"/>
                </a:solidFill>
                <a:effectLst/>
              </a:rPr>
              <a:t>it does not have to do with time, it can be any kind of sequence of arbitrary length</a:t>
            </a:r>
            <a:r>
              <a:rPr kumimoji="0" lang="en-US" altLang="en-US" sz="1800" b="1" i="0" u="none" strike="noStrike" cap="none" normalizeH="0" baseline="0" dirty="0">
                <a:ln>
                  <a:noFill/>
                </a:ln>
                <a:solidFill>
                  <a:srgbClr val="29303B"/>
                </a:solidFill>
                <a:effectLst/>
              </a:rPr>
              <a:t>, such as, languages, sentences, are just sequences of words.</a:t>
            </a:r>
          </a:p>
          <a:p>
            <a:pPr marL="342900" indent="-342900" algn="l">
              <a:buClr>
                <a:srgbClr val="0070C0"/>
              </a:buClr>
              <a:buSzPct val="80000"/>
              <a:buFont typeface="Wingdings" pitchFamily="2" charset="2"/>
              <a:buChar char="u"/>
            </a:pPr>
            <a:r>
              <a:rPr lang="en-US" altLang="en-US" sz="1800" b="1" dirty="0">
                <a:solidFill>
                  <a:srgbClr val="29303B"/>
                </a:solidFill>
              </a:rPr>
              <a:t>Y</a:t>
            </a:r>
            <a:r>
              <a:rPr kumimoji="0" lang="en-US" altLang="en-US" sz="1800" b="1" i="0" u="none" strike="noStrike" cap="none" normalizeH="0" baseline="0" dirty="0">
                <a:ln>
                  <a:noFill/>
                </a:ln>
                <a:solidFill>
                  <a:srgbClr val="29303B"/>
                </a:solidFill>
                <a:effectLst/>
              </a:rPr>
              <a:t>ou can apply RNN's to language, machine translation, or speech captions for videos or images, these are examples RNNs where the order of words in a sentence might matter, the structure of the sentence, and how these words are put together could convey more meaning than just looking at those words individually without context.</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RNN can make use of that ordering of the words and use that as part of its model.</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516990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100.1 What is RNN for?</a:t>
            </a:r>
            <a:endParaRPr lang="zh-TW" altLang="en-US" b="1" dirty="0">
              <a:solidFill>
                <a:srgbClr val="FFFF00"/>
              </a:solidFill>
            </a:endParaRPr>
          </a:p>
        </p:txBody>
      </p:sp>
      <p:sp>
        <p:nvSpPr>
          <p:cNvPr id="3" name="副標題 2"/>
          <p:cNvSpPr>
            <a:spLocks noGrp="1"/>
          </p:cNvSpPr>
          <p:nvPr>
            <p:ph type="subTitle" idx="1"/>
          </p:nvPr>
        </p:nvSpPr>
        <p:spPr>
          <a:xfrm>
            <a:off x="426368" y="1418785"/>
            <a:ext cx="8291263" cy="2154231"/>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What is a RNN </a:t>
            </a:r>
            <a:r>
              <a:rPr lang="en-US" altLang="en-US" sz="1800" b="1" dirty="0">
                <a:solidFill>
                  <a:srgbClr val="29303B"/>
                </a:solidFill>
              </a:rPr>
              <a:t>(Recurrent Neural Network)</a:t>
            </a:r>
            <a:r>
              <a:rPr kumimoji="0" lang="en-US" altLang="en-US" sz="1800" b="1" i="0" u="none" strike="noStrike" cap="none" normalizeH="0" baseline="0" dirty="0">
                <a:ln>
                  <a:noFill/>
                </a:ln>
                <a:solidFill>
                  <a:srgbClr val="29303B"/>
                </a:solidFill>
                <a:effectLst/>
              </a:rPr>
              <a:t> for? (Explanation)</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Another interesting application of RNN is machine generated music, we can also think of music just like text, instead of a sequence of words or letters, we have a sequence of musical notes.</a:t>
            </a:r>
          </a:p>
          <a:p>
            <a:pPr marL="342900" indent="-342900" algn="l">
              <a:buClr>
                <a:srgbClr val="0070C0"/>
              </a:buClr>
              <a:buSzPct val="80000"/>
              <a:buFont typeface="Wingdings" pitchFamily="2" charset="2"/>
              <a:buChar char="u"/>
            </a:pPr>
            <a:r>
              <a:rPr lang="en-US" altLang="en-US" sz="1800" b="1" dirty="0">
                <a:solidFill>
                  <a:srgbClr val="29303B"/>
                </a:solidFill>
              </a:rPr>
              <a:t>It is</a:t>
            </a:r>
            <a:r>
              <a:rPr kumimoji="0" lang="en-US" altLang="en-US" sz="1800" b="1" i="0" u="none" strike="noStrike" cap="none" normalizeH="0" baseline="0" dirty="0">
                <a:ln>
                  <a:noFill/>
                </a:ln>
                <a:solidFill>
                  <a:srgbClr val="29303B"/>
                </a:solidFill>
                <a:effectLst/>
              </a:rPr>
              <a:t> interesting you can actually build a neural network that can take an existing piece of music and extend upon it by using a RNN (Recurrent Neural </a:t>
            </a:r>
            <a:r>
              <a:rPr lang="en-US" altLang="en-US" sz="1800" b="1" dirty="0">
                <a:solidFill>
                  <a:srgbClr val="29303B"/>
                </a:solidFill>
              </a:rPr>
              <a:t>N</a:t>
            </a:r>
            <a:r>
              <a:rPr kumimoji="0" lang="en-US" altLang="en-US" sz="1800" b="1" i="0" u="none" strike="noStrike" cap="none" normalizeH="0" baseline="0" dirty="0">
                <a:ln>
                  <a:noFill/>
                </a:ln>
                <a:solidFill>
                  <a:srgbClr val="29303B"/>
                </a:solidFill>
                <a:effectLst/>
              </a:rPr>
              <a:t>etwork) to learn the patterns that were aesthetically pleasing to the music in the past.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18799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100.2 Recurrent Neuron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162376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100.2 Recurrent Neuron</a:t>
            </a:r>
            <a:endParaRPr lang="zh-TW" altLang="en-US" b="1" dirty="0">
              <a:solidFill>
                <a:srgbClr val="FFFF00"/>
              </a:solidFill>
            </a:endParaRPr>
          </a:p>
        </p:txBody>
      </p:sp>
      <p:sp>
        <p:nvSpPr>
          <p:cNvPr id="3" name="副標題 2"/>
          <p:cNvSpPr>
            <a:spLocks noGrp="1"/>
          </p:cNvSpPr>
          <p:nvPr>
            <p:ph type="subTitle" idx="1"/>
          </p:nvPr>
        </p:nvSpPr>
        <p:spPr>
          <a:xfrm>
            <a:off x="426368" y="1418786"/>
            <a:ext cx="8291263"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Recurrent Neuron</a:t>
            </a:r>
            <a:endParaRPr lang="en-US" altLang="en-US" sz="1800" b="1" dirty="0">
              <a:solidFill>
                <a:srgbClr val="29303B"/>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3074" name="Picture 2" descr="Deep Learning: Recurrent Neural Networks | by Pedro Torres Perez |  deeplearningbrasilia | Medium">
            <a:extLst>
              <a:ext uri="{FF2B5EF4-FFF2-40B4-BE49-F238E27FC236}">
                <a16:creationId xmlns:a16="http://schemas.microsoft.com/office/drawing/2014/main" id="{931346EA-39A8-4340-A2D5-1EACECE9E0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4549750"/>
            <a:ext cx="3924300" cy="116205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70DE59C2-34A8-46C0-A07F-88733B02B1EB}"/>
              </a:ext>
            </a:extLst>
          </p:cNvPr>
          <p:cNvPicPr>
            <a:picLocks noChangeAspect="1"/>
          </p:cNvPicPr>
          <p:nvPr/>
        </p:nvPicPr>
        <p:blipFill>
          <a:blip r:embed="rId5"/>
          <a:stretch>
            <a:fillRect/>
          </a:stretch>
        </p:blipFill>
        <p:spPr>
          <a:xfrm>
            <a:off x="3495675" y="2087963"/>
            <a:ext cx="1228725" cy="2152650"/>
          </a:xfrm>
          <a:prstGeom prst="rect">
            <a:avLst/>
          </a:prstGeom>
          <a:ln>
            <a:solidFill>
              <a:srgbClr val="C00000"/>
            </a:solidFill>
          </a:ln>
        </p:spPr>
      </p:pic>
    </p:spTree>
    <p:extLst>
      <p:ext uri="{BB962C8B-B14F-4D97-AF65-F5344CB8AC3E}">
        <p14:creationId xmlns:p14="http://schemas.microsoft.com/office/powerpoint/2010/main" val="271800934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15268</TotalTime>
  <Words>10945</Words>
  <Application>Microsoft Office PowerPoint</Application>
  <PresentationFormat>On-screen Show (4:3)</PresentationFormat>
  <Paragraphs>794</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Wingdings</vt:lpstr>
      <vt:lpstr>Office 佈景主題</vt:lpstr>
      <vt:lpstr>100 RNN</vt:lpstr>
      <vt:lpstr>100 RNN</vt:lpstr>
      <vt:lpstr>100.1 What is RNN for?</vt:lpstr>
      <vt:lpstr>100.1 What is RNN for?</vt:lpstr>
      <vt:lpstr>100.1 What is RNN for?</vt:lpstr>
      <vt:lpstr>100.1 What is RNN for?</vt:lpstr>
      <vt:lpstr>100.1 What is RNN for?</vt:lpstr>
      <vt:lpstr>100.2 Recurrent Neuron</vt:lpstr>
      <vt:lpstr>100.2 Recurrent Neuron</vt:lpstr>
      <vt:lpstr>100.2 Recurrent Neuron</vt:lpstr>
      <vt:lpstr>100.2 Recurrent Neuron</vt:lpstr>
      <vt:lpstr>100.3 Another Way to Look</vt:lpstr>
      <vt:lpstr>100.3 Another Way to Look</vt:lpstr>
      <vt:lpstr>100.3 Another Way to Look</vt:lpstr>
      <vt:lpstr>100.3 Another Way to Look</vt:lpstr>
      <vt:lpstr>100.3 Another Way to Look</vt:lpstr>
      <vt:lpstr>100.3 Another Way to Look</vt:lpstr>
      <vt:lpstr>100.4 A Layer of Recurrent Neurons</vt:lpstr>
      <vt:lpstr>100.4 A Layer of Recurrent Neurons</vt:lpstr>
      <vt:lpstr>100.4 Layer of Recurrent Neurons</vt:lpstr>
      <vt:lpstr>100.4 Layer of Recurrent Neurons</vt:lpstr>
      <vt:lpstr>100.5 RNN Topology</vt:lpstr>
      <vt:lpstr>100.5 RNN Topology</vt:lpstr>
      <vt:lpstr>100.5 RNN Topology</vt:lpstr>
      <vt:lpstr>100.5 RNN Topology</vt:lpstr>
      <vt:lpstr>100.5 RNN Topology</vt:lpstr>
      <vt:lpstr>100.6 Train RNN</vt:lpstr>
      <vt:lpstr>100.6 Train RNN</vt:lpstr>
      <vt:lpstr>100.6 Train RNN</vt:lpstr>
      <vt:lpstr>100.7 Train RNN Over Time</vt:lpstr>
      <vt:lpstr>100.7 Train RNN Over Time</vt:lpstr>
      <vt:lpstr>100.7 Train RNN Over Time</vt:lpstr>
      <vt:lpstr>100.7 Train RNN Over Time</vt:lpstr>
      <vt:lpstr>100.8 Training RNN</vt:lpstr>
      <vt:lpstr>100.8 Training RNN</vt:lpstr>
      <vt:lpstr>100.8 Training RNN</vt:lpstr>
      <vt:lpstr>100.9 IMDb Movie</vt:lpstr>
      <vt:lpstr>100.9 IMDb Movie</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7375</cp:revision>
  <dcterms:created xsi:type="dcterms:W3CDTF">2018-09-28T16:40:41Z</dcterms:created>
  <dcterms:modified xsi:type="dcterms:W3CDTF">2020-09-22T18:33:28Z</dcterms:modified>
</cp:coreProperties>
</file>