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7" r:id="rId3"/>
    <p:sldId id="321" r:id="rId4"/>
    <p:sldId id="319" r:id="rId5"/>
    <p:sldId id="322" r:id="rId6"/>
    <p:sldId id="323" r:id="rId7"/>
    <p:sldId id="324" r:id="rId8"/>
    <p:sldId id="326" r:id="rId9"/>
    <p:sldId id="325" r:id="rId10"/>
    <p:sldId id="327" r:id="rId11"/>
    <p:sldId id="334" r:id="rId12"/>
    <p:sldId id="333" r:id="rId13"/>
    <p:sldId id="328" r:id="rId14"/>
    <p:sldId id="330" r:id="rId15"/>
    <p:sldId id="332" r:id="rId16"/>
    <p:sldId id="331" r:id="rId17"/>
    <p:sldId id="335" r:id="rId18"/>
    <p:sldId id="336" r:id="rId19"/>
    <p:sldId id="338" r:id="rId20"/>
    <p:sldId id="339" r:id="rId21"/>
    <p:sldId id="337" r:id="rId22"/>
    <p:sldId id="340" r:id="rId23"/>
    <p:sldId id="342" r:id="rId24"/>
    <p:sldId id="343" r:id="rId25"/>
    <p:sldId id="345" r:id="rId26"/>
    <p:sldId id="344" r:id="rId27"/>
    <p:sldId id="347" r:id="rId28"/>
    <p:sldId id="348" r:id="rId29"/>
    <p:sldId id="349" r:id="rId30"/>
    <p:sldId id="346" r:id="rId31"/>
    <p:sldId id="351" r:id="rId32"/>
    <p:sldId id="350" r:id="rId33"/>
    <p:sldId id="352" r:id="rId34"/>
    <p:sldId id="354" r:id="rId35"/>
    <p:sldId id="353" r:id="rId36"/>
    <p:sldId id="356" r:id="rId37"/>
    <p:sldId id="355" r:id="rId38"/>
    <p:sldId id="358" r:id="rId39"/>
    <p:sldId id="357" r:id="rId40"/>
    <p:sldId id="359" r:id="rId41"/>
    <p:sldId id="361" r:id="rId42"/>
    <p:sldId id="360" r:id="rId43"/>
    <p:sldId id="363" r:id="rId44"/>
    <p:sldId id="364" r:id="rId45"/>
    <p:sldId id="362" r:id="rId46"/>
    <p:sldId id="365" r:id="rId47"/>
    <p:sldId id="366" r:id="rId48"/>
    <p:sldId id="25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6" autoAdjust="0"/>
    <p:restoredTop sz="95401" autoAdjust="0"/>
  </p:normalViewPr>
  <p:slideViewPr>
    <p:cSldViewPr>
      <p:cViewPr varScale="1">
        <p:scale>
          <a:sx n="94" d="100"/>
          <a:sy n="94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1-GEpyOPzT2AO4D_eifdw" TargetMode="External"/><Relationship Id="rId2" Type="http://schemas.openxmlformats.org/officeDocument/2006/relationships/hyperlink" Target="https://www.quora.com/What-is-the-meaning-of-Keras-word-of-Keras-machine-learning-librar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www.youtube.com/watch?v=s4Lcf9du9L8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1-GEpyOPzT2AO4D_eifdw" TargetMode="External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watch?v=s4Lcf9du9L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1-GEpyOPzT2AO4D_eifdw" TargetMode="External"/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www.youtube.com/watch?v=s4Lcf9du9L8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 Keras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96.2 MNIST with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240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MNINST with Keras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Be sure to be using tensorflow 1.9 or newer.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Helvetica Neue"/>
              </a:rPr>
              <a:t>&gt; conda list | grep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  <a:latin typeface="Helvetica Neue"/>
              </a:rPr>
              <a:t>&gt; pip list | grep tensorflow</a:t>
            </a:r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41A866-D93B-4CDE-84EC-283B2337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53285"/>
            <a:ext cx="6858000" cy="1724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331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96.2 MNIST with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010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MNINST with Keras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Keras is a higher-level API within TensorFlow that makes things a lot easier. Not only is it easier to use, it's easier to tune.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Let's set up the same deep neural network we set up with TensorFlow to learn from the MNIST data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First we'll import all the stuff we need, which will initialize Keras as a side effect: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96.2 MNIST with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010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MNINST with Keras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cd [Work-folder]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&gt; 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</a:t>
            </a:r>
            <a:r>
              <a:rPr lang="en-US" sz="1800" b="1" dirty="0">
                <a:solidFill>
                  <a:srgbClr val="29303B"/>
                </a:solidFill>
              </a:rPr>
              <a:t>jupyter notebook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&gt; Open “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Keras.ipynb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381A8-B175-4513-9E8C-C9F12061D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887311"/>
            <a:ext cx="5619769" cy="34563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508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96.2 MNIST with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684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MNINST with Keras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Import </a:t>
            </a:r>
            <a:r>
              <a:rPr lang="en-US" sz="1800" b="1" dirty="0" err="1">
                <a:solidFill>
                  <a:srgbClr val="29303B"/>
                </a:solidFill>
              </a:rPr>
              <a:t>keras</a:t>
            </a:r>
            <a:r>
              <a:rPr lang="en-US" sz="1800" b="1" dirty="0">
                <a:solidFill>
                  <a:srgbClr val="29303B"/>
                </a:solidFill>
              </a:rPr>
              <a:t> API libraries.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598BF-B126-4DE2-90E0-D771B24BF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403690"/>
            <a:ext cx="440055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7584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96.3 Read MNIST by Keras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96.3 Read MNIST by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2901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Read MNIST by Keras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We'll load up the MNIST data set. Again, there are 60K training samples and 10K test samples.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Check the dimension of the array image.</a:t>
            </a: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42CA0-5750-4B19-A9EE-1B011C5EE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2838495"/>
            <a:ext cx="7000875" cy="3505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236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96.3 Read MNIST by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86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Read MNIST by Keras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read 60,000 training samples and 10,000 test sample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9C82D-DEBB-4D8A-9F6B-77752BFA9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498906"/>
            <a:ext cx="6953250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64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96.4 Convert Data Format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96.4 Convert Data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16501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Convert Data Format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need to explicitly convert the data into the format Keras / TensorFlow expects.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divide the image data by 255 in order to normalize it into 0-1 range, after converting it into floating point values.</a:t>
            </a: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B45F9-BCD6-44A6-9E25-96C3E722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155970"/>
            <a:ext cx="3879840" cy="3338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459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96.4 Convert Data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36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Convert Data Format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print the first image before scale (0 to 255) and after scale (0 to 1).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The first image dimension is 784.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We only print the from index = 250 to index &lt; 350.</a:t>
            </a:r>
            <a:endParaRPr lang="en-US" alt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67D2C-8876-496D-8357-D3653AED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2895153"/>
            <a:ext cx="3879840" cy="33382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713E0-0DE8-4A96-8119-B72EEF0E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2920548"/>
            <a:ext cx="3884808" cy="32249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76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22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Keras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discussed tensorflow for deep learning</a:t>
            </a:r>
            <a:r>
              <a:rPr lang="en-US" sz="1800" b="1" dirty="0">
                <a:solidFill>
                  <a:srgbClr val="29303B"/>
                </a:solidFill>
              </a:rPr>
              <a:t>. Tensorflow is a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lower level API.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Tensorflow dived into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low level tensors and matrices and multiplying more than higher level neuron network hierarchy.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Tensorflow </a:t>
            </a:r>
            <a:r>
              <a:rPr lang="en-US" sz="1800" b="1" dirty="0">
                <a:solidFill>
                  <a:srgbClr val="29303B"/>
                </a:solidFill>
              </a:rPr>
              <a:t>run very fast but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not </a:t>
            </a:r>
            <a:r>
              <a:rPr lang="en-US" sz="1800" b="1" dirty="0">
                <a:solidFill>
                  <a:srgbClr val="29303B"/>
                </a:solidFill>
              </a:rPr>
              <a:t>easy from high level implementation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96.5 Convert One-Hot Label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1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96.5 Convert One-Hot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458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Convert One-Hot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convert the 0-9 labels into "one-hot" format.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one_hot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as a binary representation of the label data, i.e., which number each handwriting sample was intended to represent.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Mathematically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one_hot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represents a dimension for every possible label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Every dimension is set to the value 0, except for the "correct" one which is set to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For example, the label vector representing the: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number 0 would be [1, 0, 0, 0, 0, 0, 0, 0, 0, 0],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number 1 would be [0, 1, 0, 0, 0, 0, 0, 0, 0, 0],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It is a format that is optimized for how the labels are applied during training.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he training label data is a tensor of shape [60,000, 10]: 60,000 test images each associated with 10 binary values that indicate whether or not the image represents a given number from 0-9.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5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96.5 Convert One-Hot Label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874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Convert One-Hot Label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It just converts the label data on both the training and the test data set to one hot 0 to 9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Below example,  we transform: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From ‘5’ to [0, 0, 0, 0, 0, 1, 0, 0, 0, 0, 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From ‘0’ to [1, 0, 0, 0, 0, 0, 0, 0, 0, 0, 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From ‘4’ to [0, 0, 0, 0, 1, 0, 0, 0, 0, 0, 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From ‘1’ to [0, 1, 0, 0, 0, 0, 0, 0, 0, 0, 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From ‘9’ to [0, 0, 0, 0, 0, 0, 0, 0, 0, 0, 1]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BDF71-4A0E-4264-A17A-CE7ECCBE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64" y="4419645"/>
            <a:ext cx="5534025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49501-8665-473D-BE88-7E48CF2E2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4400595"/>
            <a:ext cx="2466975" cy="1943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8760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96.6 Visualize Training Image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96.6 Visualize Training Image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642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Visualize Training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Display training image and train label number 1234.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69247" y="6340475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B538E-5F67-4D20-B6E7-A0F69DE06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76872"/>
            <a:ext cx="4695825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1C737-FE94-40CE-A5E3-0355119A5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303" y="2271787"/>
            <a:ext cx="3408656" cy="28740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56F311-F6F1-4E92-99BD-82232E197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519" y="5350249"/>
            <a:ext cx="2514600" cy="30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02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96.7 Setup Neural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96.7 Setup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010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Setup 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In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Tensorflow, we create placeholders, variables, and define a bunch of linear algebra for each layer in our neural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In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Keras, we can set up very easily: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input layer of 784 features feeds into a ReLU layer of 512 nodes.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hen, we have 10 output nodes with softmax applied.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ACDC0-4EBE-41A9-948F-9DF4E8EF4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639389"/>
            <a:ext cx="5095875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69179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96.7 Setup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5034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Setup Neural Network(Explanation)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set up our neural network.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Well look at how much easier it is with 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All we need to do is say that we're setting up a model a sequential model and that means that we can add individual layers to our neural network one layer at a time sequentially if you will.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start off by adding a dense layer of 512 neurons with an input shape of 784 neurons.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his is our first layer that takes our 784 input signals from each image one for each pixel and feeds it into a hidden layer of five hundred and twelve neurons.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hose neurons will have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relu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activation function associated with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ith one line of code we've done a whole lot of work that we had to do in tensorflow before.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put a softmax activation function to a final layer of 10.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final layer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will map to our final classification of what number this represents from 0 to 9.</a:t>
            </a:r>
          </a:p>
          <a:p>
            <a:pPr algn="l"/>
            <a:endParaRPr lang="en-US" sz="1800" b="1" dirty="0">
              <a:solidFill>
                <a:srgbClr val="29303B"/>
              </a:solidFill>
            </a:endParaRPr>
          </a:p>
          <a:p>
            <a:pPr algn="l"/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wasn't that easy.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 can even ask Keras to give us back a summary of what we set up just to make sure that things look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the way that we expected and sure enough we have two layers here.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You know one that has 512 and then going to a 10 neuron layer for the final classification.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this does sort of omit the input layer but we do have that input shape of 784 features going into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that first layer.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right.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Now you also might remember that it was kind of a pain in the butt to get the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optimisation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and loss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function set up and tensorflow again.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That's a one liner in Keras.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we have to do is say that our loss function is categorical cross entropy and it will know what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to do there.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We're going to use the RMS prop optimizer just for fun.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 could use any other one that we wanted too we could just use Atom if we wanted to or there are other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choices like Adagrad SGD you can read up on those at this link here if you want to and we will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measure the accuracy as we go along.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that's all that's saying let's go ahead and hit that and that will build the underlying graph that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 want to run in tensorflow.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right.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Now we actually have to run it.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again that's just one line of code with Keras.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we need to do is say that we're going to fit this model using this training dataset.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These are the input features the input layers that we're going to train with.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 want to use batch sizes of 100.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We're going to run that 10 times.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I'm going to set a verbosity level of two because that's what works best with an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iPython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notebook.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for validation we will provide the test data set as well.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instead of writing this big function that does this iteration of learning by hand like we did in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tensorflow Keras does it all for us.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let's go ahead and hit shift enter and kick that off as well.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Now Keras is slower than tensorflow and you know it's doing a little bit more work under the hood.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this will take more time but you'll see that the results are really good.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 mean even on that first iteration we've already matched the accuracy that we got after 2000 iterations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in our hand coded tensorflow implementation we're already up to epoch 6 and we're approaching 99 percent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accuracy in our training data.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Keep in mind this is measuring the accuracy in the training dataset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we're almost there.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But yeah I mean even with just 10 epochs we've done a lot better than using tensorflow and again you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know Keras is kind of doing a lot of the right things for you automatically without making you even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think about it.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That's the power of Keras even though it's slower it might give you better results in less time at the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end of the day.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Now here's something that we couldn't really do easily with tensorflow it's possible I just didn't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get into it because that lecture was long enough as it was.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But remember that we can actually integrate Keras with scikit learn so we can say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model.evaluate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that's just like a scikit learn model as far as python's concerned and actually measure based on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our test dataset what the accuracy is and using the test data set as a benchmark.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It had a 98 percent success rate in correctly classifying those images.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that's not bad.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Now mind you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you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know a lot of research goes into optimizing this and this dataset problem and 98 percent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is not really considered a good result.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Like I said later in the course we'll talk about some better approaches that we can use.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But hey that's a lot better than we got in the previous lecture isn't it.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As before let's go ahead and take a look at some of the ones that it got wrong just to get a feel of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where it has trouble.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Things that our neural network has challenges the code here is similar we're just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gonna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go through the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first 1000 test images here and since it does have a much higher accuracy rate we have to go deeper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into that test data to find examples of things that went wrong.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We'll reshape each data.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Each image and do a flat 784 pixel array which is what our neural network expects as input.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Call ARG max on the resulting classification and one hot format and see if that predicted classification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matches the actual label for that data.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If not print it out.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right so you can see here that this model really is doing better.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The ones that it's getting wrong are pretty wonky.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OK so in this case we predicted that this was a number nine.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if I were to look at that myself I might guess that was a nine as well.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Turns out this person was trying to draw the number four.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But you know this is a case where even a human brain is trying to run into trouble as to what this person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was actually trying to write.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 don't know what that's supposed to be.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Apparently they were trying to draw the number four our best guess was the number six not unreasonable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given the shape of things.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Here's somebody who is trying to draw a 2 but it looks a whole lot more like a 7.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Again I wouldn't be too sure about that myself.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you know even though we flatten this data to one dimension this neural network that we've constructed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is already rivaling the human brain in terms of doing handwriting recognition on these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these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numbers.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 mean that's kind of amazing that one I probably would guessed a three on that one.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But again you can see that the quality of the stuff that it has trouble with is really sketchy.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What is that.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 scorpion.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Apparently that was supposed to be an eight and our best guess was a two.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But that's much less.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Wow OK.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Yeah.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Some people really can't write that's a seven.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Yeah.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I mean you get the point here.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just by using Keras alone we've gotten better accuracy.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We've got a better result because there's less for us to think about.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right.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You can probably improve on this even more so again as before a tensorflow I want you to go back and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see if you actually improve on these results try using a different optimizer than RMS prop. Try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you know different typologies and the beauty with Keras is that it's a lot easier to try those different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typologies now.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Right.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Keras actually comes in it's documentation with an example of using MNIST and this is the actual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topology that they use in their examples so go back and give that a try.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See if it's actually any better or not.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See if you can improve upon things.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One thing you can see here is that they're actually adding dropout layers to prevent overfitting.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you can it's very easy to add those sorts of features here.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Basically what we've done here is add a that same dense layer of 512 hidden neurons taking the 784 features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and then we're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gonna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drop out 20 percent of the neurons at the next layer to force learning to be spread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out more and prevent overfitting so might be interesting to see if that actually improves your results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on the test data set by adding those dropout layers.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All right.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So go play with that.</a:t>
            </a:r>
          </a:p>
          <a:p>
            <a:pPr algn="l"/>
            <a:r>
              <a:rPr lang="en-US" sz="1800" b="1" i="0" dirty="0">
                <a:solidFill>
                  <a:srgbClr val="29303B"/>
                </a:solidFill>
                <a:effectLst/>
              </a:rPr>
              <a:t>When we come back we'll do some even more interesting stuff using 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96.8 Model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7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96.8 Model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Model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We can get the model summary.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84D01-0DF1-49FF-B45C-201634F6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68" y="3494999"/>
            <a:ext cx="503872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AF763-3ED3-42F2-9625-9025F3E01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544" y="2354706"/>
            <a:ext cx="4905375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51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1839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meaning of Keras?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https://www.quora.com/What-is-the-meaning-of-Keras-word-of-Keras-machine-learning-library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name Keras come from </a:t>
            </a:r>
            <a:r>
              <a:rPr lang="en-US" sz="1800" b="1" dirty="0">
                <a:solidFill>
                  <a:schemeClr val="tx1"/>
                </a:solidFill>
              </a:rPr>
              <a:t>Greek.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 means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Horn (or Rhino) in Greek.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Keras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is a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literary image from ancient Greek and Latin literature, first found in the Odyssey.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6" name="Rectangle 10">
            <a:hlinkClick r:id="rId3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4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Greek] κέρας (keras), [Latin] cornu – Resounding The Faith">
            <a:extLst>
              <a:ext uri="{FF2B5EF4-FFF2-40B4-BE49-F238E27FC236}">
                <a16:creationId xmlns:a16="http://schemas.microsoft.com/office/drawing/2014/main" id="{FDCC634B-6FC4-4306-91A4-9D8AE401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14369"/>
            <a:ext cx="2228850" cy="205740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pic>
        <p:nvPicPr>
          <p:cNvPr id="1028" name="Picture 4" descr="Rhinos 2021 Calendar. 2021 Rhinos Calendar! Rhinos is a Greek word which  translates to &quot;nose&quot;. It is combined with another Gr… in 2020 | Animals,  Animals wild, Dog calendar">
            <a:extLst>
              <a:ext uri="{FF2B5EF4-FFF2-40B4-BE49-F238E27FC236}">
                <a16:creationId xmlns:a16="http://schemas.microsoft.com/office/drawing/2014/main" id="{9715640C-252E-4E4D-A1E3-0A431960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97" y="3720833"/>
            <a:ext cx="2143125" cy="21431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96.8 Model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8928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Model Summary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can ask Keras for model 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have two layers here. One layer </a:t>
            </a:r>
            <a:r>
              <a:rPr lang="en-US" sz="1800" b="1" dirty="0">
                <a:solidFill>
                  <a:srgbClr val="29303B"/>
                </a:solidFill>
              </a:rPr>
              <a:t>have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512 and one layer have 10 neurons for the final classification.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do not have input layer. We only can see the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shape of 784 features go into the first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5630A-8998-4B2D-A29C-91D73DD4E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992" y="4455306"/>
            <a:ext cx="503872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F8DF3-A430-4422-968F-6302F0581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397376"/>
            <a:ext cx="4905375" cy="1009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276F2F-03D2-4AE9-9FB0-55FA6DC9DEBD}"/>
              </a:ext>
            </a:extLst>
          </p:cNvPr>
          <p:cNvSpPr/>
          <p:nvPr/>
        </p:nvSpPr>
        <p:spPr>
          <a:xfrm>
            <a:off x="4547989" y="3496200"/>
            <a:ext cx="1689026" cy="327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0CC06-ACA6-4D77-ADD8-EAD4E9073C6B}"/>
              </a:ext>
            </a:extLst>
          </p:cNvPr>
          <p:cNvSpPr/>
          <p:nvPr/>
        </p:nvSpPr>
        <p:spPr>
          <a:xfrm>
            <a:off x="755576" y="2733783"/>
            <a:ext cx="7931224" cy="5185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7EA71-2B79-47A7-AFAF-0DBA542E6882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4721188" y="3252344"/>
            <a:ext cx="671314" cy="24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96.9 Optimization and Loss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9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96.9 Optimization and Loss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722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Optimization and 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Set up our optimizer and loss function is very simple.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will use the RMSProp optimizer here. Other choices include Adagrad, SGD, Adam, Adamax, and Nadam.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S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ee </a:t>
            </a:r>
            <a:r>
              <a:rPr lang="en-US" sz="1800" b="1" i="0" u="sng" dirty="0">
                <a:solidFill>
                  <a:srgbClr val="296EAA"/>
                </a:solidFill>
                <a:effectLst/>
                <a:hlinkClick r:id="rId2"/>
              </a:rPr>
              <a:t>https://keras.io/optimizers/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6" name="Rectangle 10">
            <a:hlinkClick r:id="rId3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4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18617-B196-42C5-A664-357747BDF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297933"/>
            <a:ext cx="4038600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8758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96.9 Optimization and Loss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298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Optimization and Loss Function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Now, we setup the optimization and loss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That is a one line of code in 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setup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our loss function is “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categorical_cross</a:t>
            </a:r>
            <a:r>
              <a:rPr lang="en-US" sz="1800" b="1" dirty="0">
                <a:solidFill>
                  <a:srgbClr val="C00000"/>
                </a:solidFill>
              </a:rPr>
              <a:t>_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entropy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”.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setup use the optimizer = RMSprop().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There are other choices of optimizer, such as,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Adam, Adagrad, SGD, and etc. You can read this link (</a:t>
            </a:r>
            <a:r>
              <a:rPr lang="en-US" sz="1800" b="1" i="0" u="sng" dirty="0">
                <a:solidFill>
                  <a:srgbClr val="296EAA"/>
                </a:solidFill>
                <a:effectLst/>
                <a:hlinkClick r:id="rId2"/>
              </a:rPr>
              <a:t>https://keras.io/optimizers/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) for more options.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16" name="Rectangle 10">
            <a:hlinkClick r:id="rId3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4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4C085-D029-4133-9F48-BCF0ABEB5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933056"/>
            <a:ext cx="4038600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8938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96.10 Train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96.10 Train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010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Train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Training our model is just one line of code with Keras.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W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e have 10 epochs with a batch size of 100.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Keras is slower.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 we are not running on top of a GPU-accelerated Tensorflow, it will be very slow (we limit </a:t>
            </a:r>
            <a:r>
              <a:rPr lang="en-US" sz="1800" b="1" dirty="0">
                <a:solidFill>
                  <a:srgbClr val="000000"/>
                </a:solidFill>
              </a:rPr>
              <a:t>the run with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10 epochs.)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93973-DB7E-4060-88B1-9B51B267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20" y="3679399"/>
            <a:ext cx="5181600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6562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96.10 Train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70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Train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3C7A0-7AD4-468D-99D5-A806F1C3C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1" y="2060848"/>
            <a:ext cx="7153275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3110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96.10 Train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404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Train Model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Now, we train the model. </a:t>
            </a:r>
            <a:r>
              <a:rPr lang="en-US" sz="1800" b="1" dirty="0">
                <a:solidFill>
                  <a:srgbClr val="29303B"/>
                </a:solidFill>
              </a:rPr>
              <a:t>That is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just one line of code with Keras.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are going to fit this model using this training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These are the input features the input layers that we're going to train with.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want to use batch sizes of 100. We are going to run that 10 times.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set a verbosity level of two </a:t>
            </a:r>
            <a:r>
              <a:rPr lang="en-US" sz="1800" b="1" dirty="0">
                <a:solidFill>
                  <a:srgbClr val="29303B"/>
                </a:solidFill>
              </a:rPr>
              <a:t>for printing the details message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provide the test data </a:t>
            </a:r>
            <a:r>
              <a:rPr lang="en-US" sz="1800" b="1" dirty="0">
                <a:solidFill>
                  <a:srgbClr val="29303B"/>
                </a:solidFill>
              </a:rPr>
              <a:t>set for validation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6FFBC-B595-4607-A1E4-8CB779693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176163"/>
            <a:ext cx="5181600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9710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96.11 Evaluate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8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96.11 Evaluate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930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Evaluate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W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ith just 10 epochs, we have 98% accuracy which is better than Tensorflow 93%. We have outperformed our Tensorflow version considerably!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AA0F1-BDC6-447D-B117-F0D0F7F5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430099"/>
            <a:ext cx="5124450" cy="723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7D23F4-C974-476D-ABDE-4B59132E1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3328853"/>
            <a:ext cx="5851177" cy="29925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004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96.1 Why Keras?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3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96.11 Evaluate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5142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Evaluate Model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integrate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Keras with scikit-learn. </a:t>
            </a: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can </a:t>
            </a:r>
            <a:r>
              <a:rPr lang="en-US" sz="1800" b="1" dirty="0">
                <a:solidFill>
                  <a:srgbClr val="29303B"/>
                </a:solidFill>
              </a:rPr>
              <a:t>use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model.evaluate</a:t>
            </a:r>
            <a:r>
              <a:rPr lang="en-US" sz="1800" b="1" dirty="0">
                <a:solidFill>
                  <a:srgbClr val="29303B"/>
                </a:solidFill>
              </a:rPr>
              <a:t> from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scikit-learn model </a:t>
            </a:r>
            <a:r>
              <a:rPr lang="en-US" sz="1800" b="1" dirty="0">
                <a:solidFill>
                  <a:srgbClr val="29303B"/>
                </a:solidFill>
              </a:rPr>
              <a:t>for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benchmark.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The result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have a 98 percent success rate in correctly classifying those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Now, we know a lot of research </a:t>
            </a:r>
            <a:r>
              <a:rPr lang="en-US" sz="1800" b="1" dirty="0">
                <a:solidFill>
                  <a:srgbClr val="29303B"/>
                </a:solidFill>
              </a:rPr>
              <a:t>in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optimizing this </a:t>
            </a:r>
            <a:r>
              <a:rPr lang="en-US" sz="1800" b="1" dirty="0">
                <a:solidFill>
                  <a:srgbClr val="29303B"/>
                </a:solidFill>
              </a:rPr>
              <a:t>and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98 percent is not really considered a good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will discuss some better approaches </a:t>
            </a:r>
            <a:r>
              <a:rPr lang="en-US" sz="1800" b="1" dirty="0">
                <a:solidFill>
                  <a:srgbClr val="29303B"/>
                </a:solidFill>
              </a:rPr>
              <a:t>later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But </a:t>
            </a:r>
            <a:r>
              <a:rPr lang="en-US" sz="1800" b="1" dirty="0">
                <a:solidFill>
                  <a:srgbClr val="29303B"/>
                </a:solidFill>
              </a:rPr>
              <a:t>thi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 result 98% is a lot better than we got in </a:t>
            </a:r>
            <a:r>
              <a:rPr lang="en-US" sz="1800" b="1" dirty="0">
                <a:solidFill>
                  <a:srgbClr val="29303B"/>
                </a:solidFill>
              </a:rPr>
              <a:t>previous tensorflow 93%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9FF7-EE52-40DA-BB2A-E49BF69CD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4083730"/>
            <a:ext cx="4248472" cy="6001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45FDD-1330-4A2B-81AE-CD81B993F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319" y="4094909"/>
            <a:ext cx="4396968" cy="22487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5683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96.12 Review Misclassification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0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96.12 Review Misclassification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1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Review Misclassification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visualize the ones it got wrong.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To improve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this model, we will have to search deeper to find mistakes to look at.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FC34C-4C0A-44FC-B968-2B8CE188E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775123"/>
            <a:ext cx="6419850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4184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96.12 Review Misclassification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8656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Review Misclassification (Explanation)</a:t>
            </a:r>
            <a:endParaRPr lang="en-US" sz="1800" b="1" i="0" dirty="0">
              <a:solidFill>
                <a:srgbClr val="29303B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review misclassification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F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irst, we </a:t>
            </a:r>
            <a:r>
              <a:rPr lang="en-US" sz="1800" b="1" dirty="0">
                <a:solidFill>
                  <a:srgbClr val="29303B"/>
                </a:solidFill>
              </a:rPr>
              <a:t>loop through the 1,000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test images to find </a:t>
            </a:r>
            <a:r>
              <a:rPr lang="en-US" sz="1800" b="1" dirty="0">
                <a:solidFill>
                  <a:srgbClr val="29303B"/>
                </a:solidFill>
              </a:rPr>
              <a:t>what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went wrong.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reshape each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Each image and do a flat 784 pixel array which is what our neural network expects as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Call argmax on the resulting classification and one hot format and see if that predicted classification matches the actual label for that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If not print it 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FC34C-4C0A-44FC-B968-2B8CE188E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4431419"/>
            <a:ext cx="6419850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291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96.12 Review Misclassification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Review Misclassification (Explanation)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78D9B-ED57-4AF3-9190-EBEF631B7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1" y="1889448"/>
            <a:ext cx="4190603" cy="35600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956BB-1E1B-47D6-AB87-28F35208F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889448"/>
            <a:ext cx="4065279" cy="34374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7488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96.12 Review Misclassification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Evaluate  Model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There is some misclassified. We can think</a:t>
            </a:r>
            <a:r>
              <a:rPr lang="en-US" sz="1800" b="1" dirty="0">
                <a:solidFill>
                  <a:srgbClr val="29303B"/>
                </a:solidFill>
              </a:rPr>
              <a:t> how we can improve some of them.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7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96.13 Exercise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96.13 Exercise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937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an we improve on the results?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Does running more epochs help considerably?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How about trying different optimizers?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We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can also take advantage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Keras's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ease of use to try different topologies quickly.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Keras includes a MNIST example, where they add an additional layer, and use Dropout at each step to prevent overfitting, like this: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model = Sequential()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model.add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(Dense(512, activation='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relu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’,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input_shape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=(784,)))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model.add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(Dropout(0.2))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model.add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(Dense(512, activation='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relu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'))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model.add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(Dropout(0.2))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model.add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(Dense(10, activation='softmax’))</a:t>
            </a:r>
            <a:endParaRPr lang="en-US" altLang="en-US" sz="18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Try adapting that to our code above and see if it makes a difference or not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000000"/>
                </a:solidFill>
              </a:rPr>
              <a:t>Try different dropout, different node, additional hidden layers, activation function, and etc.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65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 Why Keras?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23142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Why Keras?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Easy and fast prototyping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Available as a higher-level API in Tensorflow 1.9+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Scikit-learn integration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Less to think about: which often yield better results without even trying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This is really important: The faster you can experiment, the better your results.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921A9-4C33-4049-9E4F-3F816F9B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191263"/>
            <a:ext cx="283845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903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 Why Keras?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170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Why Keras?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Fortunately, we have higher level Keras API on top of Tensorflow (after Tensorflow 1.9).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Keras is really nice for deep learning implementation.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Keras is very easy to construct the layers of neural network, different optimization functions, and scikit-learn library integration.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do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machine learning </a:t>
            </a:r>
            <a:r>
              <a:rPr lang="en-US" sz="1800" b="1" dirty="0">
                <a:solidFill>
                  <a:srgbClr val="29303B"/>
                </a:solidFill>
              </a:rPr>
              <a:t>by Python and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scikit-learn library a lot.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U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sing Keras, we </a:t>
            </a:r>
            <a:r>
              <a:rPr lang="en-US" sz="1800" b="1" dirty="0">
                <a:solidFill>
                  <a:srgbClr val="29303B"/>
                </a:solidFill>
              </a:rPr>
              <a:t>can integrate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deep neural networks with scikit-learn.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We use train, test, or cross-validation a lot and very difficult to do in </a:t>
            </a:r>
            <a:r>
              <a:rPr lang="en-US" sz="1800" b="1" dirty="0">
                <a:solidFill>
                  <a:srgbClr val="29303B"/>
                </a:solidFill>
              </a:rPr>
              <a:t>T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ensorflow. These are very easy to do cross validation, analysis, and evaluation in scikit-learn library.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Keras</a:t>
            </a:r>
            <a:r>
              <a:rPr lang="en-US" sz="1800" b="1" dirty="0">
                <a:solidFill>
                  <a:srgbClr val="29303B"/>
                </a:solidFill>
              </a:rPr>
              <a:t> is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easier integrate </a:t>
            </a:r>
            <a:r>
              <a:rPr lang="en-US" sz="1800" b="1" dirty="0">
                <a:solidFill>
                  <a:srgbClr val="29303B"/>
                </a:solidFill>
              </a:rPr>
              <a:t>scikit-learn,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models, or chain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a neural network with other deep learning or machine learning techniques.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96.1 Why Keras?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91263" cy="46745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Why Keras? (Explanation)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There is also a lot less to think.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Y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ou can often get better results without even trying.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ith tensorflow, you have to think every detail at a linear algebra level.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Th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e Tensorflow constructed neural network in low level. It never help out of the box.</a:t>
            </a:r>
            <a:r>
              <a:rPr lang="en-US" sz="1800" b="1" dirty="0">
                <a:solidFill>
                  <a:srgbClr val="29303B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Tensorflow, we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have to figure out how </a:t>
            </a:r>
            <a:r>
              <a:rPr lang="en-US" sz="1800" b="1" dirty="0">
                <a:solidFill>
                  <a:srgbClr val="29303B"/>
                </a:solidFill>
              </a:rPr>
              <a:t>to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multiply input with weights, multiply </a:t>
            </a:r>
            <a:r>
              <a:rPr lang="en-US" sz="1800" b="1" dirty="0">
                <a:solidFill>
                  <a:srgbClr val="29303B"/>
                </a:solidFill>
              </a:rPr>
              <a:t>internal layers with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weights, how to add in the biased terms, how do </a:t>
            </a:r>
            <a:r>
              <a:rPr lang="en-US" sz="1800" b="1" dirty="0">
                <a:solidFill>
                  <a:srgbClr val="29303B"/>
                </a:solidFill>
              </a:rPr>
              <a:t>to create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an optimizer</a:t>
            </a:r>
            <a:r>
              <a:rPr lang="en-US" sz="1800" b="1" dirty="0">
                <a:solidFill>
                  <a:srgbClr val="29303B"/>
                </a:solidFill>
              </a:rPr>
              <a:t>, h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ow to create a loss function, and etc.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Keras API can take care of a lot of those details for </a:t>
            </a:r>
            <a:r>
              <a:rPr lang="en-US" sz="1800" b="1" dirty="0">
                <a:solidFill>
                  <a:srgbClr val="29303B"/>
                </a:solidFill>
              </a:rPr>
              <a:t>us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  <a:endParaRPr lang="en-US" sz="1800" b="1" dirty="0">
              <a:solidFill>
                <a:srgbClr val="29303B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Why is that important?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The faster you can experiment and prototyping, the better your results will be.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It is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that much easier for us to try different layers, different topologies, different optimizers, different variations, much easier, and quicker to converge on the optimal neural network problem </a:t>
            </a:r>
            <a:r>
              <a:rPr lang="en-US" sz="1800" b="1" dirty="0">
                <a:solidFill>
                  <a:srgbClr val="29303B"/>
                </a:solidFill>
              </a:rPr>
              <a:t>we try to solve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96.2 MNIST with Keras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96.2 MNIST with Keras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91263" cy="786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rgbClr val="29303B"/>
                </a:solidFill>
              </a:rPr>
              <a:t>MNINST with Keras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We Dive in MNINST with Keras.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521F7-ED09-4FA0-ABFF-EF37A6EF6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7" y="2395537"/>
            <a:ext cx="2447925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261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14127</TotalTime>
  <Words>4326</Words>
  <Application>Microsoft Office PowerPoint</Application>
  <PresentationFormat>On-screen Show (4:3)</PresentationFormat>
  <Paragraphs>450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Helvetica Neue</vt:lpstr>
      <vt:lpstr>Wingdings</vt:lpstr>
      <vt:lpstr>Office 佈景主題</vt:lpstr>
      <vt:lpstr>96 Keras</vt:lpstr>
      <vt:lpstr>96 Keras</vt:lpstr>
      <vt:lpstr>96 Keras</vt:lpstr>
      <vt:lpstr>96.1 Why Keras?</vt:lpstr>
      <vt:lpstr>96.1 Why Keras?</vt:lpstr>
      <vt:lpstr>96.1 Why Keras?</vt:lpstr>
      <vt:lpstr>96.1 Why Keras?</vt:lpstr>
      <vt:lpstr>96.2 MNIST with Keras</vt:lpstr>
      <vt:lpstr>96.2 MNIST with Keras</vt:lpstr>
      <vt:lpstr>96.2 MNIST with Keras</vt:lpstr>
      <vt:lpstr>96.2 MNIST with Keras</vt:lpstr>
      <vt:lpstr>96.2 MNIST with Keras</vt:lpstr>
      <vt:lpstr>96.2 MNIST with Keras</vt:lpstr>
      <vt:lpstr>96.3 Read MNIST by Keras</vt:lpstr>
      <vt:lpstr>96.3 Read MNIST by Keras</vt:lpstr>
      <vt:lpstr>96.3 Read MNIST by Keras</vt:lpstr>
      <vt:lpstr>96.4 Convert Data Format</vt:lpstr>
      <vt:lpstr>96.4 Convert Data Format</vt:lpstr>
      <vt:lpstr>96.4 Convert Data Format</vt:lpstr>
      <vt:lpstr>96.5 Convert One-Hot Label</vt:lpstr>
      <vt:lpstr>96.5 Convert One-Hot Label</vt:lpstr>
      <vt:lpstr>96.5 Convert One-Hot Label</vt:lpstr>
      <vt:lpstr>96.6 Visualize Training Image</vt:lpstr>
      <vt:lpstr>96.6 Visualize Training Image</vt:lpstr>
      <vt:lpstr>96.7 Setup Neural Network</vt:lpstr>
      <vt:lpstr>96.7 Setup Neural Network</vt:lpstr>
      <vt:lpstr>96.7 Setup Neural Network</vt:lpstr>
      <vt:lpstr>96.8 Model Summary</vt:lpstr>
      <vt:lpstr>96.8 Model Summary</vt:lpstr>
      <vt:lpstr>96.8 Model Summary</vt:lpstr>
      <vt:lpstr>96.9 Optimization and Loss Function</vt:lpstr>
      <vt:lpstr>96.9 Optimization and Loss Function</vt:lpstr>
      <vt:lpstr>96.9 Optimization and Loss Function</vt:lpstr>
      <vt:lpstr>96.10 Train Model</vt:lpstr>
      <vt:lpstr>96.10 Train Model</vt:lpstr>
      <vt:lpstr>96.10 Train Model</vt:lpstr>
      <vt:lpstr>96.10 Train Model</vt:lpstr>
      <vt:lpstr>96.11 Evaluate Model</vt:lpstr>
      <vt:lpstr>96.11 Evaluate Model</vt:lpstr>
      <vt:lpstr>96.11 Evaluate Model</vt:lpstr>
      <vt:lpstr>96.12 Review Misclassification</vt:lpstr>
      <vt:lpstr>96.12 Review Misclassification</vt:lpstr>
      <vt:lpstr>96.12 Review Misclassification</vt:lpstr>
      <vt:lpstr>96.12 Review Misclassification</vt:lpstr>
      <vt:lpstr>96.12 Review Misclassification</vt:lpstr>
      <vt:lpstr>96.13 Exercise</vt:lpstr>
      <vt:lpstr>96.13 Exercise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6983</cp:revision>
  <dcterms:created xsi:type="dcterms:W3CDTF">2018-09-28T16:40:41Z</dcterms:created>
  <dcterms:modified xsi:type="dcterms:W3CDTF">2020-09-20T05:38:17Z</dcterms:modified>
</cp:coreProperties>
</file>