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4" r:id="rId3"/>
    <p:sldId id="281"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78184" autoAdjust="0"/>
  </p:normalViewPr>
  <p:slideViewPr>
    <p:cSldViewPr>
      <p:cViewPr varScale="1">
        <p:scale>
          <a:sx n="79" d="100"/>
          <a:sy n="79" d="100"/>
        </p:scale>
        <p:origin x="70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670#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46 Item-Based Collaborative Filtering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46.2 Item-Base Collaborative Filtering</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36004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Item-Based Collaborative Filtering Explanation</a:t>
            </a:r>
          </a:p>
          <a:p>
            <a:pPr marL="342900" indent="-342900" algn="l">
              <a:buClr>
                <a:srgbClr val="0070C0"/>
              </a:buClr>
              <a:buSzPct val="80000"/>
              <a:buFont typeface="Wingdings" pitchFamily="2" charset="2"/>
              <a:buChar char="u"/>
            </a:pPr>
            <a:r>
              <a:rPr lang="en-US" sz="1800" b="1" dirty="0">
                <a:solidFill>
                  <a:schemeClr val="tx1"/>
                </a:solidFill>
              </a:rPr>
              <a:t>That is the general idea. </a:t>
            </a:r>
          </a:p>
          <a:p>
            <a:pPr marL="342900" indent="-342900" algn="l">
              <a:buClr>
                <a:srgbClr val="0070C0"/>
              </a:buClr>
              <a:buSzPct val="80000"/>
              <a:buFont typeface="Wingdings" pitchFamily="2" charset="2"/>
              <a:buChar char="u"/>
            </a:pPr>
            <a:r>
              <a:rPr lang="en-US" sz="1800" b="1" dirty="0">
                <a:solidFill>
                  <a:schemeClr val="tx1"/>
                </a:solidFill>
              </a:rPr>
              <a:t>That is the way to do it. </a:t>
            </a:r>
          </a:p>
          <a:p>
            <a:pPr marL="342900" indent="-342900" algn="l">
              <a:buClr>
                <a:srgbClr val="0070C0"/>
              </a:buClr>
              <a:buSzPct val="80000"/>
              <a:buFont typeface="Wingdings" pitchFamily="2" charset="2"/>
              <a:buChar char="u"/>
            </a:pPr>
            <a:r>
              <a:rPr lang="en-US" sz="1800" b="1" dirty="0">
                <a:solidFill>
                  <a:schemeClr val="tx1"/>
                </a:solidFill>
              </a:rPr>
              <a:t>There is more than one way to do it.</a:t>
            </a:r>
          </a:p>
          <a:p>
            <a:pPr marL="342900" indent="-342900" algn="l">
              <a:buClr>
                <a:srgbClr val="0070C0"/>
              </a:buClr>
              <a:buSzPct val="80000"/>
              <a:buFont typeface="Wingdings" pitchFamily="2" charset="2"/>
              <a:buChar char="u"/>
            </a:pPr>
            <a:r>
              <a:rPr lang="en-US" sz="1800" b="1" dirty="0">
                <a:solidFill>
                  <a:schemeClr val="tx1"/>
                </a:solidFill>
              </a:rPr>
              <a:t>We select the pair of movie and then the similarity strength of all the similar movie to it.</a:t>
            </a:r>
          </a:p>
          <a:p>
            <a:pPr marL="342900" indent="-342900" algn="l">
              <a:buClr>
                <a:srgbClr val="0070C0"/>
              </a:buClr>
              <a:buSzPct val="80000"/>
              <a:buFont typeface="Wingdings" pitchFamily="2" charset="2"/>
              <a:buChar char="u"/>
            </a:pPr>
            <a:r>
              <a:rPr lang="en-US" sz="1800" b="1" dirty="0">
                <a:solidFill>
                  <a:schemeClr val="tx1"/>
                </a:solidFill>
              </a:rPr>
              <a:t>And list the result for people who liked or people who rated this highly also rated this highly, and etc.</a:t>
            </a:r>
          </a:p>
          <a:p>
            <a:pPr marL="342900" indent="-342900" algn="l">
              <a:buClr>
                <a:srgbClr val="0070C0"/>
              </a:buClr>
              <a:buSzPct val="80000"/>
              <a:buFont typeface="Wingdings" pitchFamily="2" charset="2"/>
              <a:buChar char="u"/>
            </a:pPr>
            <a:r>
              <a:rPr lang="en-US" sz="1800" b="1" dirty="0">
                <a:solidFill>
                  <a:schemeClr val="tx1"/>
                </a:solidFill>
              </a:rPr>
              <a:t>This is just one way of doing it.</a:t>
            </a:r>
          </a:p>
          <a:p>
            <a:pPr marL="342900" indent="-342900" algn="l">
              <a:buClr>
                <a:srgbClr val="0070C0"/>
              </a:buClr>
              <a:buSzPct val="80000"/>
              <a:buFont typeface="Wingdings" pitchFamily="2" charset="2"/>
              <a:buChar char="u"/>
            </a:pPr>
            <a:r>
              <a:rPr lang="en-US" sz="1800" b="1" dirty="0">
                <a:solidFill>
                  <a:schemeClr val="tx1"/>
                </a:solidFill>
              </a:rPr>
              <a:t>First, find the relationship between movies based on the relationships of the people who watched every give pair of movies.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18226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46.3 Item-Base Collaborative Filtering Example</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601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46.3 Item-Base Collaborative Filtering Example</a:t>
            </a:r>
            <a:endParaRPr lang="zh-TW" altLang="en-US" sz="3600" b="1" dirty="0">
              <a:solidFill>
                <a:srgbClr val="FFFF00"/>
              </a:solidFill>
            </a:endParaRPr>
          </a:p>
        </p:txBody>
      </p:sp>
      <p:sp>
        <p:nvSpPr>
          <p:cNvPr id="3" name="副標題 2"/>
          <p:cNvSpPr>
            <a:spLocks noGrp="1"/>
          </p:cNvSpPr>
          <p:nvPr>
            <p:ph type="subTitle" idx="1"/>
          </p:nvPr>
        </p:nvSpPr>
        <p:spPr>
          <a:xfrm>
            <a:off x="457199" y="1268757"/>
            <a:ext cx="8419457" cy="9807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Item-Based Collaborative Filtering Example</a:t>
            </a:r>
          </a:p>
          <a:p>
            <a:pPr marL="342900" indent="-342900" algn="l">
              <a:buClr>
                <a:srgbClr val="0070C0"/>
              </a:buClr>
              <a:buSzPct val="80000"/>
              <a:buFont typeface="Wingdings" pitchFamily="2" charset="2"/>
              <a:buChar char="u"/>
            </a:pPr>
            <a:r>
              <a:rPr lang="en-US" sz="1800" b="1" dirty="0">
                <a:solidFill>
                  <a:schemeClr val="tx1"/>
                </a:solidFill>
              </a:rPr>
              <a:t>We have lady watch two movies “Sta Wars” and “Empire Strikes Back” and like both of them.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4E5AAC6C-06C2-4A68-BECF-5BC8137AE350}"/>
              </a:ext>
            </a:extLst>
          </p:cNvPr>
          <p:cNvPicPr>
            <a:picLocks noChangeAspect="1"/>
          </p:cNvPicPr>
          <p:nvPr/>
        </p:nvPicPr>
        <p:blipFill>
          <a:blip r:embed="rId3"/>
          <a:stretch>
            <a:fillRect/>
          </a:stretch>
        </p:blipFill>
        <p:spPr>
          <a:xfrm>
            <a:off x="2590800" y="2609526"/>
            <a:ext cx="3829050" cy="2714625"/>
          </a:xfrm>
          <a:prstGeom prst="rect">
            <a:avLst/>
          </a:prstGeom>
          <a:ln>
            <a:solidFill>
              <a:srgbClr val="C00000"/>
            </a:solidFill>
          </a:ln>
        </p:spPr>
      </p:pic>
    </p:spTree>
    <p:extLst>
      <p:ext uri="{BB962C8B-B14F-4D97-AF65-F5344CB8AC3E}">
        <p14:creationId xmlns:p14="http://schemas.microsoft.com/office/powerpoint/2010/main" val="179737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46.3 Item-Base Collaborative Filtering Example</a:t>
            </a:r>
            <a:endParaRPr lang="zh-TW" altLang="en-US" sz="3600" b="1" dirty="0">
              <a:solidFill>
                <a:srgbClr val="FFFF00"/>
              </a:solidFill>
            </a:endParaRPr>
          </a:p>
        </p:txBody>
      </p:sp>
      <p:sp>
        <p:nvSpPr>
          <p:cNvPr id="3" name="副標題 2"/>
          <p:cNvSpPr>
            <a:spLocks noGrp="1"/>
          </p:cNvSpPr>
          <p:nvPr>
            <p:ph type="subTitle" idx="1"/>
          </p:nvPr>
        </p:nvSpPr>
        <p:spPr>
          <a:xfrm>
            <a:off x="457199" y="1268757"/>
            <a:ext cx="8419457" cy="25524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Item-Based Collaborative Filtering Example Explanation</a:t>
            </a:r>
          </a:p>
          <a:p>
            <a:pPr marL="342900" indent="-342900" algn="l">
              <a:buClr>
                <a:srgbClr val="0070C0"/>
              </a:buClr>
              <a:buSzPct val="80000"/>
              <a:buFont typeface="Wingdings" pitchFamily="2" charset="2"/>
              <a:buChar char="u"/>
            </a:pPr>
            <a:r>
              <a:rPr lang="en-US" sz="1800" b="1" dirty="0">
                <a:solidFill>
                  <a:schemeClr val="tx1"/>
                </a:solidFill>
              </a:rPr>
              <a:t>And the Mr. Edgy Mohawk also watched “Sta Wars” and “Empire Strikes Back” and also liked both of them.</a:t>
            </a:r>
          </a:p>
          <a:p>
            <a:pPr marL="342900" indent="-342900" algn="l">
              <a:buClr>
                <a:srgbClr val="0070C0"/>
              </a:buClr>
              <a:buSzPct val="80000"/>
              <a:buFont typeface="Wingdings" pitchFamily="2" charset="2"/>
              <a:buChar char="u"/>
            </a:pPr>
            <a:r>
              <a:rPr lang="en-US" sz="1800" b="1" dirty="0">
                <a:solidFill>
                  <a:schemeClr val="tx1"/>
                </a:solidFill>
              </a:rPr>
              <a:t>At this point, we can say there is a relationship. There is a similarity between the “Sta Wars” and “Empire Strikes Back” based on these two users who like these pairs of movies. We are going to look at each pair of movies.</a:t>
            </a:r>
          </a:p>
          <a:p>
            <a:pPr marL="342900" indent="-342900" algn="l">
              <a:buClr>
                <a:srgbClr val="0070C0"/>
              </a:buClr>
              <a:buSzPct val="80000"/>
              <a:buFont typeface="Wingdings" pitchFamily="2" charset="2"/>
              <a:buChar char="u"/>
            </a:pPr>
            <a:r>
              <a:rPr lang="en-US" sz="1800" b="1" dirty="0">
                <a:solidFill>
                  <a:schemeClr val="tx1"/>
                </a:solidFill>
              </a:rPr>
              <a:t>We look at both users both liked them. We can say they are similar to each other.</a:t>
            </a:r>
          </a:p>
          <a:p>
            <a:pPr marL="342900" indent="-342900" algn="l">
              <a:buClr>
                <a:srgbClr val="0070C0"/>
              </a:buClr>
              <a:buSzPct val="80000"/>
              <a:buFont typeface="Wingdings" pitchFamily="2" charset="2"/>
              <a:buChar char="u"/>
            </a:pPr>
            <a:r>
              <a:rPr lang="en-US" sz="1800" b="1" dirty="0">
                <a:solidFill>
                  <a:schemeClr val="tx1"/>
                </a:solidFill>
              </a:rPr>
              <a:t>If they both disliked them, we also can say they are similar to each other.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49F12AA0-B4C7-401B-B8C7-786189FC540A}"/>
              </a:ext>
            </a:extLst>
          </p:cNvPr>
          <p:cNvPicPr>
            <a:picLocks noChangeAspect="1"/>
          </p:cNvPicPr>
          <p:nvPr/>
        </p:nvPicPr>
        <p:blipFill>
          <a:blip r:embed="rId3"/>
          <a:stretch>
            <a:fillRect/>
          </a:stretch>
        </p:blipFill>
        <p:spPr>
          <a:xfrm>
            <a:off x="5028556" y="3837612"/>
            <a:ext cx="3848100" cy="2705100"/>
          </a:xfrm>
          <a:prstGeom prst="rect">
            <a:avLst/>
          </a:prstGeom>
          <a:ln>
            <a:solidFill>
              <a:srgbClr val="C00000"/>
            </a:solidFill>
          </a:ln>
        </p:spPr>
      </p:pic>
      <p:sp>
        <p:nvSpPr>
          <p:cNvPr id="9" name="副標題 2">
            <a:extLst>
              <a:ext uri="{FF2B5EF4-FFF2-40B4-BE49-F238E27FC236}">
                <a16:creationId xmlns:a16="http://schemas.microsoft.com/office/drawing/2014/main" id="{6B9A8F72-2E00-4E07-B7EA-F06C4923719C}"/>
              </a:ext>
            </a:extLst>
          </p:cNvPr>
          <p:cNvSpPr txBox="1">
            <a:spLocks/>
          </p:cNvSpPr>
          <p:nvPr/>
        </p:nvSpPr>
        <p:spPr>
          <a:xfrm>
            <a:off x="492239" y="3913962"/>
            <a:ext cx="4346461" cy="66716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We put a similarity score of both lady and Mr. Edgy Mohawk.</a:t>
            </a:r>
          </a:p>
        </p:txBody>
      </p:sp>
    </p:spTree>
    <p:extLst>
      <p:ext uri="{BB962C8B-B14F-4D97-AF65-F5344CB8AC3E}">
        <p14:creationId xmlns:p14="http://schemas.microsoft.com/office/powerpoint/2010/main" val="255516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46.3 Item-Base Collaborative Filtering Example</a:t>
            </a:r>
            <a:endParaRPr lang="zh-TW" altLang="en-US" sz="3600" b="1" dirty="0">
              <a:solidFill>
                <a:srgbClr val="FFFF00"/>
              </a:solidFill>
            </a:endParaRPr>
          </a:p>
        </p:txBody>
      </p:sp>
      <p:sp>
        <p:nvSpPr>
          <p:cNvPr id="3" name="副標題 2"/>
          <p:cNvSpPr>
            <a:spLocks noGrp="1"/>
          </p:cNvSpPr>
          <p:nvPr>
            <p:ph type="subTitle" idx="1"/>
          </p:nvPr>
        </p:nvSpPr>
        <p:spPr>
          <a:xfrm>
            <a:off x="457199" y="1268757"/>
            <a:ext cx="8419457" cy="21602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Item-Based Collaborative Filtering Example Explanation</a:t>
            </a:r>
          </a:p>
          <a:p>
            <a:pPr marL="342900" indent="-342900" algn="l">
              <a:buClr>
                <a:srgbClr val="0070C0"/>
              </a:buClr>
              <a:buSzPct val="80000"/>
              <a:buFont typeface="Wingdings" pitchFamily="2" charset="2"/>
              <a:buChar char="u"/>
            </a:pPr>
            <a:r>
              <a:rPr lang="en-US" sz="1800" b="1" dirty="0">
                <a:solidFill>
                  <a:schemeClr val="tx1"/>
                </a:solidFill>
              </a:rPr>
              <a:t>Then, we welcome Mr. Mustache Lumberjack Hipster man (stylish Lumber worker with Mustache). He watched the “Empire Strikes Back”. He lives in some strange world and have no idea of “Star Wars”, the first existed movie.</a:t>
            </a:r>
          </a:p>
          <a:p>
            <a:pPr marL="342900" indent="-342900" algn="l">
              <a:buClr>
                <a:srgbClr val="0070C0"/>
              </a:buClr>
              <a:buSzPct val="80000"/>
              <a:buFont typeface="Wingdings" pitchFamily="2" charset="2"/>
              <a:buChar char="u"/>
            </a:pPr>
            <a:r>
              <a:rPr lang="en-US" sz="1800" b="1" dirty="0">
                <a:solidFill>
                  <a:schemeClr val="tx1"/>
                </a:solidFill>
              </a:rPr>
              <a:t>We computed a relationship between the “Empire Strikes Back” and “Star Wars” based on the behavior of these Lay and Mr. Edgy Mohawk and we know these two movies are similar tow each other.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DE37C92E-247D-4F7F-A192-151F6462933D}"/>
              </a:ext>
            </a:extLst>
          </p:cNvPr>
          <p:cNvPicPr>
            <a:picLocks noChangeAspect="1"/>
          </p:cNvPicPr>
          <p:nvPr/>
        </p:nvPicPr>
        <p:blipFill>
          <a:blip r:embed="rId3"/>
          <a:stretch>
            <a:fillRect/>
          </a:stretch>
        </p:blipFill>
        <p:spPr>
          <a:xfrm>
            <a:off x="4067944" y="3841436"/>
            <a:ext cx="3819525" cy="2705100"/>
          </a:xfrm>
          <a:prstGeom prst="rect">
            <a:avLst/>
          </a:prstGeom>
          <a:ln>
            <a:solidFill>
              <a:srgbClr val="C00000"/>
            </a:solidFill>
          </a:ln>
        </p:spPr>
      </p:pic>
    </p:spTree>
    <p:extLst>
      <p:ext uri="{BB962C8B-B14F-4D97-AF65-F5344CB8AC3E}">
        <p14:creationId xmlns:p14="http://schemas.microsoft.com/office/powerpoint/2010/main" val="368471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46.3 Item-Base Collaborative Filtering Example</a:t>
            </a:r>
            <a:endParaRPr lang="zh-TW" altLang="en-US" sz="3600" b="1" dirty="0">
              <a:solidFill>
                <a:srgbClr val="FFFF00"/>
              </a:solidFill>
            </a:endParaRPr>
          </a:p>
        </p:txBody>
      </p:sp>
      <p:sp>
        <p:nvSpPr>
          <p:cNvPr id="3" name="副標題 2"/>
          <p:cNvSpPr>
            <a:spLocks noGrp="1"/>
          </p:cNvSpPr>
          <p:nvPr>
            <p:ph type="subTitle" idx="1"/>
          </p:nvPr>
        </p:nvSpPr>
        <p:spPr>
          <a:xfrm>
            <a:off x="457199" y="1268757"/>
            <a:ext cx="8419457" cy="21066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Item-Based Collaborative Filtering Example Explanation</a:t>
            </a:r>
          </a:p>
          <a:p>
            <a:pPr marL="342900" indent="-342900" algn="l">
              <a:buClr>
                <a:srgbClr val="0070C0"/>
              </a:buClr>
              <a:buSzPct val="80000"/>
              <a:buFont typeface="Wingdings" pitchFamily="2" charset="2"/>
              <a:buChar char="u"/>
            </a:pPr>
            <a:r>
              <a:rPr lang="en-US" sz="1800" b="1" dirty="0">
                <a:solidFill>
                  <a:schemeClr val="tx1"/>
                </a:solidFill>
              </a:rPr>
              <a:t>So, we think Mr. Hipster man liked the “Empire Strikes Back” will also like “Star Wars”. </a:t>
            </a:r>
          </a:p>
          <a:p>
            <a:pPr marL="342900" indent="-342900" algn="l">
              <a:buClr>
                <a:srgbClr val="0070C0"/>
              </a:buClr>
              <a:buSzPct val="80000"/>
              <a:buFont typeface="Wingdings" pitchFamily="2" charset="2"/>
              <a:buChar char="u"/>
            </a:pPr>
            <a:r>
              <a:rPr lang="en-US" sz="1800" b="1" dirty="0">
                <a:solidFill>
                  <a:schemeClr val="tx1"/>
                </a:solidFill>
              </a:rPr>
              <a:t>We can recommend that as the top movie recommendation.</a:t>
            </a:r>
          </a:p>
          <a:p>
            <a:pPr marL="342900" indent="-342900" algn="l">
              <a:buClr>
                <a:srgbClr val="0070C0"/>
              </a:buClr>
              <a:buSzPct val="80000"/>
              <a:buFont typeface="Wingdings" pitchFamily="2" charset="2"/>
              <a:buChar char="u"/>
            </a:pPr>
            <a:r>
              <a:rPr lang="en-US" sz="1800" b="1" dirty="0">
                <a:solidFill>
                  <a:schemeClr val="tx1"/>
                </a:solidFill>
              </a:rPr>
              <a:t>This relationship is based on aggregation of people who watched the items.</a:t>
            </a:r>
          </a:p>
          <a:p>
            <a:pPr marL="342900" indent="-342900" algn="l">
              <a:buClr>
                <a:srgbClr val="0070C0"/>
              </a:buClr>
              <a:buSzPct val="80000"/>
              <a:buFont typeface="Wingdings" pitchFamily="2" charset="2"/>
              <a:buChar char="u"/>
            </a:pPr>
            <a:r>
              <a:rPr lang="en-US" sz="1800" b="1" dirty="0">
                <a:solidFill>
                  <a:schemeClr val="tx1"/>
                </a:solidFill>
              </a:rPr>
              <a:t>Fundamentally, we based on items and not relationships between people.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F6D1B3DD-3C74-4EC4-8FBF-DE60DB94E6A0}"/>
              </a:ext>
            </a:extLst>
          </p:cNvPr>
          <p:cNvPicPr>
            <a:picLocks noChangeAspect="1"/>
          </p:cNvPicPr>
          <p:nvPr/>
        </p:nvPicPr>
        <p:blipFill>
          <a:blip r:embed="rId3"/>
          <a:stretch>
            <a:fillRect/>
          </a:stretch>
        </p:blipFill>
        <p:spPr>
          <a:xfrm>
            <a:off x="2843808" y="3577333"/>
            <a:ext cx="3857625" cy="2790825"/>
          </a:xfrm>
          <a:prstGeom prst="rect">
            <a:avLst/>
          </a:prstGeom>
          <a:ln>
            <a:solidFill>
              <a:srgbClr val="C00000"/>
            </a:solidFill>
          </a:ln>
        </p:spPr>
      </p:pic>
    </p:spTree>
    <p:extLst>
      <p:ext uri="{BB962C8B-B14F-4D97-AF65-F5344CB8AC3E}">
        <p14:creationId xmlns:p14="http://schemas.microsoft.com/office/powerpoint/2010/main" val="1480325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46.4 Python Movie Similarities</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66090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46.4 Python Movie Similarities</a:t>
            </a:r>
            <a:endParaRPr lang="zh-TW" altLang="en-US" sz="4000" b="1" dirty="0">
              <a:solidFill>
                <a:srgbClr val="FFFF00"/>
              </a:solidFill>
            </a:endParaRPr>
          </a:p>
        </p:txBody>
      </p:sp>
      <p:sp>
        <p:nvSpPr>
          <p:cNvPr id="3" name="副標題 2"/>
          <p:cNvSpPr>
            <a:spLocks noGrp="1"/>
          </p:cNvSpPr>
          <p:nvPr>
            <p:ph type="subTitle" idx="1"/>
          </p:nvPr>
        </p:nvSpPr>
        <p:spPr>
          <a:xfrm>
            <a:off x="457199" y="1268757"/>
            <a:ext cx="8419457" cy="22322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Python Movie Similarities</a:t>
            </a:r>
          </a:p>
          <a:p>
            <a:pPr marL="342900" indent="-342900" algn="l">
              <a:buClr>
                <a:srgbClr val="0070C0"/>
              </a:buClr>
              <a:buSzPct val="80000"/>
              <a:buFont typeface="Wingdings" pitchFamily="2" charset="2"/>
              <a:buChar char="u"/>
            </a:pPr>
            <a:r>
              <a:rPr lang="en-US" sz="1800" b="1" dirty="0">
                <a:solidFill>
                  <a:schemeClr val="tx1"/>
                </a:solidFill>
              </a:rPr>
              <a:t>Next, we will use Python to create real “movie similarities” using real MovieLens Data set.</a:t>
            </a:r>
          </a:p>
          <a:p>
            <a:pPr marL="800100" lvl="1" indent="-342900" algn="l">
              <a:buClr>
                <a:srgbClr val="0070C0"/>
              </a:buClr>
              <a:buSzPct val="80000"/>
              <a:buFont typeface="Wingdings" pitchFamily="2" charset="2"/>
              <a:buChar char="u"/>
            </a:pPr>
            <a:r>
              <a:rPr lang="en-US" sz="1800" b="1" dirty="0">
                <a:solidFill>
                  <a:schemeClr val="tx1"/>
                </a:solidFill>
              </a:rPr>
              <a:t>In addition to being important for the item-based collaborative filtering, these results are valuable in themselves. Think “People who liked X also liked Y”</a:t>
            </a:r>
          </a:p>
          <a:p>
            <a:pPr marL="342900" indent="-342900" algn="l">
              <a:buClr>
                <a:srgbClr val="0070C0"/>
              </a:buClr>
              <a:buSzPct val="80000"/>
              <a:buFont typeface="Wingdings" pitchFamily="2" charset="2"/>
              <a:buChar char="u"/>
            </a:pPr>
            <a:r>
              <a:rPr lang="en-US" sz="1800" b="1" dirty="0">
                <a:solidFill>
                  <a:schemeClr val="tx1"/>
                </a:solidFill>
              </a:rPr>
              <a:t>It is a real world data and we will encounter real world problems</a:t>
            </a:r>
          </a:p>
          <a:p>
            <a:pPr marL="342900" indent="-342900" algn="l">
              <a:buClr>
                <a:srgbClr val="0070C0"/>
              </a:buClr>
              <a:buSzPct val="80000"/>
              <a:buFont typeface="Wingdings" pitchFamily="2" charset="2"/>
              <a:buChar char="u"/>
            </a:pPr>
            <a:r>
              <a:rPr lang="en-US" sz="1800" b="1" dirty="0">
                <a:solidFill>
                  <a:schemeClr val="tx1"/>
                </a:solidFill>
              </a:rPr>
              <a:t>Then we will use these results to create movie recommendations for individuals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1549238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46.4 Python Movie Similarities</a:t>
            </a:r>
            <a:endParaRPr lang="zh-TW" altLang="en-US" sz="4000" b="1" dirty="0">
              <a:solidFill>
                <a:srgbClr val="FFFF00"/>
              </a:solidFill>
            </a:endParaRPr>
          </a:p>
        </p:txBody>
      </p:sp>
      <p:sp>
        <p:nvSpPr>
          <p:cNvPr id="3" name="副標題 2"/>
          <p:cNvSpPr>
            <a:spLocks noGrp="1"/>
          </p:cNvSpPr>
          <p:nvPr>
            <p:ph type="subTitle" idx="1"/>
          </p:nvPr>
        </p:nvSpPr>
        <p:spPr>
          <a:xfrm>
            <a:off x="457199" y="1268757"/>
            <a:ext cx="8419457" cy="41764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Python Movie Similarities Explanation</a:t>
            </a:r>
          </a:p>
          <a:p>
            <a:pPr marL="342900" indent="-342900" algn="l">
              <a:buClr>
                <a:srgbClr val="0070C0"/>
              </a:buClr>
              <a:buSzPct val="80000"/>
              <a:buFont typeface="Wingdings" pitchFamily="2" charset="2"/>
              <a:buChar char="u"/>
            </a:pPr>
            <a:r>
              <a:rPr lang="en-US" sz="1800" b="1" dirty="0">
                <a:solidFill>
                  <a:schemeClr val="tx1"/>
                </a:solidFill>
              </a:rPr>
              <a:t>We have some Python code that use Pandas and all the various other tools at our disposal to create movie recommendations with a surprisingly amount of code..</a:t>
            </a:r>
          </a:p>
          <a:p>
            <a:pPr marL="342900" indent="-342900" algn="l">
              <a:buClr>
                <a:srgbClr val="0070C0"/>
              </a:buClr>
              <a:buSzPct val="80000"/>
              <a:buFont typeface="Wingdings" pitchFamily="2" charset="2"/>
              <a:buChar char="u"/>
            </a:pPr>
            <a:r>
              <a:rPr lang="en-US" sz="1800" b="1" dirty="0">
                <a:solidFill>
                  <a:schemeClr val="tx1"/>
                </a:solidFill>
              </a:rPr>
              <a:t>First, we use item-based collaborative filtering in practice.</a:t>
            </a:r>
          </a:p>
          <a:p>
            <a:pPr marL="342900" indent="-342900" algn="l">
              <a:buClr>
                <a:srgbClr val="0070C0"/>
              </a:buClr>
              <a:buSzPct val="80000"/>
              <a:buFont typeface="Wingdings" pitchFamily="2" charset="2"/>
              <a:buChar char="u"/>
            </a:pPr>
            <a:r>
              <a:rPr lang="en-US" sz="1800" b="1" dirty="0">
                <a:solidFill>
                  <a:schemeClr val="tx1"/>
                </a:solidFill>
              </a:rPr>
              <a:t>Building these movie to movie relationships.</a:t>
            </a:r>
          </a:p>
          <a:p>
            <a:pPr marL="342900" indent="-342900" algn="l">
              <a:buClr>
                <a:srgbClr val="0070C0"/>
              </a:buClr>
              <a:buSzPct val="80000"/>
              <a:buFont typeface="Wingdings" pitchFamily="2" charset="2"/>
              <a:buChar char="u"/>
            </a:pPr>
            <a:r>
              <a:rPr lang="en-US" sz="1800" b="1" dirty="0">
                <a:solidFill>
                  <a:schemeClr val="tx1"/>
                </a:solidFill>
              </a:rPr>
              <a:t>We will based on real data from MovieLens Project.</a:t>
            </a:r>
          </a:p>
          <a:p>
            <a:pPr marL="342900" indent="-342900" algn="l">
              <a:buClr>
                <a:srgbClr val="0070C0"/>
              </a:buClr>
              <a:buSzPct val="80000"/>
              <a:buFont typeface="Wingdings" pitchFamily="2" charset="2"/>
              <a:buChar char="u"/>
            </a:pPr>
            <a:r>
              <a:rPr lang="en-US" sz="1800" b="1" dirty="0">
                <a:solidFill>
                  <a:schemeClr val="tx1"/>
                </a:solidFill>
              </a:rPr>
              <a:t>Go to MovieLens.org. There is actually an open movie recommender system there where people can rate movies and get recommendations for new movies.</a:t>
            </a:r>
          </a:p>
          <a:p>
            <a:pPr marL="342900" indent="-342900" algn="l">
              <a:buClr>
                <a:srgbClr val="0070C0"/>
              </a:buClr>
              <a:buSzPct val="80000"/>
              <a:buFont typeface="Wingdings" pitchFamily="2" charset="2"/>
              <a:buChar char="u"/>
            </a:pPr>
            <a:r>
              <a:rPr lang="en-US" sz="1800" b="1" dirty="0">
                <a:solidFill>
                  <a:schemeClr val="tx1"/>
                </a:solidFill>
              </a:rPr>
              <a:t>MovieLens.org make all the underlying data publicly available for researchers like us.</a:t>
            </a:r>
          </a:p>
          <a:p>
            <a:pPr marL="342900" indent="-342900" algn="l">
              <a:buClr>
                <a:srgbClr val="0070C0"/>
              </a:buClr>
              <a:buSzPct val="80000"/>
              <a:buFont typeface="Wingdings" pitchFamily="2" charset="2"/>
              <a:buChar char="u"/>
            </a:pPr>
            <a:r>
              <a:rPr lang="en-US" sz="1800" b="1" dirty="0">
                <a:solidFill>
                  <a:schemeClr val="tx1"/>
                </a:solidFill>
              </a:rPr>
              <a:t>We will use real movie rating data. It is 10 years old data.</a:t>
            </a:r>
          </a:p>
          <a:p>
            <a:pPr marL="342900" indent="-342900" algn="l">
              <a:buClr>
                <a:srgbClr val="0070C0"/>
              </a:buClr>
              <a:buSzPct val="80000"/>
              <a:buFont typeface="Wingdings" pitchFamily="2" charset="2"/>
              <a:buChar char="u"/>
            </a:pPr>
            <a:r>
              <a:rPr lang="en-US" sz="1800" b="1" dirty="0">
                <a:solidFill>
                  <a:schemeClr val="tx1"/>
                </a:solidFill>
              </a:rPr>
              <a:t>We will use that to compute between movies.</a:t>
            </a:r>
          </a:p>
          <a:p>
            <a:pPr marL="342900" indent="-342900" algn="l">
              <a:buClr>
                <a:srgbClr val="0070C0"/>
              </a:buClr>
              <a:buSzPct val="80000"/>
              <a:buFont typeface="Wingdings" pitchFamily="2" charset="2"/>
              <a:buChar char="u"/>
            </a:pPr>
            <a:r>
              <a:rPr lang="en-US" sz="1800" b="1" dirty="0">
                <a:solidFill>
                  <a:schemeClr val="tx1"/>
                </a:solidFill>
              </a:rPr>
              <a:t>We use real world data to solve the real world problem.</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2017737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46.5 Summary</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0679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46 Item-Based Collaborative Filtering</a:t>
            </a:r>
            <a:endParaRPr lang="zh-TW" altLang="en-US" b="1" dirty="0">
              <a:solidFill>
                <a:srgbClr val="FFFF00"/>
              </a:solidFill>
            </a:endParaRPr>
          </a:p>
        </p:txBody>
      </p:sp>
      <p:sp>
        <p:nvSpPr>
          <p:cNvPr id="3" name="副標題 2"/>
          <p:cNvSpPr>
            <a:spLocks noGrp="1"/>
          </p:cNvSpPr>
          <p:nvPr>
            <p:ph type="subTitle" idx="1"/>
          </p:nvPr>
        </p:nvSpPr>
        <p:spPr>
          <a:xfrm>
            <a:off x="457199" y="1268759"/>
            <a:ext cx="8419457" cy="19442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Item-Based Collaborative Filtering</a:t>
            </a:r>
          </a:p>
          <a:p>
            <a:pPr marL="342900" indent="-342900" algn="l">
              <a:buClr>
                <a:srgbClr val="0070C0"/>
              </a:buClr>
              <a:buSzPct val="80000"/>
              <a:buFont typeface="Wingdings" pitchFamily="2" charset="2"/>
              <a:buChar char="u"/>
            </a:pPr>
            <a:r>
              <a:rPr lang="en-US" sz="1800" b="1" dirty="0">
                <a:solidFill>
                  <a:schemeClr val="tx1"/>
                </a:solidFill>
              </a:rPr>
              <a:t>In order to overcome the shortcoming problem in User-Based Collaborative Filtering, there is a technique called Item-Based Collaborative Filtering.</a:t>
            </a:r>
          </a:p>
          <a:p>
            <a:pPr marL="342900" indent="-342900" algn="l">
              <a:buClr>
                <a:srgbClr val="0070C0"/>
              </a:buClr>
              <a:buSzPct val="80000"/>
              <a:buFont typeface="Wingdings" pitchFamily="2" charset="2"/>
              <a:buChar char="u"/>
            </a:pPr>
            <a:r>
              <a:rPr lang="en-US" sz="1800" b="1" dirty="0">
                <a:solidFill>
                  <a:schemeClr val="tx1"/>
                </a:solidFill>
              </a:rPr>
              <a:t>We will see how Item-Based Collaborative Filtering can more powerful.</a:t>
            </a:r>
          </a:p>
          <a:p>
            <a:pPr marL="342900" indent="-342900" algn="l">
              <a:buClr>
                <a:srgbClr val="0070C0"/>
              </a:buClr>
              <a:buSzPct val="80000"/>
              <a:buFont typeface="Wingdings" pitchFamily="2" charset="2"/>
              <a:buChar char="u"/>
            </a:pPr>
            <a:r>
              <a:rPr lang="en-US" sz="1800" b="1" dirty="0">
                <a:solidFill>
                  <a:schemeClr val="tx1"/>
                </a:solidFill>
              </a:rPr>
              <a:t>The Amazon use Item-Based Collaborative Filtering under the hood.</a:t>
            </a:r>
          </a:p>
          <a:p>
            <a:pPr marL="342900" indent="-342900" algn="l">
              <a:buClr>
                <a:srgbClr val="0070C0"/>
              </a:buClr>
              <a:buSzPct val="80000"/>
              <a:buFont typeface="Wingdings" pitchFamily="2" charset="2"/>
              <a:buChar char="u"/>
            </a:pPr>
            <a:r>
              <a:rPr lang="en-US" sz="1800" b="1" dirty="0">
                <a:solidFill>
                  <a:schemeClr val="tx1"/>
                </a:solidFill>
              </a:rPr>
              <a:t>The Amazon talk about his in public. We can discuss why is a great idea.</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46.5 Summary</a:t>
            </a:r>
            <a:endParaRPr lang="zh-TW" altLang="en-US" sz="4000" b="1" dirty="0">
              <a:solidFill>
                <a:srgbClr val="FFFF00"/>
              </a:solidFill>
            </a:endParaRPr>
          </a:p>
        </p:txBody>
      </p:sp>
      <p:sp>
        <p:nvSpPr>
          <p:cNvPr id="3" name="副標題 2"/>
          <p:cNvSpPr>
            <a:spLocks noGrp="1"/>
          </p:cNvSpPr>
          <p:nvPr>
            <p:ph type="subTitle" idx="1"/>
          </p:nvPr>
        </p:nvSpPr>
        <p:spPr>
          <a:xfrm>
            <a:off x="457199" y="1268757"/>
            <a:ext cx="8419457" cy="12961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 </a:t>
            </a:r>
          </a:p>
          <a:p>
            <a:pPr marL="342900" indent="-342900" algn="l">
              <a:buClr>
                <a:srgbClr val="0070C0"/>
              </a:buClr>
              <a:buSzPct val="80000"/>
              <a:buFont typeface="Wingdings" pitchFamily="2" charset="2"/>
              <a:buChar char="u"/>
            </a:pPr>
            <a:r>
              <a:rPr lang="en-US" sz="1800" b="1" dirty="0">
                <a:solidFill>
                  <a:schemeClr val="tx1"/>
                </a:solidFill>
              </a:rPr>
              <a:t>We use Item-Based Collaborative Filtering instead of user-based collaborative Filtering.</a:t>
            </a:r>
          </a:p>
          <a:p>
            <a:pPr marL="342900" indent="-342900" algn="l">
              <a:buClr>
                <a:srgbClr val="0070C0"/>
              </a:buClr>
              <a:buSzPct val="80000"/>
              <a:buFont typeface="Wingdings" pitchFamily="2" charset="2"/>
              <a:buChar char="u"/>
            </a:pPr>
            <a:r>
              <a:rPr lang="en-US" sz="1800" b="1" dirty="0">
                <a:solidFill>
                  <a:schemeClr val="tx1"/>
                </a:solidFill>
              </a:rPr>
              <a:t>We discussed what is item-based collaborative filtering.</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1682093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46.1 Item-Base Recommender System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681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46.1 Item-Base Recommender System</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20162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Item-Based Recommender Systems</a:t>
            </a:r>
          </a:p>
          <a:p>
            <a:pPr marL="342900" indent="-342900" algn="l">
              <a:buClr>
                <a:srgbClr val="0070C0"/>
              </a:buClr>
              <a:buSzPct val="80000"/>
              <a:buFont typeface="Wingdings" pitchFamily="2" charset="2"/>
              <a:buChar char="u"/>
            </a:pPr>
            <a:r>
              <a:rPr lang="en-US" sz="1800" b="1" dirty="0">
                <a:solidFill>
                  <a:schemeClr val="tx1"/>
                </a:solidFill>
              </a:rPr>
              <a:t>What if we based recommendations on relationships between things instead of people?</a:t>
            </a:r>
          </a:p>
          <a:p>
            <a:pPr marL="342900" indent="-342900" algn="l">
              <a:buClr>
                <a:srgbClr val="0070C0"/>
              </a:buClr>
              <a:buSzPct val="80000"/>
              <a:buFont typeface="Wingdings" pitchFamily="2" charset="2"/>
              <a:buChar char="u"/>
            </a:pPr>
            <a:r>
              <a:rPr lang="en-US" sz="1800" b="1" dirty="0">
                <a:solidFill>
                  <a:schemeClr val="tx1"/>
                </a:solidFill>
              </a:rPr>
              <a:t>A movie will always be the same movie - It does not change </a:t>
            </a:r>
          </a:p>
          <a:p>
            <a:pPr marL="342900" indent="-342900" algn="l">
              <a:buClr>
                <a:srgbClr val="0070C0"/>
              </a:buClr>
              <a:buSzPct val="80000"/>
              <a:buFont typeface="Wingdings" pitchFamily="2" charset="2"/>
              <a:buChar char="u"/>
            </a:pPr>
            <a:r>
              <a:rPr lang="en-US" sz="1800" b="1" dirty="0">
                <a:solidFill>
                  <a:schemeClr val="tx1"/>
                </a:solidFill>
              </a:rPr>
              <a:t>There are usually fewer things than people (less computation to do)</a:t>
            </a:r>
          </a:p>
          <a:p>
            <a:pPr marL="342900" indent="-342900" algn="l">
              <a:buClr>
                <a:srgbClr val="0070C0"/>
              </a:buClr>
              <a:buSzPct val="80000"/>
              <a:buFont typeface="Wingdings" pitchFamily="2" charset="2"/>
              <a:buChar char="u"/>
            </a:pPr>
            <a:r>
              <a:rPr lang="en-US" sz="1800" b="1" dirty="0">
                <a:solidFill>
                  <a:schemeClr val="tx1"/>
                </a:solidFill>
              </a:rPr>
              <a:t> Harder to game the system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00020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46.1 Item-Base Recommender System</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46085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Item-Based Recommender Systems Explanation</a:t>
            </a:r>
          </a:p>
          <a:p>
            <a:pPr marL="342900" indent="-342900" algn="l">
              <a:buClr>
                <a:srgbClr val="0070C0"/>
              </a:buClr>
              <a:buSzPct val="80000"/>
              <a:buFont typeface="Wingdings" pitchFamily="2" charset="2"/>
              <a:buChar char="u"/>
            </a:pPr>
            <a:r>
              <a:rPr lang="en-US" sz="1800" b="1" dirty="0">
                <a:solidFill>
                  <a:schemeClr val="tx1"/>
                </a:solidFill>
              </a:rPr>
              <a:t>We talked about user-based recommendation system that based on what people similar to you liked that you have not seen yet or experienced yet.</a:t>
            </a:r>
          </a:p>
          <a:p>
            <a:pPr marL="342900" indent="-342900" algn="l">
              <a:buClr>
                <a:srgbClr val="0070C0"/>
              </a:buClr>
              <a:buSzPct val="80000"/>
              <a:buFont typeface="Wingdings" pitchFamily="2" charset="2"/>
              <a:buChar char="u"/>
            </a:pPr>
            <a:r>
              <a:rPr lang="en-US" sz="1800" b="1" dirty="0">
                <a:solidFill>
                  <a:schemeClr val="tx1"/>
                </a:solidFill>
              </a:rPr>
              <a:t>The people taste change all the time on their past behavior becomes pretty complicated.</a:t>
            </a:r>
          </a:p>
          <a:p>
            <a:pPr marL="342900" indent="-342900" algn="l">
              <a:buClr>
                <a:srgbClr val="0070C0"/>
              </a:buClr>
              <a:buSzPct val="80000"/>
              <a:buFont typeface="Wingdings" pitchFamily="2" charset="2"/>
              <a:buChar char="u"/>
            </a:pPr>
            <a:r>
              <a:rPr lang="en-US" sz="1800" b="1" dirty="0">
                <a:solidFill>
                  <a:schemeClr val="tx1"/>
                </a:solidFill>
              </a:rPr>
              <a:t>But item will always be the same, it has never change. Star Wars will always the Star Wars. Items do not change like people do. So, we know the relationships are more permanent.</a:t>
            </a:r>
          </a:p>
          <a:p>
            <a:pPr marL="342900" indent="-342900" algn="l">
              <a:buClr>
                <a:srgbClr val="0070C0"/>
              </a:buClr>
              <a:buSzPct val="80000"/>
              <a:buFont typeface="Wingdings" pitchFamily="2" charset="2"/>
              <a:buChar char="u"/>
            </a:pPr>
            <a:r>
              <a:rPr lang="en-US" sz="1800" b="1" dirty="0">
                <a:solidFill>
                  <a:schemeClr val="tx1"/>
                </a:solidFill>
              </a:rPr>
              <a:t>Some permanent relationship we can make between the items. This relationship will not change over the time.</a:t>
            </a:r>
          </a:p>
          <a:p>
            <a:pPr marL="342900" indent="-342900" algn="l">
              <a:buClr>
                <a:srgbClr val="0070C0"/>
              </a:buClr>
              <a:buSzPct val="80000"/>
              <a:buFont typeface="Wingdings" pitchFamily="2" charset="2"/>
              <a:buChar char="u"/>
            </a:pPr>
            <a:r>
              <a:rPr lang="en-US" sz="1800" b="1" dirty="0">
                <a:solidFill>
                  <a:schemeClr val="tx1"/>
                </a:solidFill>
              </a:rPr>
              <a:t>The items size will not as much as 7.6 billions of people. This will save a lot of computational resources because we have fewer items than users.</a:t>
            </a:r>
          </a:p>
          <a:p>
            <a:pPr marL="342900" indent="-342900" algn="l">
              <a:buClr>
                <a:srgbClr val="0070C0"/>
              </a:buClr>
              <a:buSzPct val="80000"/>
              <a:buFont typeface="Wingdings" pitchFamily="2" charset="2"/>
              <a:buChar char="u"/>
            </a:pPr>
            <a:r>
              <a:rPr lang="en-US" sz="1800" b="1" dirty="0">
                <a:solidFill>
                  <a:schemeClr val="tx1"/>
                </a:solidFill>
              </a:rPr>
              <a:t>We can run item-based recommendation more frequently than user-based.</a:t>
            </a:r>
          </a:p>
          <a:p>
            <a:pPr marL="342900" indent="-342900" algn="l">
              <a:buClr>
                <a:srgbClr val="0070C0"/>
              </a:buClr>
              <a:buSzPct val="80000"/>
              <a:buFont typeface="Wingdings" pitchFamily="2" charset="2"/>
              <a:buChar char="u"/>
            </a:pPr>
            <a:r>
              <a:rPr lang="en-US" sz="1800" b="1" dirty="0">
                <a:solidFill>
                  <a:schemeClr val="tx1"/>
                </a:solidFill>
              </a:rPr>
              <a:t>We can develop more complicated algorithm for item-based recommendation system because we have less relationship to compute. That is good.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67093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46.1 Item-Base Recommender System</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28083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Item-Based Recommender Systems Explanation</a:t>
            </a:r>
          </a:p>
          <a:p>
            <a:pPr marL="342900" indent="-342900" algn="l">
              <a:buClr>
                <a:srgbClr val="0070C0"/>
              </a:buClr>
              <a:buSzPct val="80000"/>
              <a:buFont typeface="Wingdings" pitchFamily="2" charset="2"/>
              <a:buChar char="u"/>
            </a:pPr>
            <a:r>
              <a:rPr lang="en-US" sz="1800" b="1" dirty="0">
                <a:solidFill>
                  <a:schemeClr val="tx1"/>
                </a:solidFill>
              </a:rPr>
              <a:t>Item-based recommendation is also harder to game the system.</a:t>
            </a:r>
          </a:p>
          <a:p>
            <a:pPr marL="342900" indent="-342900" algn="l">
              <a:buClr>
                <a:srgbClr val="0070C0"/>
              </a:buClr>
              <a:buSzPct val="80000"/>
              <a:buFont typeface="Wingdings" pitchFamily="2" charset="2"/>
              <a:buChar char="u"/>
            </a:pPr>
            <a:r>
              <a:rPr lang="en-US" sz="1800" b="1" dirty="0">
                <a:solidFill>
                  <a:schemeClr val="tx1"/>
                </a:solidFill>
              </a:rPr>
              <a:t>We talked in user-based recommendation system is easy to fickle (cheat) the system with some popular product to shilling (fake) attack the recommender system. </a:t>
            </a:r>
          </a:p>
          <a:p>
            <a:pPr marL="342900" indent="-342900" algn="l">
              <a:buClr>
                <a:srgbClr val="0070C0"/>
              </a:buClr>
              <a:buSzPct val="80000"/>
              <a:buFont typeface="Wingdings" pitchFamily="2" charset="2"/>
              <a:buChar char="u"/>
            </a:pPr>
            <a:r>
              <a:rPr lang="en-US" sz="1800" b="1" dirty="0">
                <a:solidFill>
                  <a:schemeClr val="tx1"/>
                </a:solidFill>
              </a:rPr>
              <a:t>It is harder to cheat recommendation system in the item based system. The item based in based on the actual money spend on each item. So, you always gets better and more reliable results when you based recommendation on what people actually bought as opposed to what they viewed or what they clicked on.</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09371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46.2 Item-Base Collaborative Filtering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30906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46.2 Item-Base Collaborative Filtering</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18002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Item-Based Collaborative Filtering</a:t>
            </a:r>
          </a:p>
          <a:p>
            <a:pPr marL="342900" indent="-342900" algn="l">
              <a:buClr>
                <a:srgbClr val="0070C0"/>
              </a:buClr>
              <a:buSzPct val="80000"/>
              <a:buFont typeface="Wingdings" pitchFamily="2" charset="2"/>
              <a:buChar char="u"/>
            </a:pPr>
            <a:r>
              <a:rPr lang="en-US" sz="1800" b="1" dirty="0">
                <a:solidFill>
                  <a:schemeClr val="tx1"/>
                </a:solidFill>
              </a:rPr>
              <a:t>Find every pair of movies hat were watched by the same person.</a:t>
            </a:r>
          </a:p>
          <a:p>
            <a:pPr marL="342900" indent="-342900" algn="l">
              <a:buClr>
                <a:srgbClr val="0070C0"/>
              </a:buClr>
              <a:buSzPct val="80000"/>
              <a:buFont typeface="Wingdings" pitchFamily="2" charset="2"/>
              <a:buChar char="u"/>
            </a:pPr>
            <a:r>
              <a:rPr lang="en-US" sz="1800" b="1" dirty="0">
                <a:solidFill>
                  <a:schemeClr val="tx1"/>
                </a:solidFill>
              </a:rPr>
              <a:t>Measure the similarity of their rating across all users who watched both.</a:t>
            </a:r>
          </a:p>
          <a:p>
            <a:pPr marL="342900" indent="-342900" algn="l">
              <a:buClr>
                <a:srgbClr val="0070C0"/>
              </a:buClr>
              <a:buSzPct val="80000"/>
              <a:buFont typeface="Wingdings" pitchFamily="2" charset="2"/>
              <a:buChar char="u"/>
            </a:pPr>
            <a:r>
              <a:rPr lang="en-US" sz="1800" b="1" dirty="0">
                <a:solidFill>
                  <a:schemeClr val="tx1"/>
                </a:solidFill>
              </a:rPr>
              <a:t>Sort by time, then by similarity strength</a:t>
            </a:r>
          </a:p>
          <a:p>
            <a:pPr marL="342900" indent="-342900" algn="l">
              <a:buClr>
                <a:srgbClr val="0070C0"/>
              </a:buClr>
              <a:buSzPct val="80000"/>
              <a:buFont typeface="Wingdings" pitchFamily="2" charset="2"/>
              <a:buChar char="u"/>
            </a:pPr>
            <a:r>
              <a:rPr lang="en-US" sz="1800" b="1" dirty="0">
                <a:solidFill>
                  <a:schemeClr val="tx1"/>
                </a:solidFill>
              </a:rPr>
              <a:t>This is just one way to do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85039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46.2 Item-Base Collaborative Filtering</a:t>
            </a:r>
            <a:endParaRPr lang="zh-TW" altLang="en-US" b="1" dirty="0">
              <a:solidFill>
                <a:srgbClr val="FFFF00"/>
              </a:solidFill>
            </a:endParaRPr>
          </a:p>
        </p:txBody>
      </p:sp>
      <p:sp>
        <p:nvSpPr>
          <p:cNvPr id="3" name="副標題 2"/>
          <p:cNvSpPr>
            <a:spLocks noGrp="1"/>
          </p:cNvSpPr>
          <p:nvPr>
            <p:ph type="subTitle" idx="1"/>
          </p:nvPr>
        </p:nvSpPr>
        <p:spPr>
          <a:xfrm>
            <a:off x="457199" y="1268757"/>
            <a:ext cx="8419457" cy="47275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Item-Based Collaborative Filtering Explanation</a:t>
            </a:r>
          </a:p>
          <a:p>
            <a:pPr marL="342900" indent="-342900" algn="l">
              <a:buClr>
                <a:srgbClr val="0070C0"/>
              </a:buClr>
              <a:buSzPct val="80000"/>
              <a:buFont typeface="Wingdings" pitchFamily="2" charset="2"/>
              <a:buChar char="u"/>
            </a:pPr>
            <a:r>
              <a:rPr lang="en-US" sz="1800" b="1" dirty="0">
                <a:solidFill>
                  <a:schemeClr val="tx1"/>
                </a:solidFill>
              </a:rPr>
              <a:t>Item-based collaborative Filtering is similar to User-Based collaborative Filtering. </a:t>
            </a:r>
          </a:p>
          <a:p>
            <a:pPr marL="342900" indent="-342900" algn="l">
              <a:buClr>
                <a:srgbClr val="0070C0"/>
              </a:buClr>
              <a:buSzPct val="80000"/>
              <a:buFont typeface="Wingdings" pitchFamily="2" charset="2"/>
              <a:buChar char="u"/>
            </a:pPr>
            <a:r>
              <a:rPr lang="en-US" sz="1800" b="1" dirty="0">
                <a:solidFill>
                  <a:schemeClr val="tx1"/>
                </a:solidFill>
              </a:rPr>
              <a:t>Instead of User, we find the item.</a:t>
            </a:r>
          </a:p>
          <a:p>
            <a:pPr marL="342900" indent="-342900" algn="l">
              <a:buClr>
                <a:srgbClr val="0070C0"/>
              </a:buClr>
              <a:buSzPct val="80000"/>
              <a:buFont typeface="Wingdings" pitchFamily="2" charset="2"/>
              <a:buChar char="u"/>
            </a:pPr>
            <a:r>
              <a:rPr lang="en-US" sz="1800" b="1" dirty="0">
                <a:solidFill>
                  <a:schemeClr val="tx1"/>
                </a:solidFill>
              </a:rPr>
              <a:t>For example, the movie recommendation, the first thing we do is find every pair of movies, every movie pair that is watched by the same person.</a:t>
            </a:r>
          </a:p>
          <a:p>
            <a:pPr marL="342900" indent="-342900" algn="l">
              <a:buClr>
                <a:srgbClr val="0070C0"/>
              </a:buClr>
              <a:buSzPct val="80000"/>
              <a:buFont typeface="Wingdings" pitchFamily="2" charset="2"/>
              <a:buChar char="u"/>
            </a:pPr>
            <a:r>
              <a:rPr lang="en-US" sz="1800" b="1" dirty="0">
                <a:solidFill>
                  <a:schemeClr val="tx1"/>
                </a:solidFill>
              </a:rPr>
              <a:t>So, we go through and find every movie that is watched by identical people. And then, we measure the similarity of all those people who viewed that movie to each other.</a:t>
            </a:r>
          </a:p>
          <a:p>
            <a:pPr marL="342900" indent="-342900" algn="l">
              <a:buClr>
                <a:srgbClr val="0070C0"/>
              </a:buClr>
              <a:buSzPct val="80000"/>
              <a:buFont typeface="Wingdings" pitchFamily="2" charset="2"/>
              <a:buChar char="u"/>
            </a:pPr>
            <a:r>
              <a:rPr lang="en-US" sz="1800" b="1" dirty="0">
                <a:solidFill>
                  <a:schemeClr val="tx1"/>
                </a:solidFill>
              </a:rPr>
              <a:t>So, by this means, we can compute similarities between two different movies based on ratings of the people who watched both of those movies.</a:t>
            </a:r>
          </a:p>
          <a:p>
            <a:pPr marL="342900" indent="-342900" algn="l">
              <a:buClr>
                <a:srgbClr val="0070C0"/>
              </a:buClr>
              <a:buSzPct val="80000"/>
              <a:buFont typeface="Wingdings" pitchFamily="2" charset="2"/>
              <a:buChar char="u"/>
            </a:pPr>
            <a:r>
              <a:rPr lang="en-US" sz="1800" b="1" dirty="0">
                <a:solidFill>
                  <a:schemeClr val="tx1"/>
                </a:solidFill>
              </a:rPr>
              <a:t>So, we have movie pairs, “Star Wars” and “Empire Strike Back”.</a:t>
            </a:r>
          </a:p>
          <a:p>
            <a:pPr marL="342900" indent="-342900" algn="l">
              <a:buClr>
                <a:srgbClr val="0070C0"/>
              </a:buClr>
              <a:buSzPct val="80000"/>
              <a:buFont typeface="Wingdings" pitchFamily="2" charset="2"/>
              <a:buChar char="u"/>
            </a:pPr>
            <a:r>
              <a:rPr lang="en-US" sz="1800" b="1" dirty="0">
                <a:solidFill>
                  <a:schemeClr val="tx1"/>
                </a:solidFill>
              </a:rPr>
              <a:t>We have a list of everyone who watched both of hose movies.</a:t>
            </a:r>
          </a:p>
          <a:p>
            <a:pPr marL="342900" indent="-342900" algn="l">
              <a:buClr>
                <a:srgbClr val="0070C0"/>
              </a:buClr>
              <a:buSzPct val="80000"/>
              <a:buFont typeface="Wingdings" pitchFamily="2" charset="2"/>
              <a:buChar char="u"/>
            </a:pPr>
            <a:r>
              <a:rPr lang="en-US" sz="1800" b="1" dirty="0">
                <a:solidFill>
                  <a:schemeClr val="tx1"/>
                </a:solidFill>
              </a:rPr>
              <a:t>We compare their ratings to each other. If they are similar, then we can say these two movies are similar because they were rated similarly by people who watched both of them.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https://www.udemy.com/course/data-science-and-machine-learning-with-python-hands-on/learn/lecture/4020670#overview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8846860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4779</TotalTime>
  <Words>1637</Words>
  <Application>Microsoft Office PowerPoint</Application>
  <PresentationFormat>On-screen Show (4:3)</PresentationFormat>
  <Paragraphs>157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佈景主題</vt:lpstr>
      <vt:lpstr>46 Item-Based Collaborative Filtering</vt:lpstr>
      <vt:lpstr>46 Item-Based Collaborative Filtering</vt:lpstr>
      <vt:lpstr>46.1 Item-Base Recommender System</vt:lpstr>
      <vt:lpstr>46.1 Item-Base Recommender System</vt:lpstr>
      <vt:lpstr>46.1 Item-Base Recommender System</vt:lpstr>
      <vt:lpstr>46.1 Item-Base Recommender System</vt:lpstr>
      <vt:lpstr>46.2 Item-Base Collaborative Filtering</vt:lpstr>
      <vt:lpstr>46.2 Item-Base Collaborative Filtering</vt:lpstr>
      <vt:lpstr>46.2 Item-Base Collaborative Filtering</vt:lpstr>
      <vt:lpstr>46.2 Item-Base Collaborative Filtering</vt:lpstr>
      <vt:lpstr>46.3 Item-Base Collaborative Filtering Example</vt:lpstr>
      <vt:lpstr>46.3 Item-Base Collaborative Filtering Example</vt:lpstr>
      <vt:lpstr>46.3 Item-Base Collaborative Filtering Example</vt:lpstr>
      <vt:lpstr>46.3 Item-Base Collaborative Filtering Example</vt:lpstr>
      <vt:lpstr>46.3 Item-Base Collaborative Filtering Example</vt:lpstr>
      <vt:lpstr>46.4 Python Movie Similarities</vt:lpstr>
      <vt:lpstr>46.4 Python Movie Similarities</vt:lpstr>
      <vt:lpstr>46.4 Python Movie Similarities</vt:lpstr>
      <vt:lpstr>46.5 Summary</vt:lpstr>
      <vt:lpstr>46.5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2261</cp:revision>
  <dcterms:created xsi:type="dcterms:W3CDTF">2018-09-28T16:40:41Z</dcterms:created>
  <dcterms:modified xsi:type="dcterms:W3CDTF">2020-08-30T02:40:31Z</dcterms:modified>
</cp:coreProperties>
</file>