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81" r:id="rId4"/>
    <p:sldId id="287" r:id="rId5"/>
    <p:sldId id="288" r:id="rId6"/>
    <p:sldId id="291" r:id="rId7"/>
    <p:sldId id="289" r:id="rId8"/>
    <p:sldId id="290" r:id="rId9"/>
    <p:sldId id="292" r:id="rId10"/>
    <p:sldId id="293" r:id="rId11"/>
    <p:sldId id="296" r:id="rId12"/>
    <p:sldId id="294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5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78184" autoAdjust="0"/>
  </p:normalViewPr>
  <p:slideViewPr>
    <p:cSldViewPr>
      <p:cViewPr varScale="1">
        <p:scale>
          <a:sx n="79" d="100"/>
          <a:sy n="79" d="100"/>
        </p:scale>
        <p:origin x="1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7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676#overview" TargetMode="External"/><Relationship Id="rId2" Type="http://schemas.openxmlformats.org/officeDocument/2006/relationships/hyperlink" Target="https://www.kaggle.com/prajitdatta/movielens-100k-data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676#overview" TargetMode="External"/><Relationship Id="rId2" Type="http://schemas.openxmlformats.org/officeDocument/2006/relationships/hyperlink" Target="https://www.kaggle.com/prajitdatta/movielens-100k-data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676#overview" TargetMode="External"/><Relationship Id="rId2" Type="http://schemas.openxmlformats.org/officeDocument/2006/relationships/hyperlink" Target="https://www.kaggle.com/prajitdatta/movielens-100k-datase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676#overview" TargetMode="External"/><Relationship Id="rId2" Type="http://schemas.openxmlformats.org/officeDocument/2006/relationships/hyperlink" Target="https://www.kaggle.com/prajitdatta/movielens-100k-data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 Find Movie Similarities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47.2 Construct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634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Construct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amazing </a:t>
            </a:r>
            <a:r>
              <a:rPr lang="en-US" sz="1800" b="1" dirty="0" err="1">
                <a:solidFill>
                  <a:schemeClr val="tx1"/>
                </a:solidFill>
              </a:rPr>
              <a:t>pivot_table</a:t>
            </a:r>
            <a:r>
              <a:rPr lang="en-US" sz="1800" b="1" dirty="0">
                <a:solidFill>
                  <a:schemeClr val="tx1"/>
                </a:solidFill>
              </a:rPr>
              <a:t> function on a </a:t>
            </a:r>
            <a:r>
              <a:rPr lang="en-US" sz="1800" b="1" dirty="0" err="1">
                <a:solidFill>
                  <a:schemeClr val="tx1"/>
                </a:solidFill>
              </a:rPr>
              <a:t>DataFrame</a:t>
            </a:r>
            <a:r>
              <a:rPr lang="en-US" sz="1800" b="1" dirty="0">
                <a:solidFill>
                  <a:schemeClr val="tx1"/>
                </a:solidFill>
              </a:rPr>
              <a:t> will construct a user / movie rating matrix.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 indicates missing data - movies that specific users didn't rate.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9C0C0-D7EB-4A63-BCFB-E922B1A5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169229"/>
            <a:ext cx="7971233" cy="14358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061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47.2 Construct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Construct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Window-10 Layout property can set to 9999.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Jupyter to scroll more data in horizontally and get better idea.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9D3461-A931-4526-AB13-3A82E7C2D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4"/>
            <a:ext cx="7848872" cy="39494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631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47.3 Extract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4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47.3 Extract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Extract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Let's extract a Series of users who rated Star Wars: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C4AC-495C-4BAC-8B98-E7E00B13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483152"/>
            <a:ext cx="303847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BF96B0-A4BD-4B0D-9511-DB4F4ABEC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40696"/>
            <a:ext cx="4210050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583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47.4 Correlate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47.4 Correlate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2304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Correlate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Pandas' </a:t>
            </a:r>
            <a:r>
              <a:rPr lang="en-US" sz="1800" b="1" dirty="0" err="1">
                <a:solidFill>
                  <a:schemeClr val="tx1"/>
                </a:solidFill>
              </a:rPr>
              <a:t>corrwith</a:t>
            </a:r>
            <a:r>
              <a:rPr lang="en-US" sz="1800" b="1" dirty="0">
                <a:solidFill>
                  <a:schemeClr val="tx1"/>
                </a:solidFill>
              </a:rPr>
              <a:t> function makes it really easy to compute the pairwise correlation of “Star Wars (1977)” vector of user rating with every other movie!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that, we drop any results that have no data with </a:t>
            </a:r>
            <a:r>
              <a:rPr lang="en-US" sz="1800" b="1" dirty="0" err="1">
                <a:solidFill>
                  <a:schemeClr val="tx1"/>
                </a:solidFill>
              </a:rPr>
              <a:t>dropna</a:t>
            </a:r>
            <a:r>
              <a:rPr lang="en-US" sz="1800" b="1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construct a new </a:t>
            </a:r>
            <a:r>
              <a:rPr lang="en-US" sz="1800" b="1" dirty="0" err="1">
                <a:solidFill>
                  <a:schemeClr val="tx1"/>
                </a:solidFill>
              </a:rPr>
              <a:t>DataFrame</a:t>
            </a:r>
            <a:r>
              <a:rPr lang="en-US" sz="1800" b="1" dirty="0">
                <a:solidFill>
                  <a:schemeClr val="tx1"/>
                </a:solidFill>
              </a:rPr>
              <a:t> of movies and their correlation score (similarity) to “Star Wars (1997)”.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There are warning messages. The warning messages are safe to ignore.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D167B-4D6C-4BB1-9AD6-2FC15FD1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206" y="3746177"/>
            <a:ext cx="36004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EB6EE-6251-49FD-AFA4-26074B9A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91" y="3789040"/>
            <a:ext cx="4638675" cy="2009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766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47.5 Sort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47.5 Sort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584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sort the results by similarity score, and we should have the movies most similar to Star Wars! Except... we don't. These results make no sense at all!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why it's important to know your data - clearly we missed something important.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C7E7D-AE26-4FE0-B906-2C248E93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4" y="2970745"/>
            <a:ext cx="4972050" cy="981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EFA5E7-99BD-4602-8573-6CF12A94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54" y="3997036"/>
            <a:ext cx="4524375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232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47.6 Rearrange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6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47.6 Rearrange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25202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Rearrange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Our results are probably getting messed up by movies that have only been viewed by a handful of people who also happened to like Star Wars.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 we need to get rid of movies that were only watched by a few people that are producing spurious results.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Let's construct a new </a:t>
            </a:r>
            <a:r>
              <a:rPr lang="en-US" sz="1800" b="1" dirty="0" err="1">
                <a:solidFill>
                  <a:schemeClr val="tx1"/>
                </a:solidFill>
              </a:rPr>
              <a:t>DataFrame</a:t>
            </a:r>
            <a:r>
              <a:rPr lang="en-US" sz="1800" b="1" dirty="0">
                <a:solidFill>
                  <a:schemeClr val="tx1"/>
                </a:solidFill>
              </a:rPr>
              <a:t> that counts up how many ratings exist for each movie, and also the average rating while we're at it - that could also come in handy later.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13453-E2B1-4D61-8F8F-98E34356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29812"/>
            <a:ext cx="59245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BE5B3D-49F4-4EA0-8E69-2F8E167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616" y="4965934"/>
            <a:ext cx="3457575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566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 Find Movie Similarities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419457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 Movie Similarities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apply the concept of Item-Based Collaborative Filtering.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start with Movie Similarities.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Figure out what movies are similar to other movies.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particular, what movies are similar to Star Wars, based on user rating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see what we get out of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47.7 Sort Cleanup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47.7 Sort Cleanup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Cleanup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rid of any movies rated by fewer than 100 people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the top-rated ones that are left.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EBA5F-5390-4127-B07B-25B34DD1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95" y="2439556"/>
            <a:ext cx="6677025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4ACE5-7F06-4610-B1C2-89429E3C4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3596288"/>
            <a:ext cx="3619500" cy="2647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8083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47.8 Join Similarity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47.8 Join Similarity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4668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Join Similarity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rid of 100 or fewer people might still be too low, but these results look pretty good as far as "well rated movies that people have heard of."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Join this data with our original set of similar movies to Star Wars: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C3D66-936D-40FF-93AE-F9A606F9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05544"/>
            <a:ext cx="7058025" cy="828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FC331-9EA8-4FCC-86D4-F889D10BA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79" y="3904157"/>
            <a:ext cx="4797573" cy="25469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D347F5-32A9-4DDA-A946-56C21F700367}"/>
              </a:ext>
            </a:extLst>
          </p:cNvPr>
          <p:cNvSpPr/>
          <p:nvPr/>
        </p:nvSpPr>
        <p:spPr>
          <a:xfrm>
            <a:off x="5580112" y="5373216"/>
            <a:ext cx="893840" cy="1077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2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47.9 Sort Similarity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8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47.9 Sort Similarity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4668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Similarity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100 might still be too low, but these results look pretty good as far as "well rated movies that people have heard of."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Join this data with our original set of similar movies to Star Wars: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04ED6-20C2-4897-8605-5130909B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66203"/>
            <a:ext cx="5153025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6227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47.9 Sort Similarity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6206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Similarity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2D196A-F4A5-40C0-B252-6F6E9958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033460"/>
            <a:ext cx="7258050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233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47.10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6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47.10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100 was an arbitrarily chosen cutoff.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 different values - what effect does it have on the end results?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512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47.10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rid of viewer under 500. The result shows less and good.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64A13-707E-402C-BE73-FA0841DE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73" y="2132852"/>
            <a:ext cx="5400675" cy="1200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96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47.1 Read ml-100k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47.10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rid of viewer under 10. The result is too many which is no good.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52B0F-7B0B-44C2-8F9C-58D5748B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15825"/>
            <a:ext cx="6285709" cy="24263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5302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47.10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224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Conclusion: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 to get rid of viewer more than 500 and get better results.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More viewers with more opinions are better than fewer viewers when we do </a:t>
            </a:r>
            <a:r>
              <a:rPr lang="en-US" sz="1800" b="1">
                <a:solidFill>
                  <a:schemeClr val="tx1"/>
                </a:solidFill>
              </a:rPr>
              <a:t>the recommendation for the new users.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08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 Read ml-100k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7"/>
            <a:ext cx="8419457" cy="25922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Ml-100k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Load the </a:t>
            </a:r>
            <a:r>
              <a:rPr lang="en-US" sz="1800" b="1" dirty="0" err="1">
                <a:solidFill>
                  <a:schemeClr val="tx1"/>
                </a:solidFill>
              </a:rPr>
              <a:t>MovieLens</a:t>
            </a:r>
            <a:r>
              <a:rPr lang="en-US" sz="1800" b="1" dirty="0">
                <a:solidFill>
                  <a:schemeClr val="tx1"/>
                </a:solidFill>
              </a:rPr>
              <a:t> dataset.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Pandas, we can very quickly load the rows of the </a:t>
            </a:r>
            <a:r>
              <a:rPr lang="en-US" sz="1800" b="1" dirty="0" err="1">
                <a:solidFill>
                  <a:schemeClr val="tx1"/>
                </a:solidFill>
              </a:rPr>
              <a:t>u.data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u.item</a:t>
            </a:r>
            <a:r>
              <a:rPr lang="en-US" sz="1800" b="1" dirty="0">
                <a:solidFill>
                  <a:schemeClr val="tx1"/>
                </a:solidFill>
              </a:rPr>
              <a:t> files that we care about, and merge them together so we can work with movie names instead of ID’s.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a real production job, you'd stick with ID's and worry about the names at the display layer to make things more efficient.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But this lets us understand what's going on better for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0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 Read ml-100k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7"/>
            <a:ext cx="8419457" cy="10801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Load m1-100K/</a:t>
            </a:r>
            <a:r>
              <a:rPr lang="en-US" sz="1800" b="1" dirty="0" err="1">
                <a:solidFill>
                  <a:schemeClr val="tx1"/>
                </a:solidFill>
              </a:rPr>
              <a:t>u.data</a:t>
            </a:r>
            <a:r>
              <a:rPr lang="en-US" sz="1800" b="1" dirty="0">
                <a:solidFill>
                  <a:schemeClr val="tx1"/>
                </a:solidFill>
              </a:rPr>
              <a:t> Data from Kaggle.com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https://www.kaggle.com/prajitdatta/movielens-100k-dataset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“ml-100k/</a:t>
            </a:r>
            <a:r>
              <a:rPr lang="en-US" sz="1800" b="1" dirty="0" err="1">
                <a:solidFill>
                  <a:schemeClr val="tx1"/>
                </a:solidFill>
              </a:rPr>
              <a:t>u.data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EFFDA-DAE9-4DE2-9622-D7AAC924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476134"/>
            <a:ext cx="2981325" cy="2524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EAC988-BFD8-4B14-8AA4-7FCCE2416847}"/>
              </a:ext>
            </a:extLst>
          </p:cNvPr>
          <p:cNvSpPr/>
          <p:nvPr/>
        </p:nvSpPr>
        <p:spPr>
          <a:xfrm>
            <a:off x="3059832" y="2961155"/>
            <a:ext cx="936104" cy="2039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 Read ml-100k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7"/>
            <a:ext cx="8419457" cy="10801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Load m1-100K/</a:t>
            </a:r>
            <a:r>
              <a:rPr lang="en-US" sz="1800" b="1" dirty="0" err="1">
                <a:solidFill>
                  <a:schemeClr val="tx1"/>
                </a:solidFill>
              </a:rPr>
              <a:t>u.item</a:t>
            </a:r>
            <a:r>
              <a:rPr lang="en-US" sz="1800" b="1" dirty="0">
                <a:solidFill>
                  <a:schemeClr val="tx1"/>
                </a:solidFill>
              </a:rPr>
              <a:t> Data from Kaggle.com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https://www.kaggle.com/prajitdatta/movielens-100k-dataset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“ml-100k/</a:t>
            </a:r>
            <a:r>
              <a:rPr lang="en-US" sz="1800" b="1" dirty="0" err="1">
                <a:solidFill>
                  <a:schemeClr val="tx1"/>
                </a:solidFill>
              </a:rPr>
              <a:t>u.item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C3ED73-C971-4C5A-ABCD-12A763AE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3" y="2468518"/>
            <a:ext cx="8229601" cy="12104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DE2B3D-2867-44FD-9E5C-39D0A5C23456}"/>
              </a:ext>
            </a:extLst>
          </p:cNvPr>
          <p:cNvSpPr/>
          <p:nvPr/>
        </p:nvSpPr>
        <p:spPr>
          <a:xfrm>
            <a:off x="1043608" y="2852936"/>
            <a:ext cx="1224136" cy="826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8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 Read ml-100k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996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Load m1-100K/</a:t>
            </a:r>
            <a:r>
              <a:rPr lang="en-US" sz="1800" b="1" dirty="0" err="1">
                <a:solidFill>
                  <a:schemeClr val="tx1"/>
                </a:solidFill>
              </a:rPr>
              <a:t>u.data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u.item</a:t>
            </a:r>
            <a:r>
              <a:rPr lang="en-US" sz="1800" b="1" dirty="0">
                <a:solidFill>
                  <a:schemeClr val="tx1"/>
                </a:solidFill>
              </a:rPr>
              <a:t> Data from Kaggle.com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https://www.kaggle.com/prajitdatta/movielens-100k-dataset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data into Data Frame: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</a:t>
            </a:r>
            <a:r>
              <a:rPr lang="en-US" sz="1800" b="1" dirty="0" err="1">
                <a:solidFill>
                  <a:schemeClr val="tx1"/>
                </a:solidFill>
              </a:rPr>
              <a:t>u.data</a:t>
            </a:r>
            <a:r>
              <a:rPr lang="en-US" sz="1800" b="1" dirty="0">
                <a:solidFill>
                  <a:schemeClr val="tx1"/>
                </a:solidFill>
              </a:rPr>
              <a:t>: Read first three columns (range(3)) with separator (\t), user ID, movie ID, and rating.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 err="1">
                <a:solidFill>
                  <a:schemeClr val="tx1"/>
                </a:solidFill>
              </a:rPr>
              <a:t>u.item</a:t>
            </a:r>
            <a:r>
              <a:rPr lang="en-US" sz="1800" b="1" dirty="0">
                <a:solidFill>
                  <a:schemeClr val="tx1"/>
                </a:solidFill>
              </a:rPr>
              <a:t>: Rad first two columns (range(2)) with separator (|): Movie ID and Title.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AC0384-AD48-47D9-AFFB-A1AFE92C3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76" y="3271180"/>
            <a:ext cx="4978897" cy="25471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88BC77-F063-4A06-957B-7386DAF82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36" y="3797897"/>
            <a:ext cx="1855864" cy="15712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901FD8-CF7E-4848-8A60-92C1BC1AC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923" y="5771547"/>
            <a:ext cx="6302077" cy="926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5F764C-2829-4178-8242-ED81A99DD1FB}"/>
              </a:ext>
            </a:extLst>
          </p:cNvPr>
          <p:cNvSpPr/>
          <p:nvPr/>
        </p:nvSpPr>
        <p:spPr>
          <a:xfrm>
            <a:off x="6156176" y="4060426"/>
            <a:ext cx="648072" cy="130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40C0B-2012-4D7A-9E09-F8D2D34BC56F}"/>
              </a:ext>
            </a:extLst>
          </p:cNvPr>
          <p:cNvSpPr/>
          <p:nvPr/>
        </p:nvSpPr>
        <p:spPr>
          <a:xfrm>
            <a:off x="1691680" y="6093296"/>
            <a:ext cx="648072" cy="6281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47.1 Read ml-100k/</a:t>
            </a:r>
            <a:r>
              <a:rPr lang="en-US" altLang="zh-TW" sz="4400" b="1" dirty="0" err="1">
                <a:solidFill>
                  <a:srgbClr val="FFFF00"/>
                </a:solidFill>
              </a:rPr>
              <a:t>u.item</a:t>
            </a:r>
            <a:r>
              <a:rPr lang="en-US" altLang="zh-TW" sz="4400" b="1" dirty="0">
                <a:solidFill>
                  <a:srgbClr val="FFFF00"/>
                </a:solidFill>
              </a:rPr>
              <a:t>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8419457" cy="1080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Load m1-100K/</a:t>
            </a:r>
            <a:r>
              <a:rPr lang="en-US" sz="1800" b="1" dirty="0" err="1">
                <a:solidFill>
                  <a:schemeClr val="tx1"/>
                </a:solidFill>
              </a:rPr>
              <a:t>u.item</a:t>
            </a:r>
            <a:r>
              <a:rPr lang="en-US" sz="1800" b="1" dirty="0">
                <a:solidFill>
                  <a:schemeClr val="tx1"/>
                </a:solidFill>
              </a:rPr>
              <a:t> Data from Kaggle.com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https://www.kaggle.com/prajitdatta/movielens-100k-dataset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Data result: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https://www.udemy.com/course/data-science-and-machine-learning-with-python-hands-on/learn/lecture/4020676#overview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FC752-2148-4CF3-86BF-19A5B77B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502061"/>
            <a:ext cx="7543800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296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47.2 Construct Matrix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7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1364</Words>
  <Application>Microsoft Office PowerPoint</Application>
  <PresentationFormat>On-screen Show (4:3)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佈景主題</vt:lpstr>
      <vt:lpstr>47 Find Movie Similarities</vt:lpstr>
      <vt:lpstr>47 Find Movie Similarities</vt:lpstr>
      <vt:lpstr>47.1 Read ml-100k Data</vt:lpstr>
      <vt:lpstr>47.1 Read ml-100k Data</vt:lpstr>
      <vt:lpstr>47.1 Read ml-100k Data</vt:lpstr>
      <vt:lpstr>47.1 Read ml-100k Data</vt:lpstr>
      <vt:lpstr>47.1 Read ml-100k Data</vt:lpstr>
      <vt:lpstr>47.1 Read ml-100k/u.item Data</vt:lpstr>
      <vt:lpstr>47.2 Construct Matrix</vt:lpstr>
      <vt:lpstr>47.2 Construct Matrix</vt:lpstr>
      <vt:lpstr>47.2 Construct Matrix</vt:lpstr>
      <vt:lpstr>47.3 Extract Data</vt:lpstr>
      <vt:lpstr>47.3 Extract Data</vt:lpstr>
      <vt:lpstr>47.4 Correlate Data</vt:lpstr>
      <vt:lpstr>47.4 Correlate Data</vt:lpstr>
      <vt:lpstr>47.5 Sort Data</vt:lpstr>
      <vt:lpstr>47.5 Sort Data</vt:lpstr>
      <vt:lpstr>47.6 Rearrange Data</vt:lpstr>
      <vt:lpstr>47.6 Rearrange Data</vt:lpstr>
      <vt:lpstr>47.7 Sort Cleanup Data</vt:lpstr>
      <vt:lpstr>47.7 Sort Cleanup Data</vt:lpstr>
      <vt:lpstr>47.8 Join Similarity Data</vt:lpstr>
      <vt:lpstr>47.8 Join Similarity Data</vt:lpstr>
      <vt:lpstr>47.9 Sort Similarity Data</vt:lpstr>
      <vt:lpstr>47.9 Sort Similarity Data</vt:lpstr>
      <vt:lpstr>47.9 Sort Similarity Data</vt:lpstr>
      <vt:lpstr>47.10 Exercise</vt:lpstr>
      <vt:lpstr>47.10 Exercise</vt:lpstr>
      <vt:lpstr>47.10 Exercise</vt:lpstr>
      <vt:lpstr>47.10 Exercise</vt:lpstr>
      <vt:lpstr>47.10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2343</cp:revision>
  <dcterms:created xsi:type="dcterms:W3CDTF">2018-09-28T16:40:41Z</dcterms:created>
  <dcterms:modified xsi:type="dcterms:W3CDTF">2020-08-30T08:08:33Z</dcterms:modified>
</cp:coreProperties>
</file>