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07" r:id="rId3"/>
    <p:sldId id="336" r:id="rId4"/>
    <p:sldId id="338" r:id="rId5"/>
    <p:sldId id="339" r:id="rId6"/>
    <p:sldId id="340" r:id="rId7"/>
    <p:sldId id="349" r:id="rId8"/>
    <p:sldId id="341" r:id="rId9"/>
    <p:sldId id="337" r:id="rId10"/>
    <p:sldId id="342" r:id="rId11"/>
    <p:sldId id="344" r:id="rId12"/>
    <p:sldId id="345" r:id="rId13"/>
    <p:sldId id="347" r:id="rId14"/>
    <p:sldId id="346" r:id="rId15"/>
    <p:sldId id="348" r:id="rId16"/>
    <p:sldId id="351" r:id="rId17"/>
    <p:sldId id="352" r:id="rId18"/>
    <p:sldId id="353" r:id="rId19"/>
    <p:sldId id="354" r:id="rId20"/>
    <p:sldId id="356" r:id="rId21"/>
    <p:sldId id="355" r:id="rId22"/>
    <p:sldId id="357" r:id="rId23"/>
    <p:sldId id="358" r:id="rId24"/>
    <p:sldId id="359" r:id="rId25"/>
    <p:sldId id="360" r:id="rId26"/>
    <p:sldId id="362" r:id="rId27"/>
    <p:sldId id="363" r:id="rId28"/>
    <p:sldId id="361" r:id="rId29"/>
    <p:sldId id="364" r:id="rId30"/>
    <p:sldId id="365" r:id="rId31"/>
    <p:sldId id="366" r:id="rId32"/>
    <p:sldId id="259" r:id="rId3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5401" autoAdjust="0"/>
  </p:normalViewPr>
  <p:slideViewPr>
    <p:cSldViewPr>
      <p:cViewPr varScale="1">
        <p:scale>
          <a:sx n="94" d="100"/>
          <a:sy n="94" d="100"/>
        </p:scale>
        <p:origin x="2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n.wikipedia.org/wiki/Regularization_(mathematics)" TargetMode="Externa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91 Deep Learning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a:t>Peter H. Chen</a:t>
            </a:r>
            <a:endParaRPr lang="zh-TW" altLang="en-US"/>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91.2 Activation Functions (Rectifier)</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50345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Activation Function, also called, Rectifier (Explanation)</a:t>
            </a:r>
          </a:p>
          <a:p>
            <a:pPr marL="342900" indent="-342900" algn="l">
              <a:buClr>
                <a:srgbClr val="0070C0"/>
              </a:buClr>
              <a:buSzPct val="80000"/>
              <a:buFont typeface="Wingdings" pitchFamily="2" charset="2"/>
              <a:buChar char="u"/>
            </a:pPr>
            <a:r>
              <a:rPr lang="en-US" sz="1800" b="1" i="0" dirty="0">
                <a:solidFill>
                  <a:srgbClr val="29303B"/>
                </a:solidFill>
                <a:effectLst/>
              </a:rPr>
              <a:t>We saw the activation functions</a:t>
            </a:r>
            <a:r>
              <a:rPr lang="en-US" sz="1800" b="1" dirty="0">
                <a:solidFill>
                  <a:srgbClr val="29303B"/>
                </a:solidFill>
              </a:rPr>
              <a:t> in the exercise of</a:t>
            </a:r>
            <a:r>
              <a:rPr lang="en-US" sz="1800" b="1" i="0" dirty="0">
                <a:solidFill>
                  <a:srgbClr val="29303B"/>
                </a:solidFill>
                <a:effectLst/>
              </a:rPr>
              <a:t> TensorFlow playground.</a:t>
            </a:r>
          </a:p>
          <a:p>
            <a:pPr marL="342900" indent="-342900" algn="l">
              <a:buClr>
                <a:srgbClr val="0070C0"/>
              </a:buClr>
              <a:buSzPct val="80000"/>
              <a:buFont typeface="Wingdings" pitchFamily="2" charset="2"/>
              <a:buChar char="u"/>
            </a:pPr>
            <a:r>
              <a:rPr lang="en-US" sz="1800" b="1" dirty="0">
                <a:solidFill>
                  <a:srgbClr val="29303B"/>
                </a:solidFill>
              </a:rPr>
              <a:t>We</a:t>
            </a:r>
            <a:r>
              <a:rPr lang="en-US" sz="1800" b="1" i="0" dirty="0">
                <a:solidFill>
                  <a:srgbClr val="29303B"/>
                </a:solidFill>
                <a:effectLst/>
              </a:rPr>
              <a:t> use the hyperbolic tangent activation function by default and then we switched to ReLU and we saw the results were better. What </a:t>
            </a:r>
            <a:r>
              <a:rPr lang="en-US" sz="1800" b="1" dirty="0">
                <a:solidFill>
                  <a:srgbClr val="29303B"/>
                </a:solidFill>
              </a:rPr>
              <a:t>is ReLU</a:t>
            </a:r>
            <a:r>
              <a:rPr lang="en-US" sz="1800" b="1" i="0" dirty="0">
                <a:solidFill>
                  <a:srgbClr val="29303B"/>
                </a:solidFill>
                <a:effectLst/>
              </a:rPr>
              <a:t>?</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The activation function is just the function that determines the output of a neuron given the sum of its inputs.</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take the sum of all the weights of the inputs coming into neuron, the activation function is what takes that sum and turns it into an output signal.</a:t>
            </a:r>
          </a:p>
          <a:p>
            <a:pPr marL="342900" indent="-342900" algn="l">
              <a:buClr>
                <a:srgbClr val="0070C0"/>
              </a:buClr>
              <a:buSzPct val="80000"/>
              <a:buFont typeface="Wingdings" pitchFamily="2" charset="2"/>
              <a:buChar char="u"/>
            </a:pPr>
            <a:r>
              <a:rPr lang="en-US" sz="1800" b="1" dirty="0">
                <a:solidFill>
                  <a:srgbClr val="29303B"/>
                </a:solidFill>
              </a:rPr>
              <a:t>The </a:t>
            </a:r>
            <a:r>
              <a:rPr lang="en-US" sz="1800" b="1" i="0" dirty="0">
                <a:solidFill>
                  <a:srgbClr val="29303B"/>
                </a:solidFill>
                <a:effectLst/>
              </a:rPr>
              <a:t>step function is what people did originally, but that doesn't really work with gradient descent because there is no gradient at step (no slope).</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t </a:t>
            </a:r>
            <a:r>
              <a:rPr lang="en-US" sz="1800" b="1" dirty="0">
                <a:solidFill>
                  <a:srgbClr val="29303B"/>
                </a:solidFill>
              </a:rPr>
              <a:t>i</a:t>
            </a:r>
            <a:r>
              <a:rPr lang="en-US" sz="1800" b="1" i="0" dirty="0">
                <a:solidFill>
                  <a:srgbClr val="29303B"/>
                </a:solidFill>
                <a:effectLst/>
              </a:rPr>
              <a:t>s either ON or OFF, there's no useful derivative there at all</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There are some other ones called the "logistic function;" "the hyperbolic tangent function," that produces more of a curvy curve, if you think about what a hyperbolic tangent looks like</a:t>
            </a:r>
            <a:r>
              <a:rPr lang="en-US" sz="1800" b="1" dirty="0">
                <a:solidFill>
                  <a:srgbClr val="29303B"/>
                </a:solidFill>
              </a:rPr>
              <a:t>.</a:t>
            </a:r>
            <a:r>
              <a:rPr lang="en-US" sz="1800" b="1" i="0" dirty="0">
                <a:solidFill>
                  <a:srgbClr val="29303B"/>
                </a:solidFill>
                <a:effectLst/>
              </a:rPr>
              <a:t> </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t doesn't have that sharp cut off there at zero at the origin, so that can work out pretty well</a:t>
            </a:r>
            <a:r>
              <a:rPr lang="en-US" sz="1800" b="1" dirty="0">
                <a:solidFill>
                  <a:srgbClr val="29303B"/>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6821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91.2 Activation Functions (Rectifier)</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8023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Activation Function, also called, Rectifier (Explanation)</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here's also something called the "exponential linear unit," which is also a bit more curvy</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hat we ended up using though, was ReLU, that stands for "Rectified Linear Unit," and that's what this graph here is showing.</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Basically it's zero if it's less than zero, and if it's greater than zero, it climbs up at a 45 degree angle.</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t gives you the actual sum of the input weights as its output IF that output is greater than zero.</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1F89874C-A154-4E1E-9B02-7D313FAF97A8}"/>
              </a:ext>
            </a:extLst>
          </p:cNvPr>
          <p:cNvPicPr>
            <a:picLocks noChangeAspect="1"/>
          </p:cNvPicPr>
          <p:nvPr/>
        </p:nvPicPr>
        <p:blipFill>
          <a:blip r:embed="rId2"/>
          <a:stretch>
            <a:fillRect/>
          </a:stretch>
        </p:blipFill>
        <p:spPr>
          <a:xfrm>
            <a:off x="5661221" y="4314870"/>
            <a:ext cx="2943225" cy="2028825"/>
          </a:xfrm>
          <a:prstGeom prst="rect">
            <a:avLst/>
          </a:prstGeom>
          <a:ln>
            <a:solidFill>
              <a:srgbClr val="C00000"/>
            </a:solidFill>
          </a:ln>
        </p:spPr>
      </p:pic>
      <p:sp>
        <p:nvSpPr>
          <p:cNvPr id="9" name="副標題 2">
            <a:extLst>
              <a:ext uri="{FF2B5EF4-FFF2-40B4-BE49-F238E27FC236}">
                <a16:creationId xmlns:a16="http://schemas.microsoft.com/office/drawing/2014/main" id="{967E4E6C-4AF0-472B-B93D-C7BCD09C1DED}"/>
              </a:ext>
            </a:extLst>
          </p:cNvPr>
          <p:cNvSpPr txBox="1">
            <a:spLocks/>
          </p:cNvSpPr>
          <p:nvPr/>
        </p:nvSpPr>
        <p:spPr>
          <a:xfrm>
            <a:off x="487681" y="4395546"/>
            <a:ext cx="5020424" cy="148172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29303B"/>
                </a:solidFill>
              </a:rPr>
              <a:t>So the advantage that ReLU has is that it's very simple, very easy, and very fast to compute.</a:t>
            </a:r>
          </a:p>
          <a:p>
            <a:pPr marL="342900" indent="-342900" algn="l">
              <a:buClr>
                <a:srgbClr val="0070C0"/>
              </a:buClr>
              <a:buSzPct val="80000"/>
              <a:buFont typeface="Wingdings" pitchFamily="2" charset="2"/>
              <a:buChar char="u"/>
            </a:pPr>
            <a:r>
              <a:rPr lang="en-US" sz="1800" b="1" dirty="0">
                <a:solidFill>
                  <a:srgbClr val="29303B"/>
                </a:solidFill>
              </a:rPr>
              <a:t>If you're worried about converging quickly and you're computing resources, ReLU is a really good choice.</a:t>
            </a:r>
          </a:p>
        </p:txBody>
      </p:sp>
    </p:spTree>
    <p:extLst>
      <p:ext uri="{BB962C8B-B14F-4D97-AF65-F5344CB8AC3E}">
        <p14:creationId xmlns:p14="http://schemas.microsoft.com/office/powerpoint/2010/main" val="187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91.2 Activation Functions (Rectifier)</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38824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Activation Function, also called, Rectifier (Explanation)</a:t>
            </a:r>
          </a:p>
          <a:p>
            <a:pPr marL="342900" indent="-342900" algn="l">
              <a:buClr>
                <a:srgbClr val="0070C0"/>
              </a:buClr>
              <a:buSzPct val="80000"/>
              <a:buFont typeface="Wingdings" pitchFamily="2" charset="2"/>
              <a:buChar char="u"/>
            </a:pPr>
            <a:r>
              <a:rPr lang="en-US" sz="1800" b="1" i="0" dirty="0">
                <a:solidFill>
                  <a:srgbClr val="29303B"/>
                </a:solidFill>
                <a:effectLst/>
              </a:rPr>
              <a:t>Now there are variants of ReLU that work even better, if you don't care so much about efficiency.</a:t>
            </a:r>
          </a:p>
          <a:p>
            <a:pPr marL="342900" indent="-342900" algn="l">
              <a:buClr>
                <a:srgbClr val="0070C0"/>
              </a:buClr>
              <a:buSzPct val="80000"/>
              <a:buFont typeface="Wingdings" pitchFamily="2" charset="2"/>
              <a:buChar char="u"/>
            </a:pPr>
            <a:r>
              <a:rPr lang="en-US" sz="1800" b="1" i="0" dirty="0">
                <a:solidFill>
                  <a:srgbClr val="29303B"/>
                </a:solidFill>
                <a:effectLst/>
              </a:rPr>
              <a:t>One is called "Leaky ReLU," and all that is, is instead of being flat left of zero, it actually has a little bit of a slope there as well, a very small slope, and again, that's for mathematical purposes to have an actual meaningful derivative there to work with, so that can provide even better convergence.</a:t>
            </a:r>
          </a:p>
          <a:p>
            <a:pPr marL="342900" indent="-342900" algn="l">
              <a:buClr>
                <a:srgbClr val="0070C0"/>
              </a:buClr>
              <a:buSzPct val="80000"/>
              <a:buFont typeface="Wingdings" pitchFamily="2" charset="2"/>
              <a:buChar char="u"/>
            </a:pPr>
            <a:r>
              <a:rPr lang="en-US" sz="1800" b="1" i="0" dirty="0">
                <a:solidFill>
                  <a:srgbClr val="29303B"/>
                </a:solidFill>
                <a:effectLst/>
              </a:rPr>
              <a:t>It's also something called "Noisy ReLU," which can also help with convergence.</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But these days ELU, the exponential linear unit, will often produce faster learning, that's kind of the, it's gaining popularity now that computing resources are becoming less and less of a concern now that you can actually do Deep Learning over a cluster of PCs on network in the cloud.</a:t>
            </a:r>
          </a:p>
          <a:p>
            <a:pPr marL="342900" indent="-342900" algn="l">
              <a:buClr>
                <a:srgbClr val="0070C0"/>
              </a:buClr>
              <a:buSzPct val="80000"/>
              <a:buFont typeface="Wingdings" pitchFamily="2" charset="2"/>
              <a:buChar char="u"/>
            </a:pPr>
            <a:r>
              <a:rPr lang="en-US" sz="1800" b="1" i="0" dirty="0">
                <a:solidFill>
                  <a:srgbClr val="29303B"/>
                </a:solidFill>
                <a:effectLst/>
              </a:rPr>
              <a:t>So that's what activation functions are all about.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4097559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91.3 Optimization Functions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647169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91.3 Optimization Functions</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44584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Optimization Functions</a:t>
            </a:r>
          </a:p>
          <a:p>
            <a:pPr marL="342900" indent="-342900" algn="l">
              <a:buClr>
                <a:srgbClr val="0070C0"/>
              </a:buClr>
              <a:buSzPct val="80000"/>
              <a:buFont typeface="Wingdings" pitchFamily="2" charset="2"/>
              <a:buChar char="u"/>
            </a:pPr>
            <a:r>
              <a:rPr lang="en-US" altLang="en-US" sz="1800" b="1" dirty="0">
                <a:solidFill>
                  <a:srgbClr val="29303B"/>
                </a:solidFill>
              </a:rPr>
              <a:t>There are faster (as in faster learning) optimizes than gradient descent</a:t>
            </a:r>
          </a:p>
          <a:p>
            <a:pPr marL="342900" indent="-342900" algn="l">
              <a:buClr>
                <a:srgbClr val="0070C0"/>
              </a:buClr>
              <a:buSzPct val="80000"/>
              <a:buFont typeface="Wingdings" pitchFamily="2" charset="2"/>
              <a:buChar char="u"/>
            </a:pPr>
            <a:r>
              <a:rPr lang="en-US" altLang="en-US" sz="1800" b="1" dirty="0">
                <a:solidFill>
                  <a:srgbClr val="29303B"/>
                </a:solidFill>
              </a:rPr>
              <a:t>Momentum Optimization</a:t>
            </a:r>
          </a:p>
          <a:p>
            <a:pPr marL="800100" lvl="1" indent="-342900" algn="l">
              <a:buClr>
                <a:srgbClr val="0070C0"/>
              </a:buClr>
              <a:buSzPct val="80000"/>
              <a:buFont typeface="Wingdings" pitchFamily="2" charset="2"/>
              <a:buChar char="u"/>
            </a:pPr>
            <a:r>
              <a:rPr lang="en-US" altLang="en-US" sz="1800" b="1" dirty="0">
                <a:solidFill>
                  <a:srgbClr val="29303B"/>
                </a:solidFill>
              </a:rPr>
              <a:t>Introduce a momentum term to the descent: When the surface start to flatten, the slop is small and x step is big. When the surface slope is steep, the slope is big but x step is very small.</a:t>
            </a:r>
          </a:p>
          <a:p>
            <a:pPr marL="342900" indent="-342900" algn="l">
              <a:buClr>
                <a:srgbClr val="0070C0"/>
              </a:buClr>
              <a:buSzPct val="80000"/>
              <a:buFont typeface="Wingdings" pitchFamily="2" charset="2"/>
              <a:buChar char="u"/>
            </a:pPr>
            <a:r>
              <a:rPr lang="en-US" altLang="en-US" sz="1800" b="1" dirty="0">
                <a:solidFill>
                  <a:srgbClr val="29303B"/>
                </a:solidFill>
              </a:rPr>
              <a:t>Nesterov Accelerated Gradient</a:t>
            </a:r>
          </a:p>
          <a:p>
            <a:pPr marL="800100" lvl="1" indent="-342900" algn="l">
              <a:buClr>
                <a:srgbClr val="0070C0"/>
              </a:buClr>
              <a:buSzPct val="80000"/>
              <a:buFont typeface="Wingdings" pitchFamily="2" charset="2"/>
              <a:buChar char="u"/>
            </a:pPr>
            <a:r>
              <a:rPr lang="en-US" altLang="en-US" sz="1800" b="1" dirty="0">
                <a:solidFill>
                  <a:srgbClr val="29303B"/>
                </a:solidFill>
              </a:rPr>
              <a:t>A small tweak on momentum optimization: computes momentum based on the gradient slightly ahead of you, not based where you are.</a:t>
            </a:r>
          </a:p>
          <a:p>
            <a:pPr marL="342900" indent="-342900" algn="l">
              <a:buClr>
                <a:srgbClr val="0070C0"/>
              </a:buClr>
              <a:buSzPct val="80000"/>
              <a:buFont typeface="Wingdings" pitchFamily="2" charset="2"/>
              <a:buChar char="u"/>
            </a:pPr>
            <a:r>
              <a:rPr lang="en-US" altLang="en-US" sz="1800" b="1" dirty="0">
                <a:solidFill>
                  <a:srgbClr val="29303B"/>
                </a:solidFill>
              </a:rPr>
              <a:t>RMSProp</a:t>
            </a:r>
          </a:p>
          <a:p>
            <a:pPr marL="342900" indent="-342900" algn="l">
              <a:buClr>
                <a:srgbClr val="0070C0"/>
              </a:buClr>
              <a:buSzPct val="80000"/>
              <a:buFont typeface="Wingdings" pitchFamily="2" charset="2"/>
              <a:buChar char="u"/>
            </a:pPr>
            <a:r>
              <a:rPr lang="en-US" altLang="en-US" sz="1800" b="1" dirty="0">
                <a:solidFill>
                  <a:srgbClr val="29303B"/>
                </a:solidFill>
              </a:rPr>
              <a:t>Adaptive learning rate to help point toward the minimum</a:t>
            </a:r>
          </a:p>
          <a:p>
            <a:pPr marL="342900" indent="-342900" algn="l">
              <a:buClr>
                <a:srgbClr val="0070C0"/>
              </a:buClr>
              <a:buSzPct val="80000"/>
              <a:buFont typeface="Wingdings" pitchFamily="2" charset="2"/>
              <a:buChar char="u"/>
            </a:pPr>
            <a:r>
              <a:rPr lang="en-US" altLang="en-US" sz="1800" b="1" dirty="0">
                <a:solidFill>
                  <a:srgbClr val="29303B"/>
                </a:solidFill>
              </a:rPr>
              <a:t>Adam</a:t>
            </a:r>
          </a:p>
          <a:p>
            <a:pPr marL="800100" lvl="1" indent="-342900" algn="l">
              <a:buClr>
                <a:srgbClr val="0070C0"/>
              </a:buClr>
              <a:buSzPct val="80000"/>
              <a:buFont typeface="Wingdings" pitchFamily="2" charset="2"/>
              <a:buChar char="u"/>
            </a:pPr>
            <a:r>
              <a:rPr lang="en-US" altLang="en-US" sz="1800" b="1" dirty="0">
                <a:solidFill>
                  <a:srgbClr val="29303B"/>
                </a:solidFill>
              </a:rPr>
              <a:t>Adaptive momentum estimation: Momentum + RMSProp combined</a:t>
            </a:r>
          </a:p>
          <a:p>
            <a:pPr marL="800100" lvl="1" indent="-342900" algn="l">
              <a:buClr>
                <a:srgbClr val="0070C0"/>
              </a:buClr>
              <a:buSzPct val="80000"/>
              <a:buFont typeface="Wingdings" pitchFamily="2" charset="2"/>
              <a:buChar char="u"/>
            </a:pPr>
            <a:r>
              <a:rPr lang="en-US" altLang="en-US" sz="1800" b="1" dirty="0">
                <a:solidFill>
                  <a:srgbClr val="29303B"/>
                </a:solidFill>
              </a:rPr>
              <a:t>Popular choice today, easy to use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8202C63F-0F4C-4223-AF4F-EF5D012587A2}"/>
              </a:ext>
            </a:extLst>
          </p:cNvPr>
          <p:cNvPicPr>
            <a:picLocks noChangeAspect="1"/>
          </p:cNvPicPr>
          <p:nvPr/>
        </p:nvPicPr>
        <p:blipFill>
          <a:blip r:embed="rId2"/>
          <a:stretch>
            <a:fillRect/>
          </a:stretch>
        </p:blipFill>
        <p:spPr>
          <a:xfrm>
            <a:off x="5679402" y="5588349"/>
            <a:ext cx="1961910" cy="1155743"/>
          </a:xfrm>
          <a:prstGeom prst="rect">
            <a:avLst/>
          </a:prstGeom>
          <a:ln>
            <a:solidFill>
              <a:srgbClr val="C00000"/>
            </a:solidFill>
          </a:ln>
        </p:spPr>
      </p:pic>
    </p:spTree>
    <p:extLst>
      <p:ext uri="{BB962C8B-B14F-4D97-AF65-F5344CB8AC3E}">
        <p14:creationId xmlns:p14="http://schemas.microsoft.com/office/powerpoint/2010/main" val="365359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91.3 Optimization Functions</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7302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Optimization Functions (Explanation)</a:t>
            </a:r>
          </a:p>
          <a:p>
            <a:pPr marL="342900" indent="-342900" algn="l">
              <a:buClr>
                <a:srgbClr val="0070C0"/>
              </a:buClr>
              <a:buSzPct val="80000"/>
              <a:buFont typeface="Wingdings" pitchFamily="2" charset="2"/>
              <a:buChar char="u"/>
            </a:pPr>
            <a:r>
              <a:rPr lang="en-US" sz="1800" b="1" i="0" dirty="0">
                <a:solidFill>
                  <a:srgbClr val="29303B"/>
                </a:solidFill>
                <a:effectLst/>
              </a:rPr>
              <a:t>You can also choose different optimization functions, you know, we've talked in very general terms about gradient descent, but there are various variations of gradient descent that you can use as well.</a:t>
            </a:r>
          </a:p>
          <a:p>
            <a:pPr marL="342900" indent="-342900" algn="l">
              <a:buClr>
                <a:srgbClr val="0070C0"/>
              </a:buClr>
              <a:buSzPct val="80000"/>
              <a:buFont typeface="Wingdings" pitchFamily="2" charset="2"/>
              <a:buChar char="u"/>
            </a:pPr>
            <a:r>
              <a:rPr lang="en-US" sz="1800" b="1" i="0" dirty="0">
                <a:solidFill>
                  <a:srgbClr val="29303B"/>
                </a:solidFill>
                <a:effectLst/>
              </a:rPr>
              <a:t>We discussed about momentum optimization, basically the idea there is to speed </a:t>
            </a:r>
            <a:r>
              <a:rPr lang="en-US" sz="1800" b="1" dirty="0">
                <a:solidFill>
                  <a:srgbClr val="29303B"/>
                </a:solidFill>
              </a:rPr>
              <a:t>objects</a:t>
            </a:r>
            <a:r>
              <a:rPr lang="en-US" sz="1800" b="1" i="0" dirty="0">
                <a:solidFill>
                  <a:srgbClr val="29303B"/>
                </a:solidFill>
                <a:effectLst/>
              </a:rPr>
              <a:t> up as you're going down a hill and slow </a:t>
            </a:r>
            <a:r>
              <a:rPr lang="en-US" sz="1800" b="1" dirty="0">
                <a:solidFill>
                  <a:srgbClr val="29303B"/>
                </a:solidFill>
              </a:rPr>
              <a:t>objects</a:t>
            </a:r>
            <a:r>
              <a:rPr lang="en-US" sz="1800" b="1" i="0" dirty="0">
                <a:solidFill>
                  <a:srgbClr val="29303B"/>
                </a:solidFill>
                <a:effectLst/>
              </a:rPr>
              <a:t> down as you start to approach that minima</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It is a way making the grading descent happen faster by kind of skipping over those steeper parts of your learning curve.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cxnSp>
        <p:nvCxnSpPr>
          <p:cNvPr id="18" name="Straight Arrow Connector 17">
            <a:extLst>
              <a:ext uri="{FF2B5EF4-FFF2-40B4-BE49-F238E27FC236}">
                <a16:creationId xmlns:a16="http://schemas.microsoft.com/office/drawing/2014/main" id="{38BE5351-3258-406A-9D85-C201E9B2F382}"/>
              </a:ext>
            </a:extLst>
          </p:cNvPr>
          <p:cNvCxnSpPr>
            <a:cxnSpLocks/>
          </p:cNvCxnSpPr>
          <p:nvPr/>
        </p:nvCxnSpPr>
        <p:spPr>
          <a:xfrm>
            <a:off x="2590800" y="6253174"/>
            <a:ext cx="4104456" cy="31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D68DC61-E3FE-42C3-B39B-1CA0DFE9C1B1}"/>
              </a:ext>
            </a:extLst>
          </p:cNvPr>
          <p:cNvCxnSpPr>
            <a:cxnSpLocks/>
          </p:cNvCxnSpPr>
          <p:nvPr/>
        </p:nvCxnSpPr>
        <p:spPr>
          <a:xfrm flipV="1">
            <a:off x="2590800" y="4190833"/>
            <a:ext cx="0" cy="206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54E6000-110A-46A1-9534-4912DC33BB5C}"/>
              </a:ext>
            </a:extLst>
          </p:cNvPr>
          <p:cNvCxnSpPr>
            <a:cxnSpLocks/>
          </p:cNvCxnSpPr>
          <p:nvPr/>
        </p:nvCxnSpPr>
        <p:spPr>
          <a:xfrm flipV="1">
            <a:off x="2824480" y="5100320"/>
            <a:ext cx="0" cy="1184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1CFAF3-4F67-4FD0-B3B0-76F4B3A52637}"/>
              </a:ext>
            </a:extLst>
          </p:cNvPr>
          <p:cNvCxnSpPr>
            <a:cxnSpLocks/>
            <a:stCxn id="92" idx="1"/>
          </p:cNvCxnSpPr>
          <p:nvPr/>
        </p:nvCxnSpPr>
        <p:spPr>
          <a:xfrm>
            <a:off x="2824480" y="5100320"/>
            <a:ext cx="1192721" cy="118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9561F6E-96D2-4732-8D43-7F4FE75D6EAC}"/>
              </a:ext>
            </a:extLst>
          </p:cNvPr>
          <p:cNvCxnSpPr>
            <a:cxnSpLocks/>
          </p:cNvCxnSpPr>
          <p:nvPr/>
        </p:nvCxnSpPr>
        <p:spPr>
          <a:xfrm>
            <a:off x="4672580" y="6104505"/>
            <a:ext cx="0" cy="209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6FC5E61-1E7C-4527-84BD-947E16DA0CA0}"/>
              </a:ext>
            </a:extLst>
          </p:cNvPr>
          <p:cNvCxnSpPr>
            <a:cxnSpLocks/>
          </p:cNvCxnSpPr>
          <p:nvPr/>
        </p:nvCxnSpPr>
        <p:spPr>
          <a:xfrm flipH="1">
            <a:off x="4008839" y="5448990"/>
            <a:ext cx="16724" cy="856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E8FBAF5-80F4-4342-A8F8-8842E594D8B9}"/>
              </a:ext>
            </a:extLst>
          </p:cNvPr>
          <p:cNvCxnSpPr>
            <a:cxnSpLocks/>
          </p:cNvCxnSpPr>
          <p:nvPr/>
        </p:nvCxnSpPr>
        <p:spPr>
          <a:xfrm>
            <a:off x="4055658" y="5941293"/>
            <a:ext cx="647026" cy="322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A23B739-7EA4-4137-A5A3-FD760AD87A3B}"/>
              </a:ext>
            </a:extLst>
          </p:cNvPr>
          <p:cNvSpPr txBox="1"/>
          <p:nvPr/>
        </p:nvSpPr>
        <p:spPr>
          <a:xfrm>
            <a:off x="4542852" y="5697232"/>
            <a:ext cx="216024" cy="369332"/>
          </a:xfrm>
          <a:prstGeom prst="rect">
            <a:avLst/>
          </a:prstGeom>
          <a:noFill/>
        </p:spPr>
        <p:txBody>
          <a:bodyPr wrap="square" rtlCol="0">
            <a:spAutoFit/>
          </a:bodyPr>
          <a:lstStyle/>
          <a:p>
            <a:r>
              <a:rPr lang="en-US" dirty="0"/>
              <a:t>c</a:t>
            </a:r>
          </a:p>
        </p:txBody>
      </p:sp>
      <p:sp>
        <p:nvSpPr>
          <p:cNvPr id="28" name="TextBox 27">
            <a:extLst>
              <a:ext uri="{FF2B5EF4-FFF2-40B4-BE49-F238E27FC236}">
                <a16:creationId xmlns:a16="http://schemas.microsoft.com/office/drawing/2014/main" id="{4E9776AE-EF43-49FC-892E-80D34689D465}"/>
              </a:ext>
            </a:extLst>
          </p:cNvPr>
          <p:cNvSpPr txBox="1"/>
          <p:nvPr/>
        </p:nvSpPr>
        <p:spPr>
          <a:xfrm>
            <a:off x="2113869" y="4826019"/>
            <a:ext cx="283080" cy="369332"/>
          </a:xfrm>
          <a:prstGeom prst="rect">
            <a:avLst/>
          </a:prstGeom>
          <a:noFill/>
        </p:spPr>
        <p:txBody>
          <a:bodyPr wrap="square" rtlCol="0">
            <a:spAutoFit/>
          </a:bodyPr>
          <a:lstStyle/>
          <a:p>
            <a:r>
              <a:rPr lang="en-US" dirty="0"/>
              <a:t>y</a:t>
            </a:r>
          </a:p>
        </p:txBody>
      </p:sp>
      <p:cxnSp>
        <p:nvCxnSpPr>
          <p:cNvPr id="42" name="Straight Arrow Connector 41">
            <a:extLst>
              <a:ext uri="{FF2B5EF4-FFF2-40B4-BE49-F238E27FC236}">
                <a16:creationId xmlns:a16="http://schemas.microsoft.com/office/drawing/2014/main" id="{7996AA2A-BEFF-4188-A036-C531557015B2}"/>
              </a:ext>
            </a:extLst>
          </p:cNvPr>
          <p:cNvCxnSpPr>
            <a:cxnSpLocks/>
          </p:cNvCxnSpPr>
          <p:nvPr/>
        </p:nvCxnSpPr>
        <p:spPr>
          <a:xfrm flipV="1">
            <a:off x="3980196" y="6343695"/>
            <a:ext cx="722488" cy="1782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08AE663-FCD4-4478-A831-77C0F51CC5CD}"/>
              </a:ext>
            </a:extLst>
          </p:cNvPr>
          <p:cNvCxnSpPr>
            <a:cxnSpLocks/>
          </p:cNvCxnSpPr>
          <p:nvPr/>
        </p:nvCxnSpPr>
        <p:spPr>
          <a:xfrm>
            <a:off x="2824480" y="6361518"/>
            <a:ext cx="1155716"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13C6E6C1-3337-4F96-BC76-E2742098B2F9}"/>
              </a:ext>
            </a:extLst>
          </p:cNvPr>
          <p:cNvSpPr txBox="1"/>
          <p:nvPr/>
        </p:nvSpPr>
        <p:spPr>
          <a:xfrm>
            <a:off x="4253136" y="6409862"/>
            <a:ext cx="576063" cy="369332"/>
          </a:xfrm>
          <a:prstGeom prst="rect">
            <a:avLst/>
          </a:prstGeom>
          <a:noFill/>
        </p:spPr>
        <p:txBody>
          <a:bodyPr wrap="square" rtlCol="0">
            <a:spAutoFit/>
          </a:bodyPr>
          <a:lstStyle/>
          <a:p>
            <a:r>
              <a:rPr lang="el-GR" dirty="0"/>
              <a:t>Δ</a:t>
            </a:r>
            <a:r>
              <a:rPr lang="en-US" dirty="0"/>
              <a:t>x</a:t>
            </a:r>
            <a:r>
              <a:rPr lang="en-US" baseline="-25000" dirty="0"/>
              <a:t>2</a:t>
            </a:r>
          </a:p>
        </p:txBody>
      </p:sp>
      <p:sp>
        <p:nvSpPr>
          <p:cNvPr id="90" name="TextBox 89">
            <a:extLst>
              <a:ext uri="{FF2B5EF4-FFF2-40B4-BE49-F238E27FC236}">
                <a16:creationId xmlns:a16="http://schemas.microsoft.com/office/drawing/2014/main" id="{E81BEAD1-E742-4670-B083-9C747CFABD43}"/>
              </a:ext>
            </a:extLst>
          </p:cNvPr>
          <p:cNvSpPr txBox="1"/>
          <p:nvPr/>
        </p:nvSpPr>
        <p:spPr>
          <a:xfrm>
            <a:off x="3103104" y="6409862"/>
            <a:ext cx="576063" cy="369332"/>
          </a:xfrm>
          <a:prstGeom prst="rect">
            <a:avLst/>
          </a:prstGeom>
          <a:noFill/>
        </p:spPr>
        <p:txBody>
          <a:bodyPr wrap="square" rtlCol="0">
            <a:spAutoFit/>
          </a:bodyPr>
          <a:lstStyle/>
          <a:p>
            <a:r>
              <a:rPr lang="el-GR" dirty="0"/>
              <a:t>Δ</a:t>
            </a:r>
            <a:r>
              <a:rPr lang="en-US" dirty="0"/>
              <a:t>x</a:t>
            </a:r>
            <a:r>
              <a:rPr lang="en-US" baseline="-25000" dirty="0"/>
              <a:t>1</a:t>
            </a:r>
          </a:p>
        </p:txBody>
      </p:sp>
      <p:sp>
        <p:nvSpPr>
          <p:cNvPr id="91" name="TextBox 90">
            <a:extLst>
              <a:ext uri="{FF2B5EF4-FFF2-40B4-BE49-F238E27FC236}">
                <a16:creationId xmlns:a16="http://schemas.microsoft.com/office/drawing/2014/main" id="{62165E96-55D1-46A1-876A-B05F5385F188}"/>
              </a:ext>
            </a:extLst>
          </p:cNvPr>
          <p:cNvSpPr txBox="1"/>
          <p:nvPr/>
        </p:nvSpPr>
        <p:spPr>
          <a:xfrm>
            <a:off x="6756320" y="5959211"/>
            <a:ext cx="217004" cy="369332"/>
          </a:xfrm>
          <a:prstGeom prst="rect">
            <a:avLst/>
          </a:prstGeom>
          <a:noFill/>
        </p:spPr>
        <p:txBody>
          <a:bodyPr wrap="square" rtlCol="0">
            <a:spAutoFit/>
          </a:bodyPr>
          <a:lstStyle/>
          <a:p>
            <a:r>
              <a:rPr lang="en-US" dirty="0"/>
              <a:t>x</a:t>
            </a:r>
          </a:p>
        </p:txBody>
      </p:sp>
      <p:sp>
        <p:nvSpPr>
          <p:cNvPr id="92" name="Freeform: Shape 91">
            <a:extLst>
              <a:ext uri="{FF2B5EF4-FFF2-40B4-BE49-F238E27FC236}">
                <a16:creationId xmlns:a16="http://schemas.microsoft.com/office/drawing/2014/main" id="{B091D5FA-E28C-4B22-9669-EECF4E90E267}"/>
              </a:ext>
            </a:extLst>
          </p:cNvPr>
          <p:cNvSpPr/>
          <p:nvPr/>
        </p:nvSpPr>
        <p:spPr>
          <a:xfrm>
            <a:off x="2306320" y="4297007"/>
            <a:ext cx="3862568" cy="1860341"/>
          </a:xfrm>
          <a:custGeom>
            <a:avLst/>
            <a:gdLst>
              <a:gd name="connsiteX0" fmla="*/ 0 w 3862568"/>
              <a:gd name="connsiteY0" fmla="*/ 153073 h 1860341"/>
              <a:gd name="connsiteX1" fmla="*/ 518160 w 3862568"/>
              <a:gd name="connsiteY1" fmla="*/ 803313 h 1860341"/>
              <a:gd name="connsiteX2" fmla="*/ 1361440 w 3862568"/>
              <a:gd name="connsiteY2" fmla="*/ 1443393 h 1860341"/>
              <a:gd name="connsiteX3" fmla="*/ 2032000 w 3862568"/>
              <a:gd name="connsiteY3" fmla="*/ 1778673 h 1860341"/>
              <a:gd name="connsiteX4" fmla="*/ 2377440 w 3862568"/>
              <a:gd name="connsiteY4" fmla="*/ 1859953 h 1860341"/>
              <a:gd name="connsiteX5" fmla="*/ 2550160 w 3862568"/>
              <a:gd name="connsiteY5" fmla="*/ 1798993 h 1860341"/>
              <a:gd name="connsiteX6" fmla="*/ 2844800 w 3862568"/>
              <a:gd name="connsiteY6" fmla="*/ 1585633 h 1860341"/>
              <a:gd name="connsiteX7" fmla="*/ 3434080 w 3862568"/>
              <a:gd name="connsiteY7" fmla="*/ 854113 h 1860341"/>
              <a:gd name="connsiteX8" fmla="*/ 3810000 w 3862568"/>
              <a:gd name="connsiteY8" fmla="*/ 92113 h 1860341"/>
              <a:gd name="connsiteX9" fmla="*/ 3850640 w 3862568"/>
              <a:gd name="connsiteY9" fmla="*/ 41313 h 186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568" h="1860341">
                <a:moveTo>
                  <a:pt x="0" y="153073"/>
                </a:moveTo>
                <a:cubicBezTo>
                  <a:pt x="145626" y="370666"/>
                  <a:pt x="291253" y="588260"/>
                  <a:pt x="518160" y="803313"/>
                </a:cubicBezTo>
                <a:cubicBezTo>
                  <a:pt x="745067" y="1018366"/>
                  <a:pt x="1109133" y="1280833"/>
                  <a:pt x="1361440" y="1443393"/>
                </a:cubicBezTo>
                <a:cubicBezTo>
                  <a:pt x="1613747" y="1605953"/>
                  <a:pt x="1862667" y="1709246"/>
                  <a:pt x="2032000" y="1778673"/>
                </a:cubicBezTo>
                <a:cubicBezTo>
                  <a:pt x="2201333" y="1848100"/>
                  <a:pt x="2291080" y="1856566"/>
                  <a:pt x="2377440" y="1859953"/>
                </a:cubicBezTo>
                <a:cubicBezTo>
                  <a:pt x="2463800" y="1863340"/>
                  <a:pt x="2472267" y="1844713"/>
                  <a:pt x="2550160" y="1798993"/>
                </a:cubicBezTo>
                <a:cubicBezTo>
                  <a:pt x="2628053" y="1753273"/>
                  <a:pt x="2697480" y="1743113"/>
                  <a:pt x="2844800" y="1585633"/>
                </a:cubicBezTo>
                <a:cubicBezTo>
                  <a:pt x="2992120" y="1428153"/>
                  <a:pt x="3273213" y="1103033"/>
                  <a:pt x="3434080" y="854113"/>
                </a:cubicBezTo>
                <a:cubicBezTo>
                  <a:pt x="3594947" y="605193"/>
                  <a:pt x="3740573" y="227580"/>
                  <a:pt x="3810000" y="92113"/>
                </a:cubicBezTo>
                <a:cubicBezTo>
                  <a:pt x="3879427" y="-43354"/>
                  <a:pt x="3865033" y="-1021"/>
                  <a:pt x="3850640" y="4131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838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91.3 Optimization Functions</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146919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Optimization Functions (Explanation)</a:t>
            </a:r>
          </a:p>
          <a:p>
            <a:pPr marL="342900" indent="-342900" algn="l">
              <a:buClr>
                <a:srgbClr val="0070C0"/>
              </a:buClr>
              <a:buSzPct val="80000"/>
              <a:buFont typeface="Wingdings" pitchFamily="2" charset="2"/>
              <a:buChar char="u"/>
            </a:pPr>
            <a:r>
              <a:rPr lang="en-US" sz="1800" b="1" i="0" dirty="0">
                <a:solidFill>
                  <a:srgbClr val="29303B"/>
                </a:solidFill>
                <a:effectLst/>
              </a:rPr>
              <a:t>There is also something called the "Nesterov accelerated gradient," which is just a tweak on top of momentum optimization, basically it's looking ahead a little bit to the gradient in front of you to take that information into account, so that works even better.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1026" name="Picture 2" descr="Learning Parameters, Part 2: Momentum-Based &amp; Nesterov Accelerated Gradient  Descent | by Akshay L Chandra | Towards Data Science">
            <a:extLst>
              <a:ext uri="{FF2B5EF4-FFF2-40B4-BE49-F238E27FC236}">
                <a16:creationId xmlns:a16="http://schemas.microsoft.com/office/drawing/2014/main" id="{1905157C-B4E7-415D-95E9-A06806557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06" y="3075609"/>
            <a:ext cx="4273498" cy="2134523"/>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28" name="Picture 4" descr="What's the difference between momentum based gradient descent and Nesterov's  accelerated gradient descent? - Cross Validated">
            <a:extLst>
              <a:ext uri="{FF2B5EF4-FFF2-40B4-BE49-F238E27FC236}">
                <a16:creationId xmlns:a16="http://schemas.microsoft.com/office/drawing/2014/main" id="{415F89FB-2EC1-47F6-B763-7D6903D67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3050705"/>
            <a:ext cx="3775075" cy="182325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1030" name="Picture 6" descr="IFT 6085 - Lecture 6 Nesterov's Accelerated Gradient, Stochastic Gradient  Descent">
            <a:extLst>
              <a:ext uri="{FF2B5EF4-FFF2-40B4-BE49-F238E27FC236}">
                <a16:creationId xmlns:a16="http://schemas.microsoft.com/office/drawing/2014/main" id="{806A5F80-6362-4F97-87C8-37E5EBDAB2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856" y="4991145"/>
            <a:ext cx="3371850" cy="13525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98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91.3 Optimization Functions</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1542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Optimization Functions (Explanation)</a:t>
            </a:r>
          </a:p>
          <a:p>
            <a:pPr marL="342900" indent="-342900" algn="l">
              <a:buClr>
                <a:srgbClr val="0070C0"/>
              </a:buClr>
              <a:buSzPct val="80000"/>
              <a:buFont typeface="Wingdings" pitchFamily="2" charset="2"/>
              <a:buChar char="u"/>
            </a:pPr>
            <a:r>
              <a:rPr lang="en-US" sz="1800" b="1" i="0" dirty="0">
                <a:solidFill>
                  <a:srgbClr val="29303B"/>
                </a:solidFill>
                <a:effectLst/>
              </a:rPr>
              <a:t>There's also something called "RMSProp," which uses an adaptive learning rate, that again, helps point you in the right direction toward the minimum. </a:t>
            </a:r>
          </a:p>
          <a:p>
            <a:pPr marL="342900" indent="-342900" algn="l">
              <a:buClr>
                <a:srgbClr val="0070C0"/>
              </a:buClr>
              <a:buSzPct val="80000"/>
              <a:buFont typeface="Wingdings" pitchFamily="2" charset="2"/>
              <a:buChar char="u"/>
            </a:pPr>
            <a:r>
              <a:rPr lang="en-US" sz="1800" b="1" i="0" dirty="0">
                <a:solidFill>
                  <a:srgbClr val="29303B"/>
                </a:solidFill>
                <a:effectLst/>
              </a:rPr>
              <a:t>Remember back to how greeting descent works, it's not always obvious which direction you're going to be heading in given the change in parameters, so RMSProp is just a more sophisticated way of trying to figure out the right direction.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2052" name="Picture 4" descr="Demystifying Different Variants of Gradient Descent Optimization Algorithm  | Hacker Noon">
            <a:extLst>
              <a:ext uri="{FF2B5EF4-FFF2-40B4-BE49-F238E27FC236}">
                <a16:creationId xmlns:a16="http://schemas.microsoft.com/office/drawing/2014/main" id="{B5DCCAFF-366B-4CDA-93EE-1FCFD6305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462" y="4098578"/>
            <a:ext cx="3600450" cy="12668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2054" name="Picture 6" descr="RMSProp Definition | DeepAI">
            <a:extLst>
              <a:ext uri="{FF2B5EF4-FFF2-40B4-BE49-F238E27FC236}">
                <a16:creationId xmlns:a16="http://schemas.microsoft.com/office/drawing/2014/main" id="{CE296C05-4F42-4B0B-A477-C2FA1D3C6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908078"/>
            <a:ext cx="3133725" cy="14573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1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91.3 Optimization Functions</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15781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Optimization Functions (Explanation)</a:t>
            </a:r>
          </a:p>
          <a:p>
            <a:pPr marL="342900" indent="-342900" algn="l">
              <a:buClr>
                <a:srgbClr val="0070C0"/>
              </a:buClr>
              <a:buSzPct val="80000"/>
              <a:buFont typeface="Wingdings" pitchFamily="2" charset="2"/>
              <a:buChar char="u"/>
            </a:pPr>
            <a:r>
              <a:rPr lang="en-US" sz="1800" b="1" i="0" dirty="0">
                <a:solidFill>
                  <a:srgbClr val="29303B"/>
                </a:solidFill>
                <a:effectLst/>
              </a:rPr>
              <a:t>Finally, there's something called "Adam," stands for “Adaptive </a:t>
            </a:r>
            <a:r>
              <a:rPr lang="en-US" sz="1800" b="1" dirty="0">
                <a:solidFill>
                  <a:srgbClr val="29303B"/>
                </a:solidFill>
              </a:rPr>
              <a:t>M</a:t>
            </a:r>
            <a:r>
              <a:rPr lang="en-US" sz="1800" b="1" i="0" dirty="0">
                <a:solidFill>
                  <a:srgbClr val="29303B"/>
                </a:solidFill>
                <a:effectLst/>
              </a:rPr>
              <a:t>oment estimation,“ basically it's the momentum optimizer and RMSProp combined.</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t gives you the best of both worlds, and that is a popular choice today because it works really well and it's very easy to use.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3076" name="Picture 4" descr="Data Con LA 2019 - Optimization Algorithms for Deep Learning by Ash P…">
            <a:extLst>
              <a:ext uri="{FF2B5EF4-FFF2-40B4-BE49-F238E27FC236}">
                <a16:creationId xmlns:a16="http://schemas.microsoft.com/office/drawing/2014/main" id="{07BCE19E-CB50-4088-9C41-65DE91128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172" y="2996952"/>
            <a:ext cx="5033655" cy="3779186"/>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249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91.3 Optimization Functions</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0102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Optimization Functions (Explanation)</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 libraries that you are going to use are very high level and very easy to use</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We will not implement Nesterov accelerated gradient.</a:t>
            </a:r>
          </a:p>
          <a:p>
            <a:pPr marL="342900" indent="-342900" algn="l">
              <a:buClr>
                <a:srgbClr val="0070C0"/>
              </a:buClr>
              <a:buSzPct val="80000"/>
              <a:buFont typeface="Wingdings" pitchFamily="2" charset="2"/>
              <a:buChar char="u"/>
            </a:pPr>
            <a:r>
              <a:rPr lang="en-US" sz="1800" b="1" dirty="0">
                <a:solidFill>
                  <a:srgbClr val="29303B"/>
                </a:solidFill>
              </a:rPr>
              <a:t>We just set</a:t>
            </a:r>
            <a:r>
              <a:rPr lang="en-US" sz="1800" b="1" i="0" dirty="0">
                <a:solidFill>
                  <a:srgbClr val="29303B"/>
                </a:solidFill>
                <a:effectLst/>
              </a:rPr>
              <a:t> optimizer =“</a:t>
            </a:r>
            <a:r>
              <a:rPr lang="en-US" sz="1800" b="1" dirty="0">
                <a:solidFill>
                  <a:srgbClr val="29303B"/>
                </a:solidFill>
              </a:rPr>
              <a:t>A</a:t>
            </a:r>
            <a:r>
              <a:rPr lang="en-US" sz="1800" b="1" i="0" dirty="0">
                <a:solidFill>
                  <a:srgbClr val="29303B"/>
                </a:solidFill>
                <a:effectLst/>
              </a:rPr>
              <a:t>dam” and make sure Adm </a:t>
            </a:r>
            <a:r>
              <a:rPr lang="en-US" sz="1800" b="1" dirty="0">
                <a:solidFill>
                  <a:srgbClr val="29303B"/>
                </a:solidFill>
              </a:rPr>
              <a:t>is best choice for us.</a:t>
            </a:r>
            <a:endParaRPr lang="en-US" sz="1800" b="1" i="0" dirty="0">
              <a:solidFill>
                <a:srgbClr val="29303B"/>
              </a:solidFill>
              <a:effectLst/>
            </a:endParaRPr>
          </a:p>
          <a:p>
            <a:pPr marL="342900" indent="-342900" algn="l">
              <a:buClr>
                <a:srgbClr val="0070C0"/>
              </a:buClr>
              <a:buSzPct val="80000"/>
              <a:buFont typeface="Wingdings" pitchFamily="2" charset="2"/>
              <a:buChar char="u"/>
            </a:pPr>
            <a:r>
              <a:rPr lang="en-US" sz="1800" b="1" dirty="0">
                <a:solidFill>
                  <a:srgbClr val="29303B"/>
                </a:solidFill>
              </a:rPr>
              <a:t>We need to</a:t>
            </a:r>
            <a:r>
              <a:rPr lang="en-US" sz="1800" b="1" i="0" dirty="0">
                <a:solidFill>
                  <a:srgbClr val="29303B"/>
                </a:solidFill>
                <a:effectLst/>
              </a:rPr>
              <a:t> be aware of the tradeoffs between speed of convergence and computational resources and time required to actually do that convergence.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283203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a:solidFill>
                  <a:srgbClr val="FFFF00"/>
                </a:solidFill>
              </a:rPr>
              <a:t>91 Deep Learning</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7140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Constructing, Training, and Tuning Multi-Layer Perceptrons</a:t>
            </a:r>
          </a:p>
          <a:p>
            <a:pPr marL="342900" indent="-342900" algn="l">
              <a:buClr>
                <a:srgbClr val="0070C0"/>
              </a:buClr>
              <a:buSzPct val="80000"/>
              <a:buFont typeface="Wingdings" pitchFamily="2" charset="2"/>
              <a:buChar char="u"/>
            </a:pPr>
            <a:r>
              <a:rPr lang="en-US" sz="1800" b="1" i="0" dirty="0">
                <a:solidFill>
                  <a:srgbClr val="29303B"/>
                </a:solidFill>
                <a:effectLst/>
              </a:rPr>
              <a:t>We have hands-on experience with TensorFlow playground.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3041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91.4 Avoid Overfitting</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60607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91.4 Avoid Overfitting</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4422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Avoid Overfitting</a:t>
            </a:r>
          </a:p>
          <a:p>
            <a:pPr marL="342900" indent="-342900" algn="l">
              <a:buClr>
                <a:srgbClr val="0070C0"/>
              </a:buClr>
              <a:buSzPct val="80000"/>
              <a:buFont typeface="Wingdings" pitchFamily="2" charset="2"/>
              <a:buChar char="u"/>
            </a:pPr>
            <a:r>
              <a:rPr lang="en-US" altLang="en-US" sz="1800" b="1" dirty="0">
                <a:solidFill>
                  <a:srgbClr val="29303B"/>
                </a:solidFill>
              </a:rPr>
              <a:t>With thousands of weights to tune, overfitting is a problem.</a:t>
            </a:r>
          </a:p>
          <a:p>
            <a:pPr marL="342900" indent="-342900" algn="l">
              <a:buClr>
                <a:srgbClr val="0070C0"/>
              </a:buClr>
              <a:buSzPct val="80000"/>
              <a:buFont typeface="Wingdings" pitchFamily="2" charset="2"/>
              <a:buChar char="u"/>
            </a:pPr>
            <a:r>
              <a:rPr lang="en-US" altLang="en-US" sz="1800" b="1" dirty="0">
                <a:solidFill>
                  <a:srgbClr val="29303B"/>
                </a:solidFill>
              </a:rPr>
              <a:t>Early stopping when performance starts dropping,</a:t>
            </a:r>
          </a:p>
          <a:p>
            <a:pPr marL="342900" indent="-342900" algn="l">
              <a:buClr>
                <a:srgbClr val="0070C0"/>
              </a:buClr>
              <a:buSzPct val="80000"/>
              <a:buFont typeface="Wingdings" pitchFamily="2" charset="2"/>
              <a:buChar char="u"/>
            </a:pPr>
            <a:r>
              <a:rPr lang="en-US" altLang="en-US" sz="1800" b="1" dirty="0">
                <a:solidFill>
                  <a:srgbClr val="29303B"/>
                </a:solidFill>
              </a:rPr>
              <a:t>Regularization terms added to cost function during training</a:t>
            </a:r>
          </a:p>
          <a:p>
            <a:pPr marL="342900" indent="-342900" algn="l">
              <a:buClr>
                <a:srgbClr val="0070C0"/>
              </a:buClr>
              <a:buSzPct val="80000"/>
              <a:buFont typeface="Wingdings" pitchFamily="2" charset="2"/>
              <a:buChar char="u"/>
            </a:pPr>
            <a:r>
              <a:rPr lang="en-US" altLang="en-US" sz="1800" b="1" dirty="0">
                <a:solidFill>
                  <a:srgbClr val="29303B"/>
                </a:solidFill>
              </a:rPr>
              <a:t>Dropout: Ignore, for example, 50% of all neurons randomly at each training step</a:t>
            </a:r>
          </a:p>
          <a:p>
            <a:pPr marL="800100" lvl="1" indent="-342900" algn="l">
              <a:buClr>
                <a:srgbClr val="0070C0"/>
              </a:buClr>
              <a:buSzPct val="80000"/>
              <a:buFont typeface="Wingdings" pitchFamily="2" charset="2"/>
              <a:buChar char="u"/>
            </a:pPr>
            <a:r>
              <a:rPr lang="en-US" altLang="en-US" sz="1800" b="1" dirty="0">
                <a:solidFill>
                  <a:srgbClr val="29303B"/>
                </a:solidFill>
              </a:rPr>
              <a:t>Work surprisingly well</a:t>
            </a:r>
          </a:p>
          <a:p>
            <a:pPr marL="800100" lvl="1" indent="-342900" algn="l">
              <a:buClr>
                <a:srgbClr val="0070C0"/>
              </a:buClr>
              <a:buSzPct val="80000"/>
              <a:buFont typeface="Wingdings" pitchFamily="2" charset="2"/>
              <a:buChar char="u"/>
            </a:pPr>
            <a:r>
              <a:rPr lang="en-US" altLang="en-US" sz="1800" b="1" dirty="0">
                <a:solidFill>
                  <a:srgbClr val="29303B"/>
                </a:solidFill>
              </a:rPr>
              <a:t>Forces your model to spread out its learning.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F6B5008C-CC54-4D09-9163-852D7CF4EA10}"/>
              </a:ext>
            </a:extLst>
          </p:cNvPr>
          <p:cNvPicPr>
            <a:picLocks noChangeAspect="1"/>
          </p:cNvPicPr>
          <p:nvPr/>
        </p:nvPicPr>
        <p:blipFill>
          <a:blip r:embed="rId2"/>
          <a:stretch>
            <a:fillRect/>
          </a:stretch>
        </p:blipFill>
        <p:spPr>
          <a:xfrm>
            <a:off x="7233617" y="4096635"/>
            <a:ext cx="1476375" cy="1981200"/>
          </a:xfrm>
          <a:prstGeom prst="rect">
            <a:avLst/>
          </a:prstGeom>
          <a:ln>
            <a:solidFill>
              <a:srgbClr val="C00000"/>
            </a:solidFill>
          </a:ln>
        </p:spPr>
      </p:pic>
    </p:spTree>
    <p:extLst>
      <p:ext uri="{BB962C8B-B14F-4D97-AF65-F5344CB8AC3E}">
        <p14:creationId xmlns:p14="http://schemas.microsoft.com/office/powerpoint/2010/main" val="1441218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91.4 Avoid Overfitting</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8023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Avoid Overfitting (Explanation)</a:t>
            </a:r>
          </a:p>
          <a:p>
            <a:pPr marL="342900" indent="-342900" algn="l">
              <a:buClr>
                <a:srgbClr val="0070C0"/>
              </a:buClr>
              <a:buSzPct val="80000"/>
              <a:buFont typeface="Wingdings" pitchFamily="2" charset="2"/>
              <a:buChar char="u"/>
            </a:pPr>
            <a:r>
              <a:rPr lang="en-US" sz="1800" b="1" i="0" dirty="0">
                <a:solidFill>
                  <a:srgbClr val="29303B"/>
                </a:solidFill>
                <a:effectLst/>
              </a:rPr>
              <a:t>Let’s discussed overfitting. </a:t>
            </a:r>
          </a:p>
          <a:p>
            <a:pPr marL="342900" indent="-342900" algn="l">
              <a:buClr>
                <a:srgbClr val="0070C0"/>
              </a:buClr>
              <a:buSzPct val="80000"/>
              <a:buFont typeface="Wingdings" pitchFamily="2" charset="2"/>
              <a:buChar char="u"/>
            </a:pPr>
            <a:r>
              <a:rPr lang="en-US" sz="1800" b="1" i="0" dirty="0">
                <a:solidFill>
                  <a:srgbClr val="29303B"/>
                </a:solidFill>
                <a:effectLst/>
              </a:rPr>
              <a:t>You can see you'll often end up with patterns like this where</a:t>
            </a:r>
            <a:r>
              <a:rPr lang="en-US" sz="1800" b="1" dirty="0">
                <a:solidFill>
                  <a:srgbClr val="29303B"/>
                </a:solidFill>
              </a:rPr>
              <a:t> </a:t>
            </a:r>
            <a:r>
              <a:rPr lang="en-US" sz="1800" b="1" i="0" dirty="0">
                <a:solidFill>
                  <a:srgbClr val="29303B"/>
                </a:solidFill>
                <a:effectLst/>
              </a:rPr>
              <a:t>you are not really getting a clean solution.</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are going to end up with these weird spikes sometimes. </a:t>
            </a:r>
            <a:r>
              <a:rPr lang="en-US" sz="1800" b="1" dirty="0">
                <a:solidFill>
                  <a:srgbClr val="29303B"/>
                </a:solidFill>
              </a:rPr>
              <a:t>S</a:t>
            </a:r>
            <a:r>
              <a:rPr lang="en-US" sz="1800" b="1" i="0" dirty="0">
                <a:solidFill>
                  <a:srgbClr val="29303B"/>
                </a:solidFill>
                <a:effectLst/>
              </a:rPr>
              <a:t>ometimes if you </a:t>
            </a:r>
            <a:r>
              <a:rPr lang="en-US" sz="1800" b="1" dirty="0">
                <a:solidFill>
                  <a:srgbClr val="29303B"/>
                </a:solidFill>
              </a:rPr>
              <a:t>get run time</a:t>
            </a:r>
            <a:r>
              <a:rPr lang="en-US" sz="1800" b="1" i="0" dirty="0">
                <a:solidFill>
                  <a:srgbClr val="29303B"/>
                </a:solidFill>
                <a:effectLst/>
              </a:rPr>
              <a:t> too long. </a:t>
            </a:r>
            <a:r>
              <a:rPr lang="en-US" sz="1800" b="1" dirty="0">
                <a:solidFill>
                  <a:srgbClr val="29303B"/>
                </a:solidFill>
              </a:rPr>
              <a:t>I</a:t>
            </a:r>
            <a:r>
              <a:rPr lang="en-US" sz="1800" b="1" i="0" dirty="0">
                <a:solidFill>
                  <a:srgbClr val="29303B"/>
                </a:solidFill>
                <a:effectLst/>
              </a:rPr>
              <a:t>t ends up reinforcing those spikes. </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hose overfitted areas where you are not really fitting to the pattern you're looking for.</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just fitting to the training data that you were given</a:t>
            </a:r>
            <a:r>
              <a:rPr lang="en-US" sz="1800" b="1" dirty="0">
                <a:solidFill>
                  <a:srgbClr val="29303B"/>
                </a:solidFill>
              </a:rPr>
              <a:t>, not the testing data.</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8" name="Picture 7">
            <a:extLst>
              <a:ext uri="{FF2B5EF4-FFF2-40B4-BE49-F238E27FC236}">
                <a16:creationId xmlns:a16="http://schemas.microsoft.com/office/drawing/2014/main" id="{AFD8E162-CD6D-4AA9-9AEB-9FB74A4490FA}"/>
              </a:ext>
            </a:extLst>
          </p:cNvPr>
          <p:cNvPicPr>
            <a:picLocks noChangeAspect="1"/>
          </p:cNvPicPr>
          <p:nvPr/>
        </p:nvPicPr>
        <p:blipFill>
          <a:blip r:embed="rId2"/>
          <a:stretch>
            <a:fillRect/>
          </a:stretch>
        </p:blipFill>
        <p:spPr>
          <a:xfrm>
            <a:off x="7272088" y="4404598"/>
            <a:ext cx="1476375" cy="1981200"/>
          </a:xfrm>
          <a:prstGeom prst="rect">
            <a:avLst/>
          </a:prstGeom>
          <a:ln>
            <a:solidFill>
              <a:srgbClr val="C00000"/>
            </a:solidFill>
          </a:ln>
        </p:spPr>
      </p:pic>
    </p:spTree>
    <p:extLst>
      <p:ext uri="{BB962C8B-B14F-4D97-AF65-F5344CB8AC3E}">
        <p14:creationId xmlns:p14="http://schemas.microsoft.com/office/powerpoint/2010/main" val="337509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91.4 Avoid Overfitting</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60633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Avoid Overfitting (Explanation)</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 are ways to combat that and obviously if you have thousands of weights to tune</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i="0" dirty="0">
                <a:solidFill>
                  <a:srgbClr val="29303B"/>
                </a:solidFill>
                <a:effectLst/>
              </a:rPr>
              <a:t>Those connections between each neuron and each layer of your neurons can add up really quickly.</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t is very easy for overfitting to happen.</a:t>
            </a:r>
          </a:p>
          <a:p>
            <a:pPr marL="342900" indent="-342900" algn="l">
              <a:buClr>
                <a:srgbClr val="0070C0"/>
              </a:buClr>
              <a:buSzPct val="80000"/>
              <a:buFont typeface="Wingdings" pitchFamily="2" charset="2"/>
              <a:buChar char="u"/>
            </a:pPr>
            <a:r>
              <a:rPr lang="en-US" sz="1800" b="1" i="0" dirty="0">
                <a:solidFill>
                  <a:srgbClr val="29303B"/>
                </a:solidFill>
                <a:effectLst/>
              </a:rPr>
              <a:t>There are ways to deal with it, one is called "early stopping.“ </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s soon as you see performance start to drop.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8" name="Picture 7">
            <a:extLst>
              <a:ext uri="{FF2B5EF4-FFF2-40B4-BE49-F238E27FC236}">
                <a16:creationId xmlns:a16="http://schemas.microsoft.com/office/drawing/2014/main" id="{AFD8E162-CD6D-4AA9-9AEB-9FB74A4490FA}"/>
              </a:ext>
            </a:extLst>
          </p:cNvPr>
          <p:cNvPicPr>
            <a:picLocks noChangeAspect="1"/>
          </p:cNvPicPr>
          <p:nvPr/>
        </p:nvPicPr>
        <p:blipFill>
          <a:blip r:embed="rId2"/>
          <a:stretch>
            <a:fillRect/>
          </a:stretch>
        </p:blipFill>
        <p:spPr>
          <a:xfrm>
            <a:off x="7092280" y="4385166"/>
            <a:ext cx="1476375" cy="1981200"/>
          </a:xfrm>
          <a:prstGeom prst="rect">
            <a:avLst/>
          </a:prstGeom>
          <a:ln>
            <a:solidFill>
              <a:srgbClr val="C00000"/>
            </a:solidFill>
          </a:ln>
        </p:spPr>
      </p:pic>
    </p:spTree>
    <p:extLst>
      <p:ext uri="{BB962C8B-B14F-4D97-AF65-F5344CB8AC3E}">
        <p14:creationId xmlns:p14="http://schemas.microsoft.com/office/powerpoint/2010/main" val="3077094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91.4 Avoid Overfitting</a:t>
            </a:r>
            <a:endParaRPr lang="zh-TW" altLang="en-US" b="1" dirty="0">
              <a:solidFill>
                <a:srgbClr val="FFFF00"/>
              </a:solidFill>
            </a:endParaRPr>
          </a:p>
        </p:txBody>
      </p:sp>
      <p:sp>
        <p:nvSpPr>
          <p:cNvPr id="3" name="副標題 2"/>
          <p:cNvSpPr>
            <a:spLocks noGrp="1"/>
          </p:cNvSpPr>
          <p:nvPr>
            <p:ph type="subTitle" idx="1"/>
          </p:nvPr>
        </p:nvSpPr>
        <p:spPr>
          <a:xfrm>
            <a:off x="395537" y="1418788"/>
            <a:ext cx="8291263" cy="26126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Avoid Overfitting (Explanation)</a:t>
            </a:r>
          </a:p>
          <a:p>
            <a:pPr marL="342900" indent="-342900" algn="l">
              <a:buClr>
                <a:srgbClr val="0070C0"/>
              </a:buClr>
              <a:buSzPct val="80000"/>
              <a:buFont typeface="Wingdings" pitchFamily="2" charset="2"/>
              <a:buChar char="u"/>
            </a:pPr>
            <a:r>
              <a:rPr lang="en-US" sz="1800" b="1" dirty="0">
                <a:solidFill>
                  <a:srgbClr val="29303B"/>
                </a:solidFill>
              </a:rPr>
              <a:t>It</a:t>
            </a:r>
            <a:r>
              <a:rPr lang="en-US" sz="1800" b="1" i="0" dirty="0">
                <a:solidFill>
                  <a:srgbClr val="29303B"/>
                </a:solidFill>
                <a:effectLst/>
              </a:rPr>
              <a:t> may be natural way of telling you that it might be time for you to stop learning, you know.</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t this point maybe you're just overfitting. </a:t>
            </a:r>
          </a:p>
          <a:p>
            <a:pPr marL="342900" indent="-342900" algn="l">
              <a:buClr>
                <a:srgbClr val="0070C0"/>
              </a:buClr>
              <a:buSzPct val="80000"/>
              <a:buFont typeface="Wingdings" pitchFamily="2" charset="2"/>
              <a:buChar char="u"/>
            </a:pPr>
            <a:r>
              <a:rPr lang="en-US" sz="1800" b="1" i="0" dirty="0">
                <a:solidFill>
                  <a:srgbClr val="29303B"/>
                </a:solidFill>
                <a:effectLst/>
              </a:rPr>
              <a:t>There are also "regularization terms" you can add to the cost function during training, you know, that can, basically like the bias term that we talked about earlier, like can help too</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hlinkClick r:id="rId2"/>
              </a:rPr>
              <a:t>https://en.wikipedia.org/wiki/Regularization_(mathematics)</a:t>
            </a:r>
            <a:endParaRPr 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4098" name="Picture 2" descr="Regularization (mathematics) - Wikipedia">
            <a:extLst>
              <a:ext uri="{FF2B5EF4-FFF2-40B4-BE49-F238E27FC236}">
                <a16:creationId xmlns:a16="http://schemas.microsoft.com/office/drawing/2014/main" id="{7D5119BC-ED99-4B71-9015-0DD7F7508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391463"/>
            <a:ext cx="2181225" cy="20955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67EBAB1-B980-45BE-AA3C-F720BEF4A4F5}"/>
              </a:ext>
            </a:extLst>
          </p:cNvPr>
          <p:cNvPicPr>
            <a:picLocks noChangeAspect="1"/>
          </p:cNvPicPr>
          <p:nvPr/>
        </p:nvPicPr>
        <p:blipFill>
          <a:blip r:embed="rId4"/>
          <a:stretch>
            <a:fillRect/>
          </a:stretch>
        </p:blipFill>
        <p:spPr>
          <a:xfrm>
            <a:off x="3779912" y="4616040"/>
            <a:ext cx="4286250" cy="828675"/>
          </a:xfrm>
          <a:prstGeom prst="rect">
            <a:avLst/>
          </a:prstGeom>
          <a:ln>
            <a:solidFill>
              <a:srgbClr val="C00000"/>
            </a:solidFill>
          </a:ln>
        </p:spPr>
      </p:pic>
    </p:spTree>
    <p:extLst>
      <p:ext uri="{BB962C8B-B14F-4D97-AF65-F5344CB8AC3E}">
        <p14:creationId xmlns:p14="http://schemas.microsoft.com/office/powerpoint/2010/main" val="275709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91.4 Avoid Overfitting</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2262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Avoid Overfitting (Explanation)</a:t>
            </a:r>
          </a:p>
          <a:p>
            <a:pPr marL="342900" indent="-342900" algn="l">
              <a:buClr>
                <a:srgbClr val="0070C0"/>
              </a:buClr>
              <a:buSzPct val="80000"/>
              <a:buFont typeface="Wingdings" pitchFamily="2" charset="2"/>
              <a:buChar char="u"/>
            </a:pPr>
            <a:r>
              <a:rPr lang="en-US" sz="1800" b="1" dirty="0">
                <a:solidFill>
                  <a:srgbClr val="29303B"/>
                </a:solidFill>
              </a:rPr>
              <a:t>A</a:t>
            </a:r>
            <a:r>
              <a:rPr lang="en-US" sz="1800" b="1" i="0" dirty="0">
                <a:solidFill>
                  <a:srgbClr val="29303B"/>
                </a:solidFill>
                <a:effectLst/>
              </a:rPr>
              <a:t> surprisingly effective technique is called "dropout," and it kind of is an example of a very simple idea that is very effective.</a:t>
            </a:r>
          </a:p>
          <a:p>
            <a:pPr marL="342900" indent="-342900" algn="l">
              <a:buClr>
                <a:srgbClr val="0070C0"/>
              </a:buClr>
              <a:buSzPct val="80000"/>
              <a:buFont typeface="Wingdings" pitchFamily="2" charset="2"/>
              <a:buChar char="u"/>
            </a:pPr>
            <a:r>
              <a:rPr lang="en-US" sz="1800" b="1" i="0" dirty="0">
                <a:solidFill>
                  <a:srgbClr val="29303B"/>
                </a:solidFill>
                <a:effectLst/>
              </a:rPr>
              <a:t>The idea is just to ignore, </a:t>
            </a:r>
            <a:r>
              <a:rPr lang="en-US" sz="1800" b="1" dirty="0">
                <a:solidFill>
                  <a:srgbClr val="29303B"/>
                </a:solidFill>
              </a:rPr>
              <a:t>for example, </a:t>
            </a:r>
            <a:r>
              <a:rPr lang="en-US" sz="1800" b="1" i="0" dirty="0">
                <a:solidFill>
                  <a:srgbClr val="29303B"/>
                </a:solidFill>
                <a:effectLst/>
              </a:rPr>
              <a:t>half of the neurons (weight are very small, close to zero) randomly at each training step, pretend that they don't exist at all.</a:t>
            </a:r>
          </a:p>
          <a:p>
            <a:pPr marL="342900" indent="-342900" algn="l">
              <a:buClr>
                <a:srgbClr val="0070C0"/>
              </a:buClr>
              <a:buSzPct val="80000"/>
              <a:buFont typeface="Wingdings" pitchFamily="2" charset="2"/>
              <a:buChar char="u"/>
            </a:pPr>
            <a:r>
              <a:rPr lang="en-US" sz="1800" b="1" i="0" dirty="0">
                <a:solidFill>
                  <a:srgbClr val="29303B"/>
                </a:solidFill>
                <a:effectLst/>
              </a:rPr>
              <a:t>And the reason this works is because it forces your model to spread out its learning.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pic>
        <p:nvPicPr>
          <p:cNvPr id="5122" name="Picture 2" descr="Dropout in (Deep) Machine learning | by Amar Budhiraja | Medium">
            <a:extLst>
              <a:ext uri="{FF2B5EF4-FFF2-40B4-BE49-F238E27FC236}">
                <a16:creationId xmlns:a16="http://schemas.microsoft.com/office/drawing/2014/main" id="{8600A1C8-6C26-470C-B18B-1A351BEB3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000" y="3861048"/>
            <a:ext cx="4788024" cy="238486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5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91.4 Avoid Overfitting</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33783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Avoid Overfitting (Explanation)</a:t>
            </a:r>
          </a:p>
          <a:p>
            <a:pPr marL="342900" indent="-342900" algn="l">
              <a:buClr>
                <a:srgbClr val="0070C0"/>
              </a:buClr>
              <a:buSzPct val="80000"/>
              <a:buFont typeface="Wingdings" pitchFamily="2" charset="2"/>
              <a:buChar char="u"/>
            </a:pPr>
            <a:r>
              <a:rPr lang="en-US" sz="1800" b="1" i="0" dirty="0">
                <a:solidFill>
                  <a:srgbClr val="29303B"/>
                </a:solidFill>
                <a:effectLst/>
              </a:rPr>
              <a:t>If basically you're taking away half of its brain, if you will, at each training step, you're going to force the remaining half of those neurons to do as much work as possible, so this prevents things where you have individual neurons taking on more of the work than they should.</a:t>
            </a:r>
          </a:p>
          <a:p>
            <a:pPr marL="342900" indent="-342900" algn="l">
              <a:buClr>
                <a:srgbClr val="0070C0"/>
              </a:buClr>
              <a:buSzPct val="80000"/>
              <a:buFont typeface="Wingdings" pitchFamily="2" charset="2"/>
              <a:buChar char="u"/>
            </a:pPr>
            <a:r>
              <a:rPr lang="en-US" sz="1800" b="1" i="0" dirty="0">
                <a:solidFill>
                  <a:srgbClr val="29303B"/>
                </a:solidFill>
                <a:effectLst/>
              </a:rPr>
              <a:t>You know, you even saw some of the examples that we ran in the TensorFlow playground that sometimes we'd end up with neurons that were barely used at all, and by using dropout, that would have forced that neuron to have been used more effectively.</a:t>
            </a:r>
          </a:p>
          <a:p>
            <a:pPr marL="342900" indent="-342900" algn="l">
              <a:buClr>
                <a:srgbClr val="0070C0"/>
              </a:buClr>
              <a:buSzPct val="80000"/>
              <a:buFont typeface="Wingdings" pitchFamily="2" charset="2"/>
              <a:buChar char="u"/>
            </a:pPr>
            <a:r>
              <a:rPr lang="en-US" sz="1800" b="1" dirty="0">
                <a:solidFill>
                  <a:srgbClr val="29303B"/>
                </a:solidFill>
              </a:rPr>
              <a:t>V</a:t>
            </a:r>
            <a:r>
              <a:rPr lang="en-US" sz="1800" b="1" i="0" dirty="0">
                <a:solidFill>
                  <a:srgbClr val="29303B"/>
                </a:solidFill>
                <a:effectLst/>
              </a:rPr>
              <a:t>ery simple concept and very effective in making sure that you're making full use of your neural network.</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extLst>
      <p:ext uri="{BB962C8B-B14F-4D97-AF65-F5344CB8AC3E}">
        <p14:creationId xmlns:p14="http://schemas.microsoft.com/office/powerpoint/2010/main" val="1292173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91.5 Tune Your Topology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19692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91.5 Tune Your Topology</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30183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Tune Your Topology</a:t>
            </a:r>
          </a:p>
          <a:p>
            <a:pPr marL="342900" indent="-342900" algn="l">
              <a:buClr>
                <a:srgbClr val="0070C0"/>
              </a:buClr>
              <a:buSzPct val="80000"/>
              <a:buFont typeface="Wingdings" pitchFamily="2" charset="2"/>
              <a:buChar char="u"/>
            </a:pPr>
            <a:r>
              <a:rPr lang="en-US" altLang="en-US" sz="1800" b="1" dirty="0">
                <a:solidFill>
                  <a:srgbClr val="29303B"/>
                </a:solidFill>
              </a:rPr>
              <a:t>Trial and Error is one way</a:t>
            </a:r>
          </a:p>
          <a:p>
            <a:pPr marL="800100" lvl="1" indent="-342900" algn="l">
              <a:buClr>
                <a:srgbClr val="0070C0"/>
              </a:buClr>
              <a:buSzPct val="80000"/>
              <a:buFont typeface="Wingdings" pitchFamily="2" charset="2"/>
              <a:buChar char="u"/>
            </a:pPr>
            <a:r>
              <a:rPr lang="en-US" altLang="en-US" sz="1800" b="1" dirty="0">
                <a:solidFill>
                  <a:srgbClr val="29303B"/>
                </a:solidFill>
              </a:rPr>
              <a:t>Evaluate a smaller network with less neurons in the hidden layers</a:t>
            </a:r>
          </a:p>
          <a:p>
            <a:pPr marL="800100" lvl="1" indent="-342900" algn="l">
              <a:buClr>
                <a:srgbClr val="0070C0"/>
              </a:buClr>
              <a:buSzPct val="80000"/>
              <a:buFont typeface="Wingdings" pitchFamily="2" charset="2"/>
              <a:buChar char="u"/>
            </a:pPr>
            <a:r>
              <a:rPr lang="en-US" altLang="en-US" sz="1800" b="1" dirty="0">
                <a:solidFill>
                  <a:srgbClr val="29303B"/>
                </a:solidFill>
              </a:rPr>
              <a:t>Evaluate a larger network with more layers </a:t>
            </a:r>
          </a:p>
          <a:p>
            <a:pPr marL="1257300" lvl="2" indent="-342900" algn="l">
              <a:buClr>
                <a:srgbClr val="0070C0"/>
              </a:buClr>
              <a:buSzPct val="80000"/>
              <a:buFont typeface="Wingdings" pitchFamily="2" charset="2"/>
              <a:buChar char="u"/>
            </a:pPr>
            <a:r>
              <a:rPr lang="en-US" altLang="en-US" sz="1800" b="1" dirty="0">
                <a:solidFill>
                  <a:srgbClr val="29303B"/>
                </a:solidFill>
              </a:rPr>
              <a:t>Try reducing the size of each layer as you progress: form a funnel</a:t>
            </a:r>
          </a:p>
          <a:p>
            <a:pPr marL="342900" indent="-342900" algn="l">
              <a:buClr>
                <a:srgbClr val="0070C0"/>
              </a:buClr>
              <a:buSzPct val="80000"/>
              <a:buFont typeface="Wingdings" pitchFamily="2" charset="2"/>
              <a:buChar char="u"/>
            </a:pPr>
            <a:r>
              <a:rPr lang="en-US" altLang="en-US" sz="1800" b="1" dirty="0">
                <a:solidFill>
                  <a:srgbClr val="29303B"/>
                </a:solidFill>
              </a:rPr>
              <a:t>More layers can yield faster learning</a:t>
            </a:r>
          </a:p>
          <a:p>
            <a:pPr marL="342900" indent="-342900" algn="l">
              <a:buClr>
                <a:srgbClr val="0070C0"/>
              </a:buClr>
              <a:buSzPct val="80000"/>
              <a:buFont typeface="Wingdings" pitchFamily="2" charset="2"/>
              <a:buChar char="u"/>
            </a:pPr>
            <a:r>
              <a:rPr lang="en-US" altLang="en-US" sz="1800" b="1" dirty="0">
                <a:solidFill>
                  <a:srgbClr val="29303B"/>
                </a:solidFill>
              </a:rPr>
              <a:t>Or just use more layers and neurons than you need. Do not care because you can use early stopping</a:t>
            </a:r>
          </a:p>
          <a:p>
            <a:pPr marL="342900" indent="-342900" algn="l">
              <a:buClr>
                <a:srgbClr val="0070C0"/>
              </a:buClr>
              <a:buSzPct val="80000"/>
              <a:buFont typeface="Wingdings" pitchFamily="2" charset="2"/>
              <a:buChar char="u"/>
            </a:pPr>
            <a:r>
              <a:rPr lang="en-US" altLang="en-US" sz="1800" b="1" dirty="0">
                <a:solidFill>
                  <a:srgbClr val="29303B"/>
                </a:solidFill>
              </a:rPr>
              <a:t>Use “model zoos”</a:t>
            </a:r>
          </a:p>
          <a:p>
            <a:pPr marL="342900" indent="-342900" algn="l">
              <a:buClr>
                <a:srgbClr val="0070C0"/>
              </a:buClr>
              <a:buSzPct val="80000"/>
              <a:buFont typeface="Wingdings" pitchFamily="2" charset="2"/>
              <a:buChar char="u"/>
            </a:pPr>
            <a:endParaRPr lang="en-US" altLang="en-US" sz="1800" b="1" dirty="0">
              <a:solidFill>
                <a:srgbClr val="29303B"/>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pic>
        <p:nvPicPr>
          <p:cNvPr id="7" name="Picture 6">
            <a:extLst>
              <a:ext uri="{FF2B5EF4-FFF2-40B4-BE49-F238E27FC236}">
                <a16:creationId xmlns:a16="http://schemas.microsoft.com/office/drawing/2014/main" id="{4E757A7E-3A59-4630-A4A5-A3A98AC3CB68}"/>
              </a:ext>
            </a:extLst>
          </p:cNvPr>
          <p:cNvPicPr>
            <a:picLocks noChangeAspect="1"/>
          </p:cNvPicPr>
          <p:nvPr/>
        </p:nvPicPr>
        <p:blipFill>
          <a:blip r:embed="rId2"/>
          <a:stretch>
            <a:fillRect/>
          </a:stretch>
        </p:blipFill>
        <p:spPr>
          <a:xfrm>
            <a:off x="6012160" y="4691500"/>
            <a:ext cx="2409825" cy="1495425"/>
          </a:xfrm>
          <a:prstGeom prst="rect">
            <a:avLst/>
          </a:prstGeom>
          <a:ln>
            <a:solidFill>
              <a:srgbClr val="C00000"/>
            </a:solidFill>
          </a:ln>
        </p:spPr>
      </p:pic>
    </p:spTree>
    <p:extLst>
      <p:ext uri="{BB962C8B-B14F-4D97-AF65-F5344CB8AC3E}">
        <p14:creationId xmlns:p14="http://schemas.microsoft.com/office/powerpoint/2010/main" val="2979276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91.5 Tune Your Topology</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49249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Tu</a:t>
            </a:r>
            <a:r>
              <a:rPr lang="en-US" sz="1800" b="1" dirty="0">
                <a:solidFill>
                  <a:srgbClr val="29303B"/>
                </a:solidFill>
              </a:rPr>
              <a:t>ne Your Topology (Explanation)</a:t>
            </a:r>
          </a:p>
          <a:p>
            <a:pPr marL="342900" indent="-342900" algn="l">
              <a:buClr>
                <a:srgbClr val="0070C0"/>
              </a:buClr>
              <a:buSzPct val="80000"/>
              <a:buFont typeface="Wingdings" pitchFamily="2" charset="2"/>
              <a:buChar char="u"/>
            </a:pPr>
            <a:r>
              <a:rPr lang="en-US" sz="1800" b="1" i="0" dirty="0">
                <a:solidFill>
                  <a:srgbClr val="29303B"/>
                </a:solidFill>
                <a:effectLst/>
              </a:rPr>
              <a:t>Let’s discuss about tuning your typology.</a:t>
            </a:r>
          </a:p>
          <a:p>
            <a:pPr marL="342900" indent="-342900" algn="l">
              <a:buClr>
                <a:srgbClr val="0070C0"/>
              </a:buClr>
              <a:buSzPct val="80000"/>
              <a:buFont typeface="Wingdings" pitchFamily="2" charset="2"/>
              <a:buChar char="u"/>
            </a:pPr>
            <a:r>
              <a:rPr lang="en-US" sz="1800" b="1" i="0" dirty="0">
                <a:solidFill>
                  <a:srgbClr val="29303B"/>
                </a:solidFill>
                <a:effectLst/>
              </a:rPr>
              <a:t>Another way to improve the results of your Deep Learning network is to just play games with how many neurons you have and how many layers of neurons you have. </a:t>
            </a:r>
          </a:p>
          <a:p>
            <a:pPr marL="342900" indent="-342900" algn="l">
              <a:buClr>
                <a:srgbClr val="0070C0"/>
              </a:buClr>
              <a:buSzPct val="80000"/>
              <a:buFont typeface="Wingdings" pitchFamily="2" charset="2"/>
              <a:buChar char="u"/>
            </a:pPr>
            <a:r>
              <a:rPr lang="en-US" sz="1800" b="1" i="0" dirty="0">
                <a:solidFill>
                  <a:srgbClr val="29303B"/>
                </a:solidFill>
                <a:effectLst/>
              </a:rPr>
              <a:t>One way of dealing with it is just trial and error.</a:t>
            </a:r>
          </a:p>
          <a:p>
            <a:pPr marL="342900" indent="-342900" algn="l">
              <a:buClr>
                <a:srgbClr val="0070C0"/>
              </a:buClr>
              <a:buSzPct val="80000"/>
              <a:buFont typeface="Wingdings" pitchFamily="2" charset="2"/>
              <a:buChar char="u"/>
            </a:pPr>
            <a:r>
              <a:rPr lang="en-US" sz="1800" b="1" dirty="0">
                <a:solidFill>
                  <a:srgbClr val="29303B"/>
                </a:solidFill>
              </a:rPr>
              <a:t>It i</a:t>
            </a:r>
            <a:r>
              <a:rPr lang="en-US" sz="1800" b="1" i="0" dirty="0">
                <a:solidFill>
                  <a:srgbClr val="29303B"/>
                </a:solidFill>
                <a:effectLst/>
              </a:rPr>
              <a:t>s just we did in TensorFlow playground, but, there can be a methodology to that and, even you can start off by it with the strategy of evaluating a smaller network with less neurons in the hidden layers, or you can evaluate a larger network with more layers</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want to see: can I get away with a smaller network and still get good results?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Can I k</a:t>
            </a:r>
            <a:r>
              <a:rPr lang="en-US" sz="1800" b="1" i="0" dirty="0">
                <a:solidFill>
                  <a:srgbClr val="29303B"/>
                </a:solidFill>
                <a:effectLst/>
              </a:rPr>
              <a:t>eep on making it smaller and smaller until you find the smallest it can be safely? </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can try to make your network larger and larger and see, you know, at what point it stops providing more benefits to you</a:t>
            </a:r>
            <a:r>
              <a:rPr lang="en-US" sz="1800" b="1" dirty="0">
                <a:solidFill>
                  <a:srgbClr val="29303B"/>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29</a:t>
            </a:fld>
            <a:endParaRPr lang="zh-TW" altLang="en-US"/>
          </a:p>
        </p:txBody>
      </p:sp>
    </p:spTree>
    <p:extLst>
      <p:ext uri="{BB962C8B-B14F-4D97-AF65-F5344CB8AC3E}">
        <p14:creationId xmlns:p14="http://schemas.microsoft.com/office/powerpoint/2010/main" val="359437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91.1 Backpropagation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19713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91.5 Tune Your Topology</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43864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Tu</a:t>
            </a:r>
            <a:r>
              <a:rPr lang="en-US" sz="1800" b="1" dirty="0">
                <a:solidFill>
                  <a:srgbClr val="29303B"/>
                </a:solidFill>
              </a:rPr>
              <a:t>ne Your Topology (Explanation)</a:t>
            </a:r>
          </a:p>
          <a:p>
            <a:pPr marL="342900" indent="-342900" algn="l">
              <a:buClr>
                <a:srgbClr val="0070C0"/>
              </a:buClr>
              <a:buSzPct val="80000"/>
              <a:buFont typeface="Wingdings" pitchFamily="2" charset="2"/>
              <a:buChar char="u"/>
            </a:pPr>
            <a:r>
              <a:rPr lang="en-US" sz="1800" b="1" dirty="0">
                <a:solidFill>
                  <a:srgbClr val="29303B"/>
                </a:solidFill>
              </a:rPr>
              <a:t>J</a:t>
            </a:r>
            <a:r>
              <a:rPr lang="en-US" sz="1800" b="1" i="0" dirty="0">
                <a:solidFill>
                  <a:srgbClr val="29303B"/>
                </a:solidFill>
                <a:effectLst/>
              </a:rPr>
              <a:t>ust start sizing things differently and see what works and what doesn’t.</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here's sort of a spooky (ghostly) aspect to how this stuff all works together.</a:t>
            </a:r>
          </a:p>
          <a:p>
            <a:pPr marL="342900" indent="-342900" algn="l">
              <a:buClr>
                <a:srgbClr val="0070C0"/>
              </a:buClr>
              <a:buSzPct val="80000"/>
              <a:buFont typeface="Wingdings" pitchFamily="2" charset="2"/>
              <a:buChar char="u"/>
            </a:pPr>
            <a:r>
              <a:rPr lang="en-US" sz="1800" b="1" i="0" dirty="0">
                <a:solidFill>
                  <a:srgbClr val="29303B"/>
                </a:solidFill>
                <a:effectLst/>
              </a:rPr>
              <a:t> it's very hard to understand intuitively what's going on inside of a neural network, a Deep Learning network in particular</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S</a:t>
            </a:r>
            <a:r>
              <a:rPr lang="en-US" sz="1800" b="1" i="0" dirty="0">
                <a:solidFill>
                  <a:srgbClr val="29303B"/>
                </a:solidFill>
                <a:effectLst/>
              </a:rPr>
              <a:t>ometimes you just have to use your intuition to try to tune the thing and get at the right number of resources you need.</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n today's modern computing environment, sometimes you don't really care so much.</a:t>
            </a:r>
          </a:p>
          <a:p>
            <a:pPr marL="342900" indent="-342900" algn="l">
              <a:buClr>
                <a:srgbClr val="0070C0"/>
              </a:buClr>
              <a:buSzPct val="80000"/>
              <a:buFont typeface="Wingdings" pitchFamily="2" charset="2"/>
              <a:buChar char="u"/>
            </a:pPr>
            <a:r>
              <a:rPr lang="en-US" sz="1800" b="1" i="0" dirty="0">
                <a:solidFill>
                  <a:srgbClr val="29303B"/>
                </a:solidFill>
                <a:effectLst/>
              </a:rPr>
              <a:t>It is OK that you have a deep neural network that has more neurons that it really needs.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dirty="0">
                <a:solidFill>
                  <a:srgbClr val="29303B"/>
                </a:solidFill>
              </a:rPr>
              <a:t>W</a:t>
            </a:r>
            <a:r>
              <a:rPr lang="en-US" sz="1800" b="1" i="0" dirty="0">
                <a:solidFill>
                  <a:srgbClr val="29303B"/>
                </a:solidFill>
                <a:effectLst/>
              </a:rPr>
              <a:t>hat is the real expense involved in that these days? Probably not much.</a:t>
            </a:r>
          </a:p>
          <a:p>
            <a:pPr marL="342900" indent="-342900" algn="l">
              <a:buClr>
                <a:srgbClr val="0070C0"/>
              </a:buClr>
              <a:buSzPct val="80000"/>
              <a:buFont typeface="Wingdings" pitchFamily="2" charset="2"/>
              <a:buChar char="u"/>
            </a:pPr>
            <a:r>
              <a:rPr lang="en-US" sz="1800" b="1" dirty="0">
                <a:solidFill>
                  <a:srgbClr val="C00000"/>
                </a:solidFill>
              </a:rPr>
              <a:t>M</a:t>
            </a:r>
            <a:r>
              <a:rPr lang="en-US" sz="1800" b="1" i="0" dirty="0">
                <a:solidFill>
                  <a:srgbClr val="C00000"/>
                </a:solidFill>
                <a:effectLst/>
              </a:rPr>
              <a:t>ore layers will often yield faster learning than have more neurons and less layers</a:t>
            </a:r>
            <a:r>
              <a:rPr lang="en-US" sz="1800" b="1" dirty="0">
                <a:solidFill>
                  <a:srgbClr val="C00000"/>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30</a:t>
            </a:fld>
            <a:endParaRPr lang="zh-TW" altLang="en-US"/>
          </a:p>
        </p:txBody>
      </p:sp>
    </p:spTree>
    <p:extLst>
      <p:ext uri="{BB962C8B-B14F-4D97-AF65-F5344CB8AC3E}">
        <p14:creationId xmlns:p14="http://schemas.microsoft.com/office/powerpoint/2010/main" val="2579145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91.5 Tune Your Topology</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35223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29303B"/>
                </a:solidFill>
                <a:effectLst/>
              </a:rPr>
              <a:t>Tu</a:t>
            </a:r>
            <a:r>
              <a:rPr lang="en-US" sz="1800" b="1" dirty="0">
                <a:solidFill>
                  <a:srgbClr val="29303B"/>
                </a:solidFill>
              </a:rPr>
              <a:t>ne Your Topology (Explanation)</a:t>
            </a:r>
          </a:p>
          <a:p>
            <a:pPr marL="342900" indent="-342900" algn="l">
              <a:buClr>
                <a:srgbClr val="0070C0"/>
              </a:buClr>
              <a:buSzPct val="80000"/>
              <a:buFont typeface="Wingdings" pitchFamily="2" charset="2"/>
              <a:buChar char="u"/>
            </a:pPr>
            <a:r>
              <a:rPr lang="en-US" sz="1800" b="1" dirty="0">
                <a:solidFill>
                  <a:srgbClr val="29303B"/>
                </a:solidFill>
              </a:rPr>
              <a:t>I</a:t>
            </a:r>
            <a:r>
              <a:rPr lang="en-US" sz="1800" b="1" i="0" dirty="0">
                <a:solidFill>
                  <a:srgbClr val="29303B"/>
                </a:solidFill>
                <a:effectLst/>
              </a:rPr>
              <a:t>f you care about speed of convergence, adding more layers is often the right thing to do, or you can also use something called "models zoos</a:t>
            </a:r>
            <a:r>
              <a:rPr lang="en-US" sz="1800" b="1" dirty="0">
                <a:solidFill>
                  <a:srgbClr val="29303B"/>
                </a:solidFill>
              </a:rPr>
              <a:t>.</a:t>
            </a:r>
            <a:r>
              <a:rPr lang="en-US" sz="1800" b="1" i="0" dirty="0">
                <a:solidFill>
                  <a:srgbClr val="29303B"/>
                </a:solidFill>
                <a:effectLst/>
              </a:rPr>
              <a:t>“ </a:t>
            </a:r>
          </a:p>
          <a:p>
            <a:pPr marL="342900" indent="-342900" algn="l">
              <a:buClr>
                <a:srgbClr val="0070C0"/>
              </a:buClr>
              <a:buSzPct val="80000"/>
              <a:buFont typeface="Wingdings" pitchFamily="2" charset="2"/>
              <a:buChar char="u"/>
            </a:pPr>
            <a:r>
              <a:rPr lang="en-US" sz="1800" b="1" dirty="0">
                <a:solidFill>
                  <a:srgbClr val="29303B"/>
                </a:solidFill>
              </a:rPr>
              <a:t>T</a:t>
            </a:r>
            <a:r>
              <a:rPr lang="en-US" sz="1800" b="1" i="0" dirty="0">
                <a:solidFill>
                  <a:srgbClr val="29303B"/>
                </a:solidFill>
                <a:effectLst/>
              </a:rPr>
              <a:t>here are actually libraries out there of neural network topology for specific problems</a:t>
            </a:r>
            <a:r>
              <a:rPr lang="en-US" sz="1800" b="1" dirty="0">
                <a:solidFill>
                  <a:srgbClr val="29303B"/>
                </a:solidFill>
              </a:rPr>
              <a:t>.</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are not the first person in the world to solve a specific classification problem.</a:t>
            </a:r>
          </a:p>
          <a:p>
            <a:pPr marL="342900" indent="-342900" algn="l">
              <a:buClr>
                <a:srgbClr val="0070C0"/>
              </a:buClr>
              <a:buSzPct val="80000"/>
              <a:buFont typeface="Wingdings" pitchFamily="2" charset="2"/>
              <a:buChar char="u"/>
            </a:pPr>
            <a:r>
              <a:rPr lang="en-US" sz="1800" b="1" dirty="0">
                <a:solidFill>
                  <a:srgbClr val="29303B"/>
                </a:solidFill>
              </a:rPr>
              <a:t>Y</a:t>
            </a:r>
            <a:r>
              <a:rPr lang="en-US" sz="1800" b="1" i="0" dirty="0">
                <a:solidFill>
                  <a:srgbClr val="29303B"/>
                </a:solidFill>
                <a:effectLst/>
              </a:rPr>
              <a:t>ou should always check out one of the model zoos out there to see if someone already figured out the optimal topology.</a:t>
            </a:r>
          </a:p>
          <a:p>
            <a:pPr marL="342900" indent="-342900" algn="l">
              <a:buClr>
                <a:srgbClr val="0070C0"/>
              </a:buClr>
              <a:buSzPct val="80000"/>
              <a:buFont typeface="Wingdings" pitchFamily="2" charset="2"/>
              <a:buChar char="u"/>
            </a:pPr>
            <a:r>
              <a:rPr lang="en-US" sz="1800" b="1" i="0" dirty="0">
                <a:solidFill>
                  <a:srgbClr val="29303B"/>
                </a:solidFill>
                <a:effectLst/>
              </a:rPr>
              <a:t>Try to achieve instead of trying to reinvent the wheel.</a:t>
            </a:r>
          </a:p>
          <a:p>
            <a:pPr marL="342900" indent="-342900" algn="l">
              <a:buClr>
                <a:srgbClr val="0070C0"/>
              </a:buClr>
              <a:buSzPct val="80000"/>
              <a:buFont typeface="Wingdings" pitchFamily="2" charset="2"/>
              <a:buChar char="u"/>
            </a:pPr>
            <a:r>
              <a:rPr lang="en-US" sz="1800" b="1" i="0" dirty="0">
                <a:solidFill>
                  <a:srgbClr val="29303B"/>
                </a:solidFill>
                <a:effectLst/>
              </a:rPr>
              <a:t>People share </a:t>
            </a:r>
            <a:r>
              <a:rPr lang="en-US" sz="1800" b="1" dirty="0">
                <a:solidFill>
                  <a:srgbClr val="29303B"/>
                </a:solidFill>
              </a:rPr>
              <a:t>knowledge </a:t>
            </a:r>
            <a:r>
              <a:rPr lang="en-US" sz="1800" b="1" i="0" dirty="0">
                <a:solidFill>
                  <a:srgbClr val="29303B"/>
                </a:solidFill>
                <a:effectLst/>
              </a:rPr>
              <a:t>and it can save you a lot of time.</a:t>
            </a:r>
          </a:p>
          <a:p>
            <a:pPr marL="342900" indent="-342900" algn="l">
              <a:buClr>
                <a:srgbClr val="0070C0"/>
              </a:buClr>
              <a:buSzPct val="80000"/>
              <a:buFont typeface="Wingdings" pitchFamily="2" charset="2"/>
              <a:buChar char="u"/>
            </a:pPr>
            <a:r>
              <a:rPr lang="en-US" altLang="en-US" sz="1800" b="1" dirty="0">
                <a:solidFill>
                  <a:srgbClr val="29303B"/>
                </a:solidFill>
              </a:rPr>
              <a:t>We will see Python and Tensorflow code next.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31</a:t>
            </a:fld>
            <a:endParaRPr lang="zh-TW" altLang="en-US"/>
          </a:p>
        </p:txBody>
      </p:sp>
    </p:spTree>
    <p:extLst>
      <p:ext uri="{BB962C8B-B14F-4D97-AF65-F5344CB8AC3E}">
        <p14:creationId xmlns:p14="http://schemas.microsoft.com/office/powerpoint/2010/main" val="1045602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 of Chapter</a:t>
            </a:r>
            <a:endParaRPr lang="zh-TW" altLang="en-US" sz="6000" b="1">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32</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91.1 Backpropagation</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30903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Backpropagation</a:t>
            </a:r>
          </a:p>
          <a:p>
            <a:pPr marL="342900" indent="-342900" algn="l">
              <a:buClr>
                <a:srgbClr val="0070C0"/>
              </a:buClr>
              <a:buSzPct val="80000"/>
              <a:buFont typeface="Wingdings" pitchFamily="2" charset="2"/>
              <a:buChar char="u"/>
            </a:pPr>
            <a:r>
              <a:rPr lang="en-US" sz="1800" b="1" dirty="0">
                <a:solidFill>
                  <a:srgbClr val="29303B"/>
                </a:solidFill>
              </a:rPr>
              <a:t>How do you train a MLP’s (Multi-Layer Perceptron) weight? How does it learn?</a:t>
            </a:r>
          </a:p>
          <a:p>
            <a:pPr marL="342900" indent="-342900" algn="l">
              <a:buClr>
                <a:srgbClr val="0070C0"/>
              </a:buClr>
              <a:buSzPct val="80000"/>
              <a:buFont typeface="Wingdings" pitchFamily="2" charset="2"/>
              <a:buChar char="u"/>
            </a:pPr>
            <a:r>
              <a:rPr lang="en-US" sz="1800" b="1" i="0" dirty="0">
                <a:solidFill>
                  <a:srgbClr val="29303B"/>
                </a:solidFill>
                <a:effectLst/>
              </a:rPr>
              <a:t>Backpropagation … or more specifically, Gradient Descent using reverse-mode autodiff.</a:t>
            </a:r>
          </a:p>
          <a:p>
            <a:pPr marL="342900" indent="-342900" algn="l">
              <a:buClr>
                <a:srgbClr val="0070C0"/>
              </a:buClr>
              <a:buSzPct val="80000"/>
              <a:buFont typeface="Wingdings" pitchFamily="2" charset="2"/>
              <a:buChar char="u"/>
            </a:pPr>
            <a:r>
              <a:rPr lang="en-US" sz="1800" b="1" dirty="0">
                <a:solidFill>
                  <a:srgbClr val="29303B"/>
                </a:solidFill>
              </a:rPr>
              <a:t>For each training step:</a:t>
            </a:r>
          </a:p>
          <a:p>
            <a:pPr marL="800100" lvl="1" indent="-342900" algn="l">
              <a:buClr>
                <a:srgbClr val="0070C0"/>
              </a:buClr>
              <a:buSzPct val="80000"/>
              <a:buFont typeface="Wingdings" pitchFamily="2" charset="2"/>
              <a:buChar char="u"/>
            </a:pPr>
            <a:r>
              <a:rPr lang="en-US" sz="1800" b="1" i="0" dirty="0">
                <a:solidFill>
                  <a:srgbClr val="29303B"/>
                </a:solidFill>
                <a:effectLst/>
              </a:rPr>
              <a:t>Computer the output error</a:t>
            </a:r>
          </a:p>
          <a:p>
            <a:pPr marL="800100" lvl="1" indent="-342900" algn="l">
              <a:buClr>
                <a:srgbClr val="0070C0"/>
              </a:buClr>
              <a:buSzPct val="80000"/>
              <a:buFont typeface="Wingdings" pitchFamily="2" charset="2"/>
              <a:buChar char="u"/>
            </a:pPr>
            <a:r>
              <a:rPr lang="en-US" sz="1800" b="1" dirty="0">
                <a:solidFill>
                  <a:srgbClr val="29303B"/>
                </a:solidFill>
              </a:rPr>
              <a:t>Compute how much each neuron in the previous hidden layer contributed</a:t>
            </a:r>
          </a:p>
          <a:p>
            <a:pPr marL="800100" lvl="1" indent="-342900" algn="l">
              <a:buClr>
                <a:srgbClr val="0070C0"/>
              </a:buClr>
              <a:buSzPct val="80000"/>
              <a:buFont typeface="Wingdings" pitchFamily="2" charset="2"/>
              <a:buChar char="u"/>
            </a:pPr>
            <a:r>
              <a:rPr lang="en-US" sz="1800" b="1" i="0" dirty="0">
                <a:solidFill>
                  <a:srgbClr val="29303B"/>
                </a:solidFill>
                <a:effectLst/>
              </a:rPr>
              <a:t>Backpropagate the </a:t>
            </a:r>
            <a:r>
              <a:rPr lang="en-US" sz="1800" b="1" dirty="0">
                <a:solidFill>
                  <a:srgbClr val="29303B"/>
                </a:solidFill>
              </a:rPr>
              <a:t>error in reverse pass</a:t>
            </a:r>
          </a:p>
          <a:p>
            <a:pPr marL="800100" lvl="1" indent="-342900" algn="l">
              <a:buClr>
                <a:srgbClr val="0070C0"/>
              </a:buClr>
              <a:buSzPct val="80000"/>
              <a:buFont typeface="Wingdings" pitchFamily="2" charset="2"/>
              <a:buChar char="u"/>
            </a:pPr>
            <a:r>
              <a:rPr lang="en-US" sz="1800" b="1" i="0" dirty="0">
                <a:solidFill>
                  <a:srgbClr val="29303B"/>
                </a:solidFill>
                <a:effectLst/>
              </a:rPr>
              <a:t>Tweak weights to reduce the error using gradient descent</a:t>
            </a:r>
          </a:p>
          <a:p>
            <a:pPr marL="342900" indent="-342900" algn="l">
              <a:buClr>
                <a:srgbClr val="0070C0"/>
              </a:buClr>
              <a:buSzPct val="80000"/>
              <a:buFont typeface="Wingdings" pitchFamily="2" charset="2"/>
              <a:buChar char="u"/>
            </a:pP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7" name="Picture 6">
            <a:extLst>
              <a:ext uri="{FF2B5EF4-FFF2-40B4-BE49-F238E27FC236}">
                <a16:creationId xmlns:a16="http://schemas.microsoft.com/office/drawing/2014/main" id="{4B029A8E-4D8F-4533-AC61-02D745D0F2DC}"/>
              </a:ext>
            </a:extLst>
          </p:cNvPr>
          <p:cNvPicPr>
            <a:picLocks noChangeAspect="1"/>
          </p:cNvPicPr>
          <p:nvPr/>
        </p:nvPicPr>
        <p:blipFill>
          <a:blip r:embed="rId2"/>
          <a:stretch>
            <a:fillRect/>
          </a:stretch>
        </p:blipFill>
        <p:spPr>
          <a:xfrm>
            <a:off x="5436096" y="4725144"/>
            <a:ext cx="2390775" cy="1257300"/>
          </a:xfrm>
          <a:prstGeom prst="rect">
            <a:avLst/>
          </a:prstGeom>
          <a:ln>
            <a:solidFill>
              <a:srgbClr val="C00000"/>
            </a:solidFill>
          </a:ln>
        </p:spPr>
      </p:pic>
    </p:spTree>
    <p:extLst>
      <p:ext uri="{BB962C8B-B14F-4D97-AF65-F5344CB8AC3E}">
        <p14:creationId xmlns:p14="http://schemas.microsoft.com/office/powerpoint/2010/main" val="321757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91.1 Backpropagation</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40984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Backpropagation (Explanation)</a:t>
            </a:r>
          </a:p>
          <a:p>
            <a:pPr marL="342900" indent="-342900" algn="l">
              <a:buClr>
                <a:srgbClr val="0070C0"/>
              </a:buClr>
              <a:buSzPct val="80000"/>
              <a:buFont typeface="Wingdings" pitchFamily="2" charset="2"/>
              <a:buChar char="u"/>
            </a:pPr>
            <a:r>
              <a:rPr lang="en-US" sz="1800" b="1" dirty="0">
                <a:solidFill>
                  <a:schemeClr val="tx1"/>
                </a:solidFill>
              </a:rPr>
              <a:t>H</a:t>
            </a:r>
            <a:r>
              <a:rPr lang="en-US" sz="1800" b="1" i="0" dirty="0">
                <a:solidFill>
                  <a:schemeClr val="tx1"/>
                </a:solidFill>
                <a:effectLst/>
              </a:rPr>
              <a:t>ow do you train a multilayer perceptron? </a:t>
            </a:r>
            <a:r>
              <a:rPr lang="en-US" sz="1800" b="1" dirty="0">
                <a:solidFill>
                  <a:schemeClr val="tx1"/>
                </a:solidFill>
              </a:rPr>
              <a:t>It</a:t>
            </a:r>
            <a:r>
              <a:rPr lang="en-US" sz="1800" b="1" i="0" dirty="0">
                <a:solidFill>
                  <a:schemeClr val="tx1"/>
                </a:solidFill>
                <a:effectLst/>
              </a:rPr>
              <a:t> uses a technique called "backpropagation.“ </a:t>
            </a:r>
          </a:p>
          <a:p>
            <a:pPr marL="342900" indent="-342900" algn="l">
              <a:buClr>
                <a:srgbClr val="0070C0"/>
              </a:buClr>
              <a:buSzPct val="80000"/>
              <a:buFont typeface="Wingdings" pitchFamily="2" charset="2"/>
              <a:buChar char="u"/>
            </a:pPr>
            <a:r>
              <a:rPr lang="en-US" sz="1800" b="1" dirty="0">
                <a:solidFill>
                  <a:schemeClr val="tx1"/>
                </a:solidFill>
              </a:rPr>
              <a:t>Backpropagation uses </a:t>
            </a:r>
            <a:r>
              <a:rPr lang="en-US" sz="1800" b="1" i="0" dirty="0">
                <a:solidFill>
                  <a:schemeClr val="tx1"/>
                </a:solidFill>
                <a:effectLst/>
              </a:rPr>
              <a:t>gradient descent which uses reverse-mode autodiff efficiently.</a:t>
            </a:r>
          </a:p>
          <a:p>
            <a:pPr marL="342900" indent="-342900" algn="l">
              <a:buClr>
                <a:srgbClr val="0070C0"/>
              </a:buClr>
              <a:buSzPct val="80000"/>
              <a:buFont typeface="Wingdings" pitchFamily="2" charset="2"/>
              <a:buChar char="u"/>
            </a:pPr>
            <a:r>
              <a:rPr lang="en-US" sz="1800" b="1" dirty="0">
                <a:solidFill>
                  <a:schemeClr val="tx1"/>
                </a:solidFill>
              </a:rPr>
              <a:t>F</a:t>
            </a:r>
            <a:r>
              <a:rPr lang="en-US" sz="1800" b="1" i="0" dirty="0">
                <a:solidFill>
                  <a:schemeClr val="tx1"/>
                </a:solidFill>
                <a:effectLst/>
              </a:rPr>
              <a:t>or each training step</a:t>
            </a:r>
            <a:r>
              <a:rPr lang="en-US" sz="1800" b="1" dirty="0">
                <a:solidFill>
                  <a:schemeClr val="tx1"/>
                </a:solidFill>
              </a:rPr>
              <a:t>, w</a:t>
            </a:r>
            <a:r>
              <a:rPr lang="en-US" sz="1800" b="1" i="0" dirty="0">
                <a:solidFill>
                  <a:schemeClr val="tx1"/>
                </a:solidFill>
                <a:effectLst/>
              </a:rPr>
              <a:t>e compute the output error for the weights that we have currently in place for each connection between each artificial neuron.</a:t>
            </a:r>
          </a:p>
          <a:p>
            <a:pPr marL="342900" indent="-342900" algn="l">
              <a:buClr>
                <a:srgbClr val="0070C0"/>
              </a:buClr>
              <a:buSzPct val="80000"/>
              <a:buFont typeface="Wingdings" pitchFamily="2" charset="2"/>
              <a:buChar char="u"/>
            </a:pPr>
            <a:r>
              <a:rPr lang="en-US" sz="1800" b="1" dirty="0">
                <a:solidFill>
                  <a:schemeClr val="tx1"/>
                </a:solidFill>
              </a:rPr>
              <a:t>T</a:t>
            </a:r>
            <a:r>
              <a:rPr lang="en-US" sz="1800" b="1" i="0" dirty="0">
                <a:solidFill>
                  <a:schemeClr val="tx1"/>
                </a:solidFill>
                <a:effectLst/>
              </a:rPr>
              <a:t>hen, the backpropagation happens. </a:t>
            </a:r>
          </a:p>
          <a:p>
            <a:pPr marL="342900" indent="-342900" algn="l">
              <a:buClr>
                <a:srgbClr val="0070C0"/>
              </a:buClr>
              <a:buSzPct val="80000"/>
              <a:buFont typeface="Wingdings" pitchFamily="2" charset="2"/>
              <a:buChar char="u"/>
            </a:pPr>
            <a:r>
              <a:rPr lang="en-US" sz="1800" b="1" i="0" dirty="0">
                <a:solidFill>
                  <a:schemeClr val="tx1"/>
                </a:solidFill>
                <a:effectLst/>
              </a:rPr>
              <a:t>Since there are multiple layers to deal with, we have to take that error that is computed at the end of our neural network and backpropagate it down in the other direction. </a:t>
            </a:r>
            <a:r>
              <a:rPr lang="en-US" sz="1800" b="1" dirty="0">
                <a:solidFill>
                  <a:schemeClr val="tx1"/>
                </a:solidFill>
              </a:rPr>
              <a:t>Push it back through the neural network backwards.</a:t>
            </a:r>
            <a:endParaRPr lang="en-US" sz="1800" b="1" i="0" dirty="0">
              <a:solidFill>
                <a:schemeClr val="tx1"/>
              </a:solidFill>
              <a:effectLst/>
            </a:endParaRPr>
          </a:p>
          <a:p>
            <a:pPr marL="342900" indent="-342900" algn="l">
              <a:buClr>
                <a:srgbClr val="0070C0"/>
              </a:buClr>
              <a:buSzPct val="80000"/>
              <a:buFont typeface="Wingdings" pitchFamily="2" charset="2"/>
              <a:buChar char="u"/>
            </a:pPr>
            <a:r>
              <a:rPr lang="en-US" sz="1800" b="1" dirty="0">
                <a:solidFill>
                  <a:schemeClr val="tx1"/>
                </a:solidFill>
              </a:rPr>
              <a:t>That way, w</a:t>
            </a:r>
            <a:r>
              <a:rPr lang="en-US" sz="1800" b="1" i="0" dirty="0">
                <a:solidFill>
                  <a:schemeClr val="tx1"/>
                </a:solidFill>
                <a:effectLst/>
              </a:rPr>
              <a:t>e distribute the error back through each connection all the way back to the inputs using the weights that we are currently using at this training step.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07543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91.1 Backpropagation</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31623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Backpropagation (Explanation)</a:t>
            </a:r>
            <a:endParaRPr lang="en-US" sz="1800" b="1" i="0" dirty="0">
              <a:solidFill>
                <a:schemeClr val="tx1"/>
              </a:solidFill>
              <a:effectLst/>
            </a:endParaRPr>
          </a:p>
          <a:p>
            <a:pPr marL="342900" indent="-342900" algn="l">
              <a:buClr>
                <a:srgbClr val="0070C0"/>
              </a:buClr>
              <a:buSzPct val="80000"/>
              <a:buFont typeface="Wingdings" pitchFamily="2" charset="2"/>
              <a:buChar char="u"/>
            </a:pPr>
            <a:r>
              <a:rPr lang="en-US" sz="1800" b="1" dirty="0">
                <a:solidFill>
                  <a:schemeClr val="tx1"/>
                </a:solidFill>
              </a:rPr>
              <a:t>Pretty simple concept, we just take the errors, we use the weights that we are currently using in our neural network to propagate that error to individual connections, and then we can use that information to tweak the weights through gradient descent to actually try and arrive at a better value on the next pass.</a:t>
            </a:r>
          </a:p>
          <a:p>
            <a:pPr marL="342900" indent="-342900" algn="l">
              <a:buClr>
                <a:srgbClr val="0070C0"/>
              </a:buClr>
              <a:buSzPct val="80000"/>
              <a:buFont typeface="Wingdings" pitchFamily="2" charset="2"/>
              <a:buChar char="u"/>
            </a:pPr>
            <a:r>
              <a:rPr lang="en-US" sz="1800" b="1" i="0" dirty="0">
                <a:solidFill>
                  <a:schemeClr val="tx1"/>
                </a:solidFill>
                <a:effectLst/>
              </a:rPr>
              <a:t>At the </a:t>
            </a:r>
            <a:r>
              <a:rPr lang="en-US" sz="1800" b="1" dirty="0">
                <a:solidFill>
                  <a:schemeClr val="tx1"/>
                </a:solidFill>
              </a:rPr>
              <a:t>next epoch if you will have better results of our training passes.</a:t>
            </a:r>
          </a:p>
          <a:p>
            <a:pPr marL="342900" indent="-342900" algn="l">
              <a:buClr>
                <a:srgbClr val="0070C0"/>
              </a:buClr>
              <a:buSzPct val="80000"/>
              <a:buFont typeface="Wingdings" pitchFamily="2" charset="2"/>
              <a:buChar char="u"/>
            </a:pPr>
            <a:r>
              <a:rPr lang="en-US" sz="1800" b="1" i="0" dirty="0">
                <a:solidFill>
                  <a:schemeClr val="tx1"/>
                </a:solidFill>
                <a:effectLst/>
              </a:rPr>
              <a:t>So, that is all backpropagation is: we run a set of weights, we measure the error, we backpropagate the error using that weight, tune things using gradient descent and try again.</a:t>
            </a:r>
          </a:p>
          <a:p>
            <a:pPr marL="342900" indent="-342900" algn="l">
              <a:buClr>
                <a:srgbClr val="0070C0"/>
              </a:buClr>
              <a:buSzPct val="80000"/>
              <a:buFont typeface="Wingdings" pitchFamily="2" charset="2"/>
              <a:buChar char="u"/>
            </a:pPr>
            <a:r>
              <a:rPr lang="en-US" sz="1800" b="1" dirty="0">
                <a:solidFill>
                  <a:schemeClr val="tx1"/>
                </a:solidFill>
              </a:rPr>
              <a:t>And we keep on doing this over and over again until our system converges.</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07590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91.1 Backpropagation</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2302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Backpropagation (Explanation)</a:t>
            </a:r>
            <a:endParaRPr lang="en-US" sz="1800" b="1" i="0" dirty="0">
              <a:solidFill>
                <a:schemeClr val="tx1"/>
              </a:solidFill>
              <a:effectLst/>
            </a:endParaRPr>
          </a:p>
          <a:p>
            <a:pPr marL="342900" indent="-342900" algn="l">
              <a:buClr>
                <a:srgbClr val="0070C0"/>
              </a:buClr>
              <a:buSzPct val="80000"/>
              <a:buFont typeface="Wingdings" pitchFamily="2" charset="2"/>
              <a:buChar char="u"/>
            </a:pPr>
            <a:r>
              <a:rPr lang="en-US" sz="1800" b="1" dirty="0">
                <a:solidFill>
                  <a:schemeClr val="tx1"/>
                </a:solidFill>
              </a:rPr>
              <a:t>It is very hard to understand the quadratic system with multi-variables. </a:t>
            </a:r>
          </a:p>
          <a:p>
            <a:pPr marL="342900" indent="-342900" algn="l">
              <a:buClr>
                <a:srgbClr val="0070C0"/>
              </a:buClr>
              <a:buSzPct val="80000"/>
              <a:buFont typeface="Wingdings" pitchFamily="2" charset="2"/>
              <a:buChar char="u"/>
            </a:pPr>
            <a:r>
              <a:rPr lang="en-US" sz="1800" b="1" i="0" dirty="0">
                <a:solidFill>
                  <a:schemeClr val="tx1"/>
                </a:solidFill>
                <a:effectLst/>
              </a:rPr>
              <a:t>However, we can simplify the quadratic system into one </a:t>
            </a:r>
            <a:r>
              <a:rPr lang="en-US" sz="1800" b="1" dirty="0">
                <a:solidFill>
                  <a:schemeClr val="tx1"/>
                </a:solidFill>
              </a:rPr>
              <a:t>single</a:t>
            </a:r>
            <a:r>
              <a:rPr lang="en-US" sz="1800" b="1" i="0" dirty="0">
                <a:solidFill>
                  <a:schemeClr val="tx1"/>
                </a:solidFill>
                <a:effectLst/>
              </a:rPr>
              <a:t> variable x and one dependent variable y. </a:t>
            </a:r>
          </a:p>
          <a:p>
            <a:pPr marL="342900" indent="-342900" algn="l">
              <a:buClr>
                <a:srgbClr val="0070C0"/>
              </a:buClr>
              <a:buSzPct val="80000"/>
              <a:buFont typeface="Wingdings" pitchFamily="2" charset="2"/>
              <a:buChar char="u"/>
            </a:pPr>
            <a:r>
              <a:rPr lang="en-US" sz="1800" b="1" dirty="0">
                <a:solidFill>
                  <a:schemeClr val="tx1"/>
                </a:solidFill>
              </a:rPr>
              <a:t>Y = f(x) = a</a:t>
            </a:r>
            <a:r>
              <a:rPr lang="en-US" sz="1800" b="1" baseline="-25000" dirty="0">
                <a:solidFill>
                  <a:schemeClr val="tx1"/>
                </a:solidFill>
              </a:rPr>
              <a:t>1</a:t>
            </a:r>
            <a:r>
              <a:rPr lang="en-US" sz="1800" b="1" dirty="0">
                <a:solidFill>
                  <a:schemeClr val="tx1"/>
                </a:solidFill>
              </a:rPr>
              <a:t> x</a:t>
            </a:r>
            <a:r>
              <a:rPr lang="en-US" sz="1800" b="1" baseline="30000" dirty="0">
                <a:solidFill>
                  <a:schemeClr val="tx1"/>
                </a:solidFill>
              </a:rPr>
              <a:t>2</a:t>
            </a:r>
            <a:r>
              <a:rPr lang="en-US" sz="1800" b="1" dirty="0">
                <a:solidFill>
                  <a:schemeClr val="tx1"/>
                </a:solidFill>
              </a:rPr>
              <a:t> + a</a:t>
            </a:r>
            <a:r>
              <a:rPr lang="en-US" sz="1800" b="1" baseline="-25000" dirty="0">
                <a:solidFill>
                  <a:schemeClr val="tx1"/>
                </a:solidFill>
              </a:rPr>
              <a:t>2</a:t>
            </a:r>
            <a:r>
              <a:rPr lang="en-US" sz="1800" b="1" dirty="0">
                <a:solidFill>
                  <a:schemeClr val="tx1"/>
                </a:solidFill>
              </a:rPr>
              <a:t> x + a</a:t>
            </a:r>
            <a:r>
              <a:rPr lang="en-US" sz="1800" b="1" baseline="-25000" dirty="0">
                <a:solidFill>
                  <a:schemeClr val="tx1"/>
                </a:solidFill>
              </a:rPr>
              <a:t>3</a:t>
            </a:r>
            <a:r>
              <a:rPr lang="en-US" sz="1800" b="1" dirty="0">
                <a:solidFill>
                  <a:schemeClr val="tx1"/>
                </a:solidFill>
              </a:rPr>
              <a:t> = a</a:t>
            </a:r>
            <a:r>
              <a:rPr lang="en-US" sz="1800" b="1" baseline="-25000" dirty="0">
                <a:solidFill>
                  <a:schemeClr val="tx1"/>
                </a:solidFill>
              </a:rPr>
              <a:t>1</a:t>
            </a:r>
            <a:r>
              <a:rPr lang="en-US" sz="1800" b="1" dirty="0">
                <a:solidFill>
                  <a:schemeClr val="tx1"/>
                </a:solidFill>
              </a:rPr>
              <a:t> (x - c)</a:t>
            </a:r>
            <a:r>
              <a:rPr lang="en-US" sz="1800" b="1" baseline="30000" dirty="0">
                <a:solidFill>
                  <a:schemeClr val="tx1"/>
                </a:solidFill>
              </a:rPr>
              <a:t>2</a:t>
            </a:r>
            <a:r>
              <a:rPr lang="en-US" sz="1800" b="1" dirty="0">
                <a:solidFill>
                  <a:schemeClr val="tx1"/>
                </a:solidFill>
              </a:rPr>
              <a:t>, where c is the final converge point. </a:t>
            </a:r>
          </a:p>
          <a:p>
            <a:pPr marL="342900" indent="-342900" algn="l">
              <a:buClr>
                <a:srgbClr val="0070C0"/>
              </a:buClr>
              <a:buSzPct val="80000"/>
              <a:buFont typeface="Wingdings" pitchFamily="2" charset="2"/>
              <a:buChar char="u"/>
            </a:pPr>
            <a:r>
              <a:rPr lang="en-US" sz="1800" b="1" dirty="0">
                <a:solidFill>
                  <a:schemeClr val="tx1"/>
                </a:solidFill>
              </a:rPr>
              <a:t>At x = c, it is our final answer of x (weight)</a:t>
            </a:r>
          </a:p>
          <a:p>
            <a:pPr marL="342900" indent="-342900" algn="l">
              <a:buClr>
                <a:srgbClr val="0070C0"/>
              </a:buClr>
              <a:buSzPct val="80000"/>
              <a:buFont typeface="Wingdings" pitchFamily="2" charset="2"/>
              <a:buChar char="u"/>
            </a:pPr>
            <a:r>
              <a:rPr lang="en-US" sz="1800" b="1" i="0" dirty="0">
                <a:solidFill>
                  <a:schemeClr val="tx1"/>
                </a:solidFill>
                <a:effectLst/>
              </a:rPr>
              <a:t>The gradient of </a:t>
            </a:r>
            <a:r>
              <a:rPr lang="en-US" sz="1800" b="1" dirty="0">
                <a:solidFill>
                  <a:schemeClr val="tx1"/>
                </a:solidFill>
              </a:rPr>
              <a:t>each step will reach the final point c.</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cxnSp>
        <p:nvCxnSpPr>
          <p:cNvPr id="10" name="Straight Arrow Connector 9">
            <a:extLst>
              <a:ext uri="{FF2B5EF4-FFF2-40B4-BE49-F238E27FC236}">
                <a16:creationId xmlns:a16="http://schemas.microsoft.com/office/drawing/2014/main" id="{5C8CC15A-255F-46B0-83E6-AB643BDD02AA}"/>
              </a:ext>
            </a:extLst>
          </p:cNvPr>
          <p:cNvCxnSpPr/>
          <p:nvPr/>
        </p:nvCxnSpPr>
        <p:spPr>
          <a:xfrm>
            <a:off x="3491880" y="6178498"/>
            <a:ext cx="3168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ADE572-5E55-472E-9498-6B7EA950DE97}"/>
              </a:ext>
            </a:extLst>
          </p:cNvPr>
          <p:cNvCxnSpPr/>
          <p:nvPr/>
        </p:nvCxnSpPr>
        <p:spPr>
          <a:xfrm flipV="1">
            <a:off x="3491880" y="3946250"/>
            <a:ext cx="0" cy="2232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64D60F8-3917-42B3-ADCE-D91A1091E45A}"/>
              </a:ext>
            </a:extLst>
          </p:cNvPr>
          <p:cNvCxnSpPr>
            <a:cxnSpLocks/>
          </p:cNvCxnSpPr>
          <p:nvPr/>
        </p:nvCxnSpPr>
        <p:spPr>
          <a:xfrm flipV="1">
            <a:off x="3851920" y="4688907"/>
            <a:ext cx="0" cy="1489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C4FCAC-0223-4E78-BFC3-C4D34BB724AA}"/>
              </a:ext>
            </a:extLst>
          </p:cNvPr>
          <p:cNvCxnSpPr>
            <a:cxnSpLocks/>
          </p:cNvCxnSpPr>
          <p:nvPr/>
        </p:nvCxnSpPr>
        <p:spPr>
          <a:xfrm>
            <a:off x="3759875" y="4567827"/>
            <a:ext cx="808456" cy="1593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97992C3-58BD-4BCA-A258-538AB37A710C}"/>
              </a:ext>
            </a:extLst>
          </p:cNvPr>
          <p:cNvCxnSpPr>
            <a:cxnSpLocks/>
          </p:cNvCxnSpPr>
          <p:nvPr/>
        </p:nvCxnSpPr>
        <p:spPr>
          <a:xfrm flipH="1" flipV="1">
            <a:off x="4541168" y="5661248"/>
            <a:ext cx="27164" cy="517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7E36AD-D90D-4FA5-9AFC-63B986DBCAE4}"/>
              </a:ext>
            </a:extLst>
          </p:cNvPr>
          <p:cNvCxnSpPr/>
          <p:nvPr/>
        </p:nvCxnSpPr>
        <p:spPr>
          <a:xfrm>
            <a:off x="4041660" y="6026625"/>
            <a:ext cx="1863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5CB2D22-7157-49F1-84D8-F80F420B8B90}"/>
              </a:ext>
            </a:extLst>
          </p:cNvPr>
          <p:cNvCxnSpPr>
            <a:cxnSpLocks/>
          </p:cNvCxnSpPr>
          <p:nvPr/>
        </p:nvCxnSpPr>
        <p:spPr>
          <a:xfrm>
            <a:off x="4554750" y="5697251"/>
            <a:ext cx="513089" cy="49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4149520-0065-437C-AD50-941A1A3D201A}"/>
              </a:ext>
            </a:extLst>
          </p:cNvPr>
          <p:cNvCxnSpPr>
            <a:cxnSpLocks/>
          </p:cNvCxnSpPr>
          <p:nvPr/>
        </p:nvCxnSpPr>
        <p:spPr>
          <a:xfrm>
            <a:off x="5148064" y="6026625"/>
            <a:ext cx="0" cy="15187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FAD1D34-FEBD-44F1-A36E-4A8CD33FAA28}"/>
              </a:ext>
            </a:extLst>
          </p:cNvPr>
          <p:cNvSpPr txBox="1"/>
          <p:nvPr/>
        </p:nvSpPr>
        <p:spPr>
          <a:xfrm>
            <a:off x="4860032" y="6093296"/>
            <a:ext cx="286452" cy="369332"/>
          </a:xfrm>
          <a:prstGeom prst="rect">
            <a:avLst/>
          </a:prstGeom>
          <a:noFill/>
        </p:spPr>
        <p:txBody>
          <a:bodyPr wrap="square" rtlCol="0">
            <a:spAutoFit/>
          </a:bodyPr>
          <a:lstStyle/>
          <a:p>
            <a:r>
              <a:rPr lang="en-US" dirty="0"/>
              <a:t>c</a:t>
            </a:r>
          </a:p>
        </p:txBody>
      </p:sp>
      <p:sp>
        <p:nvSpPr>
          <p:cNvPr id="41" name="TextBox 40">
            <a:extLst>
              <a:ext uri="{FF2B5EF4-FFF2-40B4-BE49-F238E27FC236}">
                <a16:creationId xmlns:a16="http://schemas.microsoft.com/office/drawing/2014/main" id="{F2817E00-8CE8-45B0-B842-7BC848433092}"/>
              </a:ext>
            </a:extLst>
          </p:cNvPr>
          <p:cNvSpPr txBox="1"/>
          <p:nvPr/>
        </p:nvSpPr>
        <p:spPr>
          <a:xfrm>
            <a:off x="7832127" y="5809166"/>
            <a:ext cx="360039" cy="369332"/>
          </a:xfrm>
          <a:prstGeom prst="rect">
            <a:avLst/>
          </a:prstGeom>
          <a:noFill/>
        </p:spPr>
        <p:txBody>
          <a:bodyPr wrap="square" rtlCol="0">
            <a:spAutoFit/>
          </a:bodyPr>
          <a:lstStyle/>
          <a:p>
            <a:r>
              <a:rPr lang="en-US" dirty="0"/>
              <a:t>x</a:t>
            </a:r>
          </a:p>
        </p:txBody>
      </p:sp>
      <p:sp>
        <p:nvSpPr>
          <p:cNvPr id="42" name="TextBox 41">
            <a:extLst>
              <a:ext uri="{FF2B5EF4-FFF2-40B4-BE49-F238E27FC236}">
                <a16:creationId xmlns:a16="http://schemas.microsoft.com/office/drawing/2014/main" id="{CC53598C-5333-40AE-9BE7-CE3F52F41966}"/>
              </a:ext>
            </a:extLst>
          </p:cNvPr>
          <p:cNvSpPr txBox="1"/>
          <p:nvPr/>
        </p:nvSpPr>
        <p:spPr>
          <a:xfrm>
            <a:off x="3104563" y="4688907"/>
            <a:ext cx="283080" cy="369332"/>
          </a:xfrm>
          <a:prstGeom prst="rect">
            <a:avLst/>
          </a:prstGeom>
          <a:noFill/>
        </p:spPr>
        <p:txBody>
          <a:bodyPr wrap="square" rtlCol="0">
            <a:spAutoFit/>
          </a:bodyPr>
          <a:lstStyle/>
          <a:p>
            <a:r>
              <a:rPr lang="en-US" dirty="0"/>
              <a:t>y</a:t>
            </a:r>
          </a:p>
        </p:txBody>
      </p:sp>
      <p:sp>
        <p:nvSpPr>
          <p:cNvPr id="46" name="Freeform: Shape 45">
            <a:extLst>
              <a:ext uri="{FF2B5EF4-FFF2-40B4-BE49-F238E27FC236}">
                <a16:creationId xmlns:a16="http://schemas.microsoft.com/office/drawing/2014/main" id="{6C324C98-2DE4-4DAF-AD71-C055FBA72D85}"/>
              </a:ext>
            </a:extLst>
          </p:cNvPr>
          <p:cNvSpPr/>
          <p:nvPr/>
        </p:nvSpPr>
        <p:spPr>
          <a:xfrm>
            <a:off x="3637280" y="4135120"/>
            <a:ext cx="2590800" cy="1874734"/>
          </a:xfrm>
          <a:custGeom>
            <a:avLst/>
            <a:gdLst>
              <a:gd name="connsiteX0" fmla="*/ 0 w 2590800"/>
              <a:gd name="connsiteY0" fmla="*/ 121920 h 1874734"/>
              <a:gd name="connsiteX1" fmla="*/ 457200 w 2590800"/>
              <a:gd name="connsiteY1" fmla="*/ 1016000 h 1874734"/>
              <a:gd name="connsiteX2" fmla="*/ 1066800 w 2590800"/>
              <a:gd name="connsiteY2" fmla="*/ 1645920 h 1874734"/>
              <a:gd name="connsiteX3" fmla="*/ 1361440 w 2590800"/>
              <a:gd name="connsiteY3" fmla="*/ 1818640 h 1874734"/>
              <a:gd name="connsiteX4" fmla="*/ 1584960 w 2590800"/>
              <a:gd name="connsiteY4" fmla="*/ 1838960 h 1874734"/>
              <a:gd name="connsiteX5" fmla="*/ 2011680 w 2590800"/>
              <a:gd name="connsiteY5" fmla="*/ 1361440 h 1874734"/>
              <a:gd name="connsiteX6" fmla="*/ 2438400 w 2590800"/>
              <a:gd name="connsiteY6" fmla="*/ 548640 h 1874734"/>
              <a:gd name="connsiteX7" fmla="*/ 2590800 w 2590800"/>
              <a:gd name="connsiteY7" fmla="*/ 0 h 187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0" h="1874734">
                <a:moveTo>
                  <a:pt x="0" y="121920"/>
                </a:moveTo>
                <a:cubicBezTo>
                  <a:pt x="139700" y="441960"/>
                  <a:pt x="279400" y="762000"/>
                  <a:pt x="457200" y="1016000"/>
                </a:cubicBezTo>
                <a:cubicBezTo>
                  <a:pt x="635000" y="1270000"/>
                  <a:pt x="916093" y="1512147"/>
                  <a:pt x="1066800" y="1645920"/>
                </a:cubicBezTo>
                <a:cubicBezTo>
                  <a:pt x="1217507" y="1779693"/>
                  <a:pt x="1275080" y="1786467"/>
                  <a:pt x="1361440" y="1818640"/>
                </a:cubicBezTo>
                <a:cubicBezTo>
                  <a:pt x="1447800" y="1850813"/>
                  <a:pt x="1476587" y="1915160"/>
                  <a:pt x="1584960" y="1838960"/>
                </a:cubicBezTo>
                <a:cubicBezTo>
                  <a:pt x="1693333" y="1762760"/>
                  <a:pt x="1869440" y="1576493"/>
                  <a:pt x="2011680" y="1361440"/>
                </a:cubicBezTo>
                <a:cubicBezTo>
                  <a:pt x="2153920" y="1146387"/>
                  <a:pt x="2341880" y="775547"/>
                  <a:pt x="2438400" y="548640"/>
                </a:cubicBezTo>
                <a:cubicBezTo>
                  <a:pt x="2534920" y="321733"/>
                  <a:pt x="2562860" y="160866"/>
                  <a:pt x="25908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41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91.2 Activation Functions (Rectifier)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95966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91.2 Activation Functions (Rectifier)</a:t>
            </a:r>
            <a:endParaRPr lang="zh-TW" altLang="en-US" b="1" dirty="0">
              <a:solidFill>
                <a:srgbClr val="FFFF00"/>
              </a:solidFill>
            </a:endParaRPr>
          </a:p>
        </p:txBody>
      </p:sp>
      <p:sp>
        <p:nvSpPr>
          <p:cNvPr id="3" name="副標題 2"/>
          <p:cNvSpPr>
            <a:spLocks noGrp="1"/>
          </p:cNvSpPr>
          <p:nvPr>
            <p:ph type="subTitle" idx="1"/>
          </p:nvPr>
        </p:nvSpPr>
        <p:spPr>
          <a:xfrm>
            <a:off x="395537" y="1418787"/>
            <a:ext cx="8291263" cy="40264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29303B"/>
                </a:solidFill>
              </a:rPr>
              <a:t>Activation Function, also called, Rectifier</a:t>
            </a:r>
          </a:p>
          <a:p>
            <a:pPr marL="342900" indent="-342900" algn="l">
              <a:buClr>
                <a:srgbClr val="0070C0"/>
              </a:buClr>
              <a:buSzPct val="80000"/>
              <a:buFont typeface="Wingdings" pitchFamily="2" charset="2"/>
              <a:buChar char="u"/>
            </a:pPr>
            <a:r>
              <a:rPr lang="en-US" altLang="en-US" sz="1800" b="1" dirty="0">
                <a:solidFill>
                  <a:srgbClr val="29303B"/>
                </a:solidFill>
              </a:rPr>
              <a:t>Step function do not work with gradient descent</a:t>
            </a:r>
          </a:p>
          <a:p>
            <a:pPr marL="800100" lvl="1" indent="-342900" algn="l">
              <a:buClr>
                <a:srgbClr val="0070C0"/>
              </a:buClr>
              <a:buSzPct val="80000"/>
              <a:buFont typeface="Wingdings" pitchFamily="2" charset="2"/>
              <a:buChar char="u"/>
            </a:pPr>
            <a:r>
              <a:rPr lang="en-US" altLang="en-US" sz="1800" b="1" dirty="0">
                <a:solidFill>
                  <a:srgbClr val="29303B"/>
                </a:solidFill>
              </a:rPr>
              <a:t>There is no gradient</a:t>
            </a:r>
          </a:p>
          <a:p>
            <a:pPr marL="1257300" lvl="2" indent="-342900" algn="l">
              <a:buClr>
                <a:srgbClr val="0070C0"/>
              </a:buClr>
              <a:buSzPct val="80000"/>
              <a:buFont typeface="Wingdings" pitchFamily="2" charset="2"/>
              <a:buChar char="u"/>
            </a:pPr>
            <a:r>
              <a:rPr lang="en-US" altLang="en-US" sz="1800" b="1" dirty="0">
                <a:solidFill>
                  <a:srgbClr val="29303B"/>
                </a:solidFill>
              </a:rPr>
              <a:t>Mathematically, they have no useful derivative</a:t>
            </a:r>
          </a:p>
          <a:p>
            <a:pPr marL="342900" indent="-342900" algn="l">
              <a:buClr>
                <a:srgbClr val="0070C0"/>
              </a:buClr>
              <a:buSzPct val="80000"/>
              <a:buFont typeface="Wingdings" pitchFamily="2" charset="2"/>
              <a:buChar char="u"/>
            </a:pPr>
            <a:r>
              <a:rPr lang="en-US" altLang="en-US" sz="1800" b="1" dirty="0">
                <a:solidFill>
                  <a:srgbClr val="29303B"/>
                </a:solidFill>
              </a:rPr>
              <a:t>Alternatives:</a:t>
            </a:r>
          </a:p>
          <a:p>
            <a:pPr marL="800100" lvl="1" indent="-342900" algn="l">
              <a:buClr>
                <a:srgbClr val="0070C0"/>
              </a:buClr>
              <a:buSzPct val="80000"/>
              <a:buFont typeface="Wingdings" pitchFamily="2" charset="2"/>
              <a:buChar char="u"/>
            </a:pPr>
            <a:r>
              <a:rPr lang="en-US" altLang="en-US" sz="1800" b="1" dirty="0">
                <a:solidFill>
                  <a:srgbClr val="29303B"/>
                </a:solidFill>
              </a:rPr>
              <a:t>Logistic function</a:t>
            </a:r>
          </a:p>
          <a:p>
            <a:pPr marL="800100" lvl="1" indent="-342900" algn="l">
              <a:buClr>
                <a:srgbClr val="0070C0"/>
              </a:buClr>
              <a:buSzPct val="80000"/>
              <a:buFont typeface="Wingdings" pitchFamily="2" charset="2"/>
              <a:buChar char="u"/>
            </a:pPr>
            <a:r>
              <a:rPr lang="en-US" altLang="en-US" sz="1800" b="1" dirty="0">
                <a:solidFill>
                  <a:srgbClr val="29303B"/>
                </a:solidFill>
              </a:rPr>
              <a:t>Hyperbolic Tangent function</a:t>
            </a:r>
          </a:p>
          <a:p>
            <a:pPr marL="800100" lvl="1" indent="-342900" algn="l">
              <a:buClr>
                <a:srgbClr val="0070C0"/>
              </a:buClr>
              <a:buSzPct val="80000"/>
              <a:buFont typeface="Wingdings" pitchFamily="2" charset="2"/>
              <a:buChar char="u"/>
            </a:pPr>
            <a:r>
              <a:rPr lang="en-US" altLang="en-US" sz="1800" b="1" dirty="0">
                <a:solidFill>
                  <a:srgbClr val="29303B"/>
                </a:solidFill>
              </a:rPr>
              <a:t>Exponential Linear Unit (ELU)</a:t>
            </a:r>
          </a:p>
          <a:p>
            <a:pPr marL="800100" lvl="1" indent="-342900" algn="l">
              <a:buClr>
                <a:srgbClr val="0070C0"/>
              </a:buClr>
              <a:buSzPct val="80000"/>
              <a:buFont typeface="Wingdings" pitchFamily="2" charset="2"/>
              <a:buChar char="u"/>
            </a:pPr>
            <a:r>
              <a:rPr lang="en-US" altLang="en-US" sz="1800" b="1" dirty="0">
                <a:solidFill>
                  <a:srgbClr val="29303B"/>
                </a:solidFill>
              </a:rPr>
              <a:t>ReLU  function (Rectified Linear Unit)</a:t>
            </a:r>
          </a:p>
          <a:p>
            <a:pPr marL="342900" indent="-342900" algn="l">
              <a:buClr>
                <a:srgbClr val="0070C0"/>
              </a:buClr>
              <a:buSzPct val="80000"/>
              <a:buFont typeface="Wingdings" pitchFamily="2" charset="2"/>
              <a:buChar char="u"/>
            </a:pPr>
            <a:r>
              <a:rPr lang="en-US" altLang="en-US" sz="1800" b="1" dirty="0">
                <a:solidFill>
                  <a:srgbClr val="29303B"/>
                </a:solidFill>
              </a:rPr>
              <a:t>ReLU is common. Fast to compute and works well.</a:t>
            </a:r>
          </a:p>
          <a:p>
            <a:pPr marL="342900" indent="-342900" algn="l">
              <a:buClr>
                <a:srgbClr val="0070C0"/>
              </a:buClr>
              <a:buSzPct val="80000"/>
              <a:buFont typeface="Wingdings" pitchFamily="2" charset="2"/>
              <a:buChar char="u"/>
            </a:pPr>
            <a:r>
              <a:rPr lang="en-US" altLang="en-US" sz="1800" b="1" dirty="0">
                <a:solidFill>
                  <a:srgbClr val="29303B"/>
                </a:solidFill>
              </a:rPr>
              <a:t>Also: “Leaky ReLU”, “Noisy ReLU”</a:t>
            </a:r>
          </a:p>
          <a:p>
            <a:pPr marL="342900" indent="-342900" algn="l">
              <a:buClr>
                <a:srgbClr val="0070C0"/>
              </a:buClr>
              <a:buSzPct val="80000"/>
              <a:buFont typeface="Wingdings" pitchFamily="2" charset="2"/>
              <a:buChar char="u"/>
            </a:pPr>
            <a:r>
              <a:rPr lang="en-US" altLang="en-US" sz="1800" b="1" dirty="0">
                <a:solidFill>
                  <a:srgbClr val="29303B"/>
                </a:solidFill>
              </a:rPr>
              <a:t>ELU can sometimes lead to faster learning though.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https://github.com/peterhchen/910_Python_ML_DS_DL</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072CF4B7-28F9-4680-B4BB-F5A51B22C400}"/>
              </a:ext>
            </a:extLst>
          </p:cNvPr>
          <p:cNvPicPr>
            <a:picLocks noChangeAspect="1"/>
          </p:cNvPicPr>
          <p:nvPr/>
        </p:nvPicPr>
        <p:blipFill>
          <a:blip r:embed="rId2"/>
          <a:stretch>
            <a:fillRect/>
          </a:stretch>
        </p:blipFill>
        <p:spPr>
          <a:xfrm>
            <a:off x="5815894" y="4424800"/>
            <a:ext cx="2943225" cy="2028825"/>
          </a:xfrm>
          <a:prstGeom prst="rect">
            <a:avLst/>
          </a:prstGeom>
          <a:ln>
            <a:solidFill>
              <a:srgbClr val="C00000"/>
            </a:solidFill>
          </a:ln>
        </p:spPr>
      </p:pic>
    </p:spTree>
    <p:extLst>
      <p:ext uri="{BB962C8B-B14F-4D97-AF65-F5344CB8AC3E}">
        <p14:creationId xmlns:p14="http://schemas.microsoft.com/office/powerpoint/2010/main" val="311896229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12392</TotalTime>
  <Words>3157</Words>
  <Application>Microsoft Office PowerPoint</Application>
  <PresentationFormat>On-screen Show (4:3)</PresentationFormat>
  <Paragraphs>285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佈景主題</vt:lpstr>
      <vt:lpstr>91 Deep Learning</vt:lpstr>
      <vt:lpstr>91 Deep Learning</vt:lpstr>
      <vt:lpstr>91.1 Backpropagation</vt:lpstr>
      <vt:lpstr>91.1 Backpropagation</vt:lpstr>
      <vt:lpstr>91.1 Backpropagation</vt:lpstr>
      <vt:lpstr>91.1 Backpropagation</vt:lpstr>
      <vt:lpstr>91.1 Backpropagation</vt:lpstr>
      <vt:lpstr>91.2 Activation Functions (Rectifier)</vt:lpstr>
      <vt:lpstr>91.2 Activation Functions (Rectifier)</vt:lpstr>
      <vt:lpstr>91.2 Activation Functions (Rectifier)</vt:lpstr>
      <vt:lpstr>91.2 Activation Functions (Rectifier)</vt:lpstr>
      <vt:lpstr>91.2 Activation Functions (Rectifier)</vt:lpstr>
      <vt:lpstr>91.3 Optimization Functions</vt:lpstr>
      <vt:lpstr>91.3 Optimization Functions</vt:lpstr>
      <vt:lpstr>91.3 Optimization Functions</vt:lpstr>
      <vt:lpstr>91.3 Optimization Functions</vt:lpstr>
      <vt:lpstr>91.3 Optimization Functions</vt:lpstr>
      <vt:lpstr>91.3 Optimization Functions</vt:lpstr>
      <vt:lpstr>91.3 Optimization Functions</vt:lpstr>
      <vt:lpstr>91.4 Avoid Overfitting</vt:lpstr>
      <vt:lpstr>91.4 Avoid Overfitting</vt:lpstr>
      <vt:lpstr>91.4 Avoid Overfitting</vt:lpstr>
      <vt:lpstr>91.4 Avoid Overfitting</vt:lpstr>
      <vt:lpstr>91.4 Avoid Overfitting</vt:lpstr>
      <vt:lpstr>91.4 Avoid Overfitting</vt:lpstr>
      <vt:lpstr>91.4 Avoid Overfitting</vt:lpstr>
      <vt:lpstr>91.5 Tune Your Topology</vt:lpstr>
      <vt:lpstr>91.5 Tune Your Topology</vt:lpstr>
      <vt:lpstr>91.5 Tune Your Topology</vt:lpstr>
      <vt:lpstr>91.5 Tune Your Topology</vt:lpstr>
      <vt:lpstr>91.5 Tune Your Topology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6539</cp:revision>
  <dcterms:created xsi:type="dcterms:W3CDTF">2018-09-28T16:40:41Z</dcterms:created>
  <dcterms:modified xsi:type="dcterms:W3CDTF">2020-09-16T05:33:52Z</dcterms:modified>
</cp:coreProperties>
</file>