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17" r:id="rId3"/>
    <p:sldId id="318" r:id="rId4"/>
    <p:sldId id="319" r:id="rId5"/>
    <p:sldId id="325" r:id="rId6"/>
    <p:sldId id="320" r:id="rId7"/>
    <p:sldId id="321" r:id="rId8"/>
    <p:sldId id="329" r:id="rId9"/>
    <p:sldId id="330" r:id="rId10"/>
    <p:sldId id="331" r:id="rId11"/>
    <p:sldId id="332" r:id="rId12"/>
    <p:sldId id="333" r:id="rId13"/>
    <p:sldId id="334" r:id="rId14"/>
    <p:sldId id="335" r:id="rId15"/>
    <p:sldId id="336" r:id="rId16"/>
    <p:sldId id="324" r:id="rId17"/>
    <p:sldId id="323" r:id="rId18"/>
    <p:sldId id="328" r:id="rId19"/>
    <p:sldId id="337" r:id="rId20"/>
    <p:sldId id="338" r:id="rId21"/>
    <p:sldId id="340"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2" r:id="rId42"/>
    <p:sldId id="361" r:id="rId43"/>
    <p:sldId id="363" r:id="rId44"/>
    <p:sldId id="364" r:id="rId45"/>
    <p:sldId id="365" r:id="rId46"/>
    <p:sldId id="366" r:id="rId47"/>
    <p:sldId id="367" r:id="rId48"/>
    <p:sldId id="368" r:id="rId49"/>
    <p:sldId id="369" r:id="rId50"/>
    <p:sldId id="372" r:id="rId51"/>
    <p:sldId id="374" r:id="rId52"/>
    <p:sldId id="373"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89" r:id="rId68"/>
    <p:sldId id="390" r:id="rId69"/>
    <p:sldId id="391" r:id="rId70"/>
    <p:sldId id="259" r:id="rId7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9" autoAdjust="0"/>
    <p:restoredTop sz="95401" autoAdjust="0"/>
  </p:normalViewPr>
  <p:slideViewPr>
    <p:cSldViewPr>
      <p:cViewPr varScale="1">
        <p:scale>
          <a:sx n="94" d="100"/>
          <a:sy n="94" d="100"/>
        </p:scale>
        <p:origin x="55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archive.ics.uci.edu/ml/datasets/Mammographic+Mass" TargetMode="External"/><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www.youtube.com/watch?v=s4Lcf9du9L8"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 Final Project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259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Data: </a:t>
            </a:r>
            <a:r>
              <a:rPr lang="en-US" sz="1800" b="1" i="0" dirty="0">
                <a:solidFill>
                  <a:schemeClr val="tx1"/>
                </a:solidFill>
                <a:effectLst/>
              </a:rPr>
              <a:t>“mammographic_masses.names.txt”</a:t>
            </a:r>
          </a:p>
          <a:p>
            <a:pPr marL="342900" indent="-342900" algn="l">
              <a:buClr>
                <a:srgbClr val="0070C0"/>
              </a:buClr>
              <a:buSzPct val="80000"/>
              <a:buFont typeface="Wingdings" pitchFamily="2" charset="2"/>
              <a:buChar char="u"/>
            </a:pPr>
            <a:r>
              <a:rPr lang="en-US" altLang="en-US" sz="1800" b="1" dirty="0">
                <a:solidFill>
                  <a:srgbClr val="29303B"/>
                </a:solidFill>
              </a:rPr>
              <a:t>Assuming that all cases with BI-RADS assessments greater or equal a given value (varying from 1 to 5), are malignant and the other cases benign, sensitivities and associated specificities can be calculated. </a:t>
            </a:r>
          </a:p>
          <a:p>
            <a:pPr marL="342900" indent="-342900" algn="l">
              <a:buClr>
                <a:srgbClr val="0070C0"/>
              </a:buClr>
              <a:buSzPct val="80000"/>
              <a:buFont typeface="Wingdings" pitchFamily="2" charset="2"/>
              <a:buChar char="u"/>
            </a:pPr>
            <a:r>
              <a:rPr lang="en-US" altLang="en-US" sz="1800" b="1" dirty="0">
                <a:solidFill>
                  <a:srgbClr val="29303B"/>
                </a:solidFill>
              </a:rPr>
              <a:t>These can be an indication of how well a CAD system performs compared to the radiologists.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5. Number of Instances: 961 </a:t>
            </a:r>
            <a:r>
              <a:rPr kumimoji="0" lang="en-US" altLang="en-US" sz="1800" b="1" i="0" u="none" strike="noStrike" cap="none" normalizeH="0" baseline="0" dirty="0">
                <a:ln>
                  <a:noFill/>
                </a:ln>
                <a:solidFill>
                  <a:srgbClr val="C00000"/>
                </a:solidFill>
                <a:effectLst/>
              </a:rPr>
              <a:t>(</a:t>
            </a:r>
            <a:r>
              <a:rPr lang="en-US" altLang="en-US" sz="1800" b="1" dirty="0">
                <a:solidFill>
                  <a:srgbClr val="C00000"/>
                </a:solidFill>
              </a:rPr>
              <a:t>516 benign and 445 malignant)</a:t>
            </a:r>
            <a:endParaRPr kumimoji="0" lang="en-US" altLang="en-US" sz="18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6. Number of Attributes: 6 (1 goal field, 1 non-predictive, 4 predictive attributes)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7884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36705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Data: </a:t>
            </a:r>
            <a:r>
              <a:rPr lang="en-US" sz="1800" b="1" i="0" dirty="0">
                <a:solidFill>
                  <a:schemeClr val="tx1"/>
                </a:solidFill>
                <a:effectLst/>
              </a:rPr>
              <a:t>“mammographic_masses.names.txt”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7. Attribute Information:</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1. BI-RADS assessment: 1 to 5 (ordinal)  </a:t>
            </a:r>
          </a:p>
          <a:p>
            <a:pPr marL="800100" lvl="1" indent="-342900" algn="l">
              <a:buClr>
                <a:srgbClr val="0070C0"/>
              </a:buClr>
              <a:buSzPct val="80000"/>
              <a:buFont typeface="Wingdings" pitchFamily="2" charset="2"/>
              <a:buChar char="u"/>
            </a:pPr>
            <a:r>
              <a:rPr lang="en-US" altLang="en-US" sz="1800" b="1" dirty="0">
                <a:solidFill>
                  <a:srgbClr val="C00000"/>
                </a:solidFill>
              </a:rPr>
              <a:t>2. </a:t>
            </a:r>
            <a:r>
              <a:rPr kumimoji="0" lang="en-US" altLang="en-US" sz="1800" b="1" i="0" u="none" strike="noStrike" cap="none" normalizeH="0" baseline="0" dirty="0">
                <a:ln>
                  <a:noFill/>
                </a:ln>
                <a:solidFill>
                  <a:srgbClr val="C00000"/>
                </a:solidFill>
                <a:effectLst/>
              </a:rPr>
              <a:t>Age: patient's age in years (integer)</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3. Shape: mass shape: </a:t>
            </a:r>
          </a:p>
          <a:p>
            <a:pPr marL="1257300" lvl="2"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round=1, oval=2, Lobular (scallop-shape) =3, irregular=4 (nominal)</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4. Margin: </a:t>
            </a:r>
          </a:p>
          <a:p>
            <a:pPr marL="1257300" lvl="2"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mass margin: circumscribed=1, micro-lobulated (scallop-shape)=2</a:t>
            </a:r>
          </a:p>
          <a:p>
            <a:pPr marL="1257300" lvl="2"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obscured=3, ill-defined=4, spiculated (spike shape)=5 (nominal),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5. Density: mass density high=1 iso=2 low=3 fat-containing=4 (ordinal),</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rPr>
              <a:t>6. Severity: benign=0 or malignant=1 (binominal)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637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302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Data: </a:t>
            </a:r>
            <a:r>
              <a:rPr lang="en-US" sz="1800" b="1" i="0" dirty="0">
                <a:solidFill>
                  <a:schemeClr val="tx1"/>
                </a:solidFill>
                <a:effectLst/>
              </a:rPr>
              <a:t>“mammographic_masses.names.txt”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8. Missing Attribute Values: Yes </a:t>
            </a:r>
            <a:r>
              <a:rPr kumimoji="0" lang="en-US" altLang="en-US" sz="1800" b="1" i="0" u="none" strike="noStrike" cap="none" normalizeH="0" baseline="0" dirty="0">
                <a:ln>
                  <a:noFill/>
                </a:ln>
                <a:solidFill>
                  <a:srgbClr val="C00000"/>
                </a:solidFill>
                <a:effectLst/>
              </a:rPr>
              <a:t>(Some of the </a:t>
            </a:r>
            <a:r>
              <a:rPr lang="en-US" altLang="en-US" sz="1800" b="1" dirty="0">
                <a:solidFill>
                  <a:srgbClr val="C00000"/>
                </a:solidFill>
              </a:rPr>
              <a:t>data</a:t>
            </a:r>
            <a:r>
              <a:rPr kumimoji="0" lang="en-US" altLang="en-US" sz="1800" b="1" i="0" u="none" strike="noStrike" cap="none" normalizeH="0" baseline="0" dirty="0">
                <a:ln>
                  <a:noFill/>
                </a:ln>
                <a:solidFill>
                  <a:srgbClr val="C00000"/>
                </a:solidFill>
                <a:effectLst/>
              </a:rPr>
              <a:t> is missed)</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 BI-RADS assessment: 2</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 Age: 5</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 Shape:  31</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 Margin: 48</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 Density: 76</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 Severity:  0</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9. Class Distribution: benign: 516; malignant: 445 (total patients = 961)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7746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107.2 Predict Benign or Malignant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0752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107.2 Predict Benign or Malignant</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50136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Project Goal: Predict Benign or Malignant Based on 6 Attributes</a:t>
            </a:r>
          </a:p>
          <a:p>
            <a:pPr marL="342900" indent="-342900" algn="l">
              <a:buClr>
                <a:srgbClr val="0070C0"/>
              </a:buClr>
              <a:buSzPct val="80000"/>
              <a:buFont typeface="Wingdings" pitchFamily="2" charset="2"/>
              <a:buChar char="u"/>
            </a:pPr>
            <a:r>
              <a:rPr lang="en-US" sz="1800" b="1" i="0" dirty="0">
                <a:solidFill>
                  <a:srgbClr val="000000"/>
                </a:solidFill>
                <a:effectLst/>
              </a:rPr>
              <a:t>We will be using the "mammographic masses" public dataset from the UCI repository (source: </a:t>
            </a:r>
            <a:r>
              <a:rPr lang="en-US" sz="1800" b="1" i="0" u="sng" dirty="0">
                <a:solidFill>
                  <a:srgbClr val="296EAA"/>
                </a:solidFill>
                <a:effectLst/>
                <a:hlinkClick r:id="rId2"/>
              </a:rPr>
              <a:t>https://archive.ics.uci.edu/ml/datasets/Mammographic+Mass</a:t>
            </a:r>
            <a:r>
              <a:rPr lang="en-US" sz="1800" b="1" i="0" dirty="0">
                <a:solidFill>
                  <a:srgbClr val="000000"/>
                </a:solidFill>
                <a:effectLst/>
              </a:rPr>
              <a:t>)</a:t>
            </a:r>
          </a:p>
          <a:p>
            <a:pPr marL="342900" indent="-342900" algn="l">
              <a:buClr>
                <a:srgbClr val="0070C0"/>
              </a:buClr>
              <a:buSzPct val="80000"/>
              <a:buFont typeface="Wingdings" pitchFamily="2" charset="2"/>
              <a:buChar char="u"/>
            </a:pPr>
            <a:r>
              <a:rPr lang="en-US" sz="1800" b="1" i="0" dirty="0">
                <a:solidFill>
                  <a:srgbClr val="000000"/>
                </a:solidFill>
                <a:effectLst/>
              </a:rPr>
              <a:t>This data contains 961 instances of masses detected in mammograms, and contains the following attributes:</a:t>
            </a:r>
          </a:p>
          <a:p>
            <a:pPr marL="800100" lvl="1" indent="-342900" algn="l">
              <a:buClr>
                <a:srgbClr val="0070C0"/>
              </a:buClr>
              <a:buSzPct val="80000"/>
              <a:buFont typeface="Wingdings" pitchFamily="2" charset="2"/>
              <a:buChar char="u"/>
            </a:pPr>
            <a:r>
              <a:rPr lang="en-US" sz="1800" b="1" dirty="0">
                <a:solidFill>
                  <a:srgbClr val="000000"/>
                </a:solidFill>
              </a:rPr>
              <a:t>1. </a:t>
            </a:r>
            <a:r>
              <a:rPr lang="en-US" sz="1800" b="1" i="0" dirty="0">
                <a:solidFill>
                  <a:srgbClr val="000000"/>
                </a:solidFill>
                <a:effectLst/>
              </a:rPr>
              <a:t>BI-RADS assessment: 1 to 5 (ordinal)</a:t>
            </a:r>
          </a:p>
          <a:p>
            <a:pPr marL="800100" lvl="1" indent="-342900" algn="l">
              <a:buClr>
                <a:srgbClr val="0070C0"/>
              </a:buClr>
              <a:buSzPct val="80000"/>
              <a:buFont typeface="Wingdings" pitchFamily="2" charset="2"/>
              <a:buChar char="u"/>
            </a:pPr>
            <a:r>
              <a:rPr lang="en-US" sz="1800" b="1" dirty="0">
                <a:solidFill>
                  <a:srgbClr val="000000"/>
                </a:solidFill>
              </a:rPr>
              <a:t>2. </a:t>
            </a:r>
            <a:r>
              <a:rPr lang="en-US" sz="1800" b="1" i="0" dirty="0">
                <a:solidFill>
                  <a:srgbClr val="000000"/>
                </a:solidFill>
                <a:effectLst/>
              </a:rPr>
              <a:t>Age: patient's age in years (integer)</a:t>
            </a:r>
          </a:p>
          <a:p>
            <a:pPr marL="800100" lvl="1" indent="-342900" algn="l">
              <a:buClr>
                <a:srgbClr val="0070C0"/>
              </a:buClr>
              <a:buSzPct val="80000"/>
              <a:buFont typeface="Wingdings" pitchFamily="2" charset="2"/>
              <a:buChar char="u"/>
            </a:pPr>
            <a:r>
              <a:rPr lang="en-US" sz="1800" b="1" dirty="0">
                <a:solidFill>
                  <a:srgbClr val="000000"/>
                </a:solidFill>
              </a:rPr>
              <a:t>3. </a:t>
            </a:r>
            <a:r>
              <a:rPr lang="en-US" sz="1800" b="1" i="0" dirty="0">
                <a:solidFill>
                  <a:srgbClr val="000000"/>
                </a:solidFill>
                <a:effectLst/>
              </a:rPr>
              <a:t>Shape: mass shape: round=1 oval=2 lobular=3 irregular=4 (nominal)</a:t>
            </a:r>
          </a:p>
          <a:p>
            <a:pPr marL="800100" lvl="1" indent="-342900" algn="l">
              <a:buClr>
                <a:srgbClr val="0070C0"/>
              </a:buClr>
              <a:buSzPct val="80000"/>
              <a:buFont typeface="Wingdings" pitchFamily="2" charset="2"/>
              <a:buChar char="u"/>
            </a:pPr>
            <a:r>
              <a:rPr lang="en-US" sz="1800" b="1" i="0" dirty="0">
                <a:solidFill>
                  <a:srgbClr val="000000"/>
                </a:solidFill>
                <a:effectLst/>
              </a:rPr>
              <a:t>4. Margin: mass margin: circumscribed=1 </a:t>
            </a:r>
            <a:r>
              <a:rPr lang="en-US" sz="1800" b="1" i="0" dirty="0" err="1">
                <a:solidFill>
                  <a:srgbClr val="000000"/>
                </a:solidFill>
                <a:effectLst/>
              </a:rPr>
              <a:t>microlobulated</a:t>
            </a:r>
            <a:r>
              <a:rPr lang="en-US" sz="1800" b="1" i="0" dirty="0">
                <a:solidFill>
                  <a:srgbClr val="000000"/>
                </a:solidFill>
                <a:effectLst/>
              </a:rPr>
              <a:t>=2 obscured=3 ill-defined=4 spiculated=5 (nominal)</a:t>
            </a:r>
          </a:p>
          <a:p>
            <a:pPr marL="800100" lvl="1" indent="-342900" algn="l">
              <a:buClr>
                <a:srgbClr val="0070C0"/>
              </a:buClr>
              <a:buSzPct val="80000"/>
              <a:buFont typeface="Wingdings" pitchFamily="2" charset="2"/>
              <a:buChar char="u"/>
            </a:pPr>
            <a:r>
              <a:rPr lang="en-US" sz="1800" b="1" dirty="0">
                <a:solidFill>
                  <a:srgbClr val="000000"/>
                </a:solidFill>
              </a:rPr>
              <a:t>5. </a:t>
            </a:r>
            <a:r>
              <a:rPr lang="en-US" sz="1800" b="1" i="0" dirty="0">
                <a:solidFill>
                  <a:srgbClr val="000000"/>
                </a:solidFill>
                <a:effectLst/>
              </a:rPr>
              <a:t>Density: mass density high=1 iso=2 low=3 fat-containing=4 (ordinal)</a:t>
            </a:r>
          </a:p>
          <a:p>
            <a:pPr marL="800100" lvl="1" indent="-342900" algn="l">
              <a:buClr>
                <a:srgbClr val="0070C0"/>
              </a:buClr>
              <a:buSzPct val="80000"/>
              <a:buFont typeface="Wingdings" pitchFamily="2" charset="2"/>
              <a:buChar char="u"/>
            </a:pPr>
            <a:r>
              <a:rPr lang="en-US" sz="1800" b="1" dirty="0">
                <a:solidFill>
                  <a:srgbClr val="000000"/>
                </a:solidFill>
              </a:rPr>
              <a:t>6. </a:t>
            </a:r>
            <a:r>
              <a:rPr lang="en-US" sz="1800" b="1" i="0" dirty="0">
                <a:solidFill>
                  <a:srgbClr val="000000"/>
                </a:solidFill>
                <a:effectLst/>
              </a:rPr>
              <a:t>Severity: benign=0 or malignant=1 (binominal)</a:t>
            </a:r>
          </a:p>
          <a:p>
            <a:pPr marL="342900" indent="-342900" algn="l">
              <a:buClr>
                <a:srgbClr val="0070C0"/>
              </a:buClr>
              <a:buSzPct val="80000"/>
              <a:buFont typeface="Wingdings" pitchFamily="2" charset="2"/>
              <a:buChar char="u"/>
            </a:pPr>
            <a:r>
              <a:rPr lang="en-US" sz="1800" b="1" i="0" dirty="0">
                <a:solidFill>
                  <a:srgbClr val="000000"/>
                </a:solidFill>
                <a:effectLst/>
              </a:rPr>
              <a:t>BI-RADS is an assessment of how confident the severity classification is; it is not a "predictive" attribute and so we will discard it. The age, shape, margin, and density attributes are the features that we will build our model with, and "severity" is the classification we will attempt to predict based on those attributes.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539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107.2 Predict Benign or Malignant</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359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Predict Benign or Malignant</a:t>
            </a:r>
          </a:p>
          <a:p>
            <a:pPr marL="342900" indent="-342900" algn="l">
              <a:buClr>
                <a:srgbClr val="0070C0"/>
              </a:buClr>
              <a:buSzPct val="80000"/>
              <a:buFont typeface="Wingdings" pitchFamily="2" charset="2"/>
              <a:buChar char="u"/>
            </a:pPr>
            <a:r>
              <a:rPr lang="en-US" sz="1800" b="1" i="0" dirty="0">
                <a:solidFill>
                  <a:srgbClr val="000000"/>
                </a:solidFill>
                <a:effectLst/>
              </a:rPr>
              <a:t>BI-RADS is an </a:t>
            </a:r>
            <a:r>
              <a:rPr lang="en-US" sz="1800" b="1" i="0" dirty="0" err="1">
                <a:solidFill>
                  <a:srgbClr val="000000"/>
                </a:solidFill>
                <a:effectLst/>
              </a:rPr>
              <a:t>assesment</a:t>
            </a:r>
            <a:r>
              <a:rPr lang="en-US" sz="1800" b="1" i="0" dirty="0">
                <a:solidFill>
                  <a:srgbClr val="000000"/>
                </a:solidFill>
                <a:effectLst/>
              </a:rPr>
              <a:t> of how confident the severity classification is; it is not a "predictive" attribute and so we will discard it. The age, shape, margin, and density attributes are the features that we will build our model with, and "severity" is the classification we will attempt to predict based on those attributes.</a:t>
            </a:r>
          </a:p>
          <a:p>
            <a:pPr marL="342900" indent="-342900" algn="l">
              <a:buClr>
                <a:srgbClr val="0070C0"/>
              </a:buClr>
              <a:buSzPct val="80000"/>
              <a:buFont typeface="Wingdings" pitchFamily="2" charset="2"/>
              <a:buChar char="u"/>
            </a:pPr>
            <a:r>
              <a:rPr lang="en-US" sz="1800" b="1" i="0" dirty="0">
                <a:solidFill>
                  <a:srgbClr val="000000"/>
                </a:solidFill>
                <a:effectLst/>
              </a:rPr>
              <a:t>Although "shape" and "margin" are nominal data types, which sklearn typically doesn't deal with well, they are close enough to ordinal that we shouldn't just discard them. The "shape" for example is ordered increasingly from round to irregular.</a:t>
            </a:r>
          </a:p>
          <a:p>
            <a:pPr marL="342900" indent="-342900" algn="l">
              <a:buClr>
                <a:srgbClr val="0070C0"/>
              </a:buClr>
              <a:buSzPct val="80000"/>
              <a:buFont typeface="Wingdings" pitchFamily="2" charset="2"/>
              <a:buChar char="u"/>
            </a:pPr>
            <a:r>
              <a:rPr lang="en-US" sz="1800" b="1" i="0" dirty="0">
                <a:solidFill>
                  <a:srgbClr val="000000"/>
                </a:solidFill>
                <a:effectLst/>
              </a:rPr>
              <a:t>A lot of unnecessary anguish and surgery arises from false positives arising from mammogram results. If we can build a better way to interpret them through supervised machine learning, it could improve a lot of lives.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898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107.3 Assignment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90495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107.3 Assignment</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4170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Assignment</a:t>
            </a:r>
          </a:p>
          <a:p>
            <a:pPr marL="342900" indent="-342900" algn="l">
              <a:buClr>
                <a:srgbClr val="0070C0"/>
              </a:buClr>
              <a:buSzPct val="80000"/>
              <a:buFont typeface="Wingdings" pitchFamily="2" charset="2"/>
              <a:buChar char="u"/>
            </a:pPr>
            <a:r>
              <a:rPr lang="en-US" sz="1800" b="1" i="0" dirty="0">
                <a:solidFill>
                  <a:srgbClr val="000000"/>
                </a:solidFill>
                <a:effectLst/>
              </a:rPr>
              <a:t>Apply several different supervised machine learning techniques to this data set, and see which one yields the highest accuracy as measured with K-Fold cross validation (K=10). Apply:</a:t>
            </a:r>
          </a:p>
          <a:p>
            <a:pPr marL="800100" lvl="1" indent="-342900" algn="l">
              <a:buClr>
                <a:srgbClr val="0070C0"/>
              </a:buClr>
              <a:buSzPct val="80000"/>
              <a:buFont typeface="Wingdings" pitchFamily="2" charset="2"/>
              <a:buChar char="u"/>
            </a:pPr>
            <a:r>
              <a:rPr lang="en-US" sz="1800" b="1" i="0" dirty="0">
                <a:solidFill>
                  <a:srgbClr val="000000"/>
                </a:solidFill>
                <a:effectLst/>
              </a:rPr>
              <a:t>Decision tree</a:t>
            </a:r>
          </a:p>
          <a:p>
            <a:pPr marL="800100" lvl="1" indent="-342900" algn="l">
              <a:buClr>
                <a:srgbClr val="0070C0"/>
              </a:buClr>
              <a:buSzPct val="80000"/>
              <a:buFont typeface="Wingdings" pitchFamily="2" charset="2"/>
              <a:buChar char="u"/>
            </a:pPr>
            <a:r>
              <a:rPr lang="en-US" sz="1800" b="1" i="0" dirty="0">
                <a:solidFill>
                  <a:srgbClr val="000000"/>
                </a:solidFill>
                <a:effectLst/>
              </a:rPr>
              <a:t>Random forest</a:t>
            </a:r>
          </a:p>
          <a:p>
            <a:pPr marL="800100" lvl="1" indent="-342900" algn="l">
              <a:buClr>
                <a:srgbClr val="0070C0"/>
              </a:buClr>
              <a:buSzPct val="80000"/>
              <a:buFont typeface="Wingdings" pitchFamily="2" charset="2"/>
              <a:buChar char="u"/>
            </a:pPr>
            <a:r>
              <a:rPr lang="en-US" sz="1800" b="1" i="0" dirty="0">
                <a:solidFill>
                  <a:srgbClr val="000000"/>
                </a:solidFill>
                <a:effectLst/>
              </a:rPr>
              <a:t>KNN</a:t>
            </a:r>
          </a:p>
          <a:p>
            <a:pPr marL="800100" lvl="1" indent="-342900" algn="l">
              <a:buClr>
                <a:srgbClr val="0070C0"/>
              </a:buClr>
              <a:buSzPct val="80000"/>
              <a:buFont typeface="Wingdings" pitchFamily="2" charset="2"/>
              <a:buChar char="u"/>
            </a:pPr>
            <a:r>
              <a:rPr lang="en-US" sz="1800" b="1" i="0" dirty="0">
                <a:solidFill>
                  <a:srgbClr val="000000"/>
                </a:solidFill>
                <a:effectLst/>
              </a:rPr>
              <a:t>Naive Bayes</a:t>
            </a:r>
          </a:p>
          <a:p>
            <a:pPr marL="800100" lvl="1" indent="-342900" algn="l">
              <a:buClr>
                <a:srgbClr val="0070C0"/>
              </a:buClr>
              <a:buSzPct val="80000"/>
              <a:buFont typeface="Wingdings" pitchFamily="2" charset="2"/>
              <a:buChar char="u"/>
            </a:pPr>
            <a:r>
              <a:rPr lang="en-US" sz="1800" b="1" i="0" dirty="0">
                <a:solidFill>
                  <a:srgbClr val="000000"/>
                </a:solidFill>
                <a:effectLst/>
              </a:rPr>
              <a:t>SVM</a:t>
            </a:r>
          </a:p>
          <a:p>
            <a:pPr marL="800100" lvl="1" indent="-342900" algn="l">
              <a:buClr>
                <a:srgbClr val="0070C0"/>
              </a:buClr>
              <a:buSzPct val="80000"/>
              <a:buFont typeface="Wingdings" pitchFamily="2" charset="2"/>
              <a:buChar char="u"/>
            </a:pPr>
            <a:r>
              <a:rPr lang="en-US" sz="1800" b="1" i="0" dirty="0">
                <a:solidFill>
                  <a:srgbClr val="000000"/>
                </a:solidFill>
                <a:effectLst/>
              </a:rPr>
              <a:t>Logistic Regression</a:t>
            </a:r>
          </a:p>
          <a:p>
            <a:pPr marL="800100" lvl="1" indent="-342900" algn="l">
              <a:buClr>
                <a:srgbClr val="0070C0"/>
              </a:buClr>
              <a:buSzPct val="80000"/>
              <a:buFont typeface="Wingdings" pitchFamily="2" charset="2"/>
              <a:buChar char="u"/>
            </a:pPr>
            <a:r>
              <a:rPr lang="en-US" sz="1800" b="1" i="0" dirty="0">
                <a:solidFill>
                  <a:srgbClr val="000000"/>
                </a:solidFill>
                <a:effectLst/>
              </a:rPr>
              <a:t>And, as a bonus challenge, a neural network using Keras.</a:t>
            </a:r>
          </a:p>
          <a:p>
            <a:pPr marL="342900" indent="-342900" algn="l">
              <a:buClr>
                <a:srgbClr val="0070C0"/>
              </a:buClr>
              <a:buSzPct val="80000"/>
              <a:buFont typeface="Wingdings" pitchFamily="2" charset="2"/>
              <a:buChar char="u"/>
            </a:pPr>
            <a:r>
              <a:rPr lang="en-US" sz="1800" b="1" i="0" dirty="0">
                <a:solidFill>
                  <a:srgbClr val="000000"/>
                </a:solidFill>
                <a:effectLst/>
              </a:rPr>
              <a:t>The data needs to be cleaned; many rows contain missing data, and there may be erroneous data identifiable as outliers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8414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107.3 Assignment</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21542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Assignment</a:t>
            </a:r>
          </a:p>
          <a:p>
            <a:pPr marL="342900" indent="-342900" algn="l">
              <a:buClr>
                <a:srgbClr val="0070C0"/>
              </a:buClr>
              <a:buSzPct val="80000"/>
              <a:buFont typeface="Wingdings" pitchFamily="2" charset="2"/>
              <a:buChar char="u"/>
            </a:pPr>
            <a:r>
              <a:rPr lang="en-US" sz="1800" b="1" i="0" dirty="0">
                <a:solidFill>
                  <a:srgbClr val="000000"/>
                </a:solidFill>
                <a:effectLst/>
              </a:rPr>
              <a:t>Remember some techniques such as SVM also require the input data to be normalized first.</a:t>
            </a:r>
          </a:p>
          <a:p>
            <a:pPr marL="342900" indent="-342900" algn="l">
              <a:buClr>
                <a:srgbClr val="0070C0"/>
              </a:buClr>
              <a:buSzPct val="80000"/>
              <a:buFont typeface="Wingdings" pitchFamily="2" charset="2"/>
              <a:buChar char="u"/>
            </a:pPr>
            <a:r>
              <a:rPr lang="en-US" sz="1800" b="1" i="0" dirty="0">
                <a:solidFill>
                  <a:srgbClr val="000000"/>
                </a:solidFill>
                <a:effectLst/>
              </a:rPr>
              <a:t>Many techniques also have "hyperparameters" that need to be tuned. Once you identify a promising approach, see if you can make it even better by tuning its hyperparameters.</a:t>
            </a:r>
          </a:p>
          <a:p>
            <a:pPr marL="342900" indent="-342900" algn="l">
              <a:buClr>
                <a:srgbClr val="0070C0"/>
              </a:buClr>
              <a:buSzPct val="80000"/>
              <a:buFont typeface="Wingdings" pitchFamily="2" charset="2"/>
              <a:buChar char="u"/>
            </a:pPr>
            <a:r>
              <a:rPr lang="en-US" sz="1800" b="1" dirty="0">
                <a:solidFill>
                  <a:srgbClr val="000000"/>
                </a:solidFill>
              </a:rPr>
              <a:t>We want</a:t>
            </a:r>
            <a:r>
              <a:rPr lang="en-US" sz="1800" b="1" i="0" dirty="0">
                <a:solidFill>
                  <a:srgbClr val="000000"/>
                </a:solidFill>
                <a:effectLst/>
              </a:rPr>
              <a:t> achieve over 80% </a:t>
            </a:r>
            <a:r>
              <a:rPr lang="en-US" sz="1800" b="1" i="0">
                <a:solidFill>
                  <a:srgbClr val="000000"/>
                </a:solidFill>
                <a:effectLst/>
              </a:rPr>
              <a:t>accuracy.</a:t>
            </a:r>
            <a:endParaRPr lang="en-US" sz="1800" b="1"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55399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107.4 Read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3673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 Final Project</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1002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Final Project</a:t>
            </a:r>
          </a:p>
          <a:p>
            <a:pPr marL="342900" indent="-342900" algn="l">
              <a:buClr>
                <a:srgbClr val="0070C0"/>
              </a:buClr>
              <a:buSzPct val="80000"/>
              <a:buFont typeface="Wingdings" pitchFamily="2" charset="2"/>
              <a:buChar char="u"/>
            </a:pPr>
            <a:r>
              <a:rPr lang="en-US" sz="1800" b="1" i="0" dirty="0">
                <a:solidFill>
                  <a:schemeClr val="tx1"/>
                </a:solidFill>
                <a:effectLst/>
              </a:rPr>
              <a:t>Predict if a mass detected </a:t>
            </a:r>
            <a:r>
              <a:rPr lang="en-US" sz="1800" b="1" dirty="0">
                <a:solidFill>
                  <a:schemeClr val="tx1"/>
                </a:solidFill>
              </a:rPr>
              <a:t>in a mammogram (X-ray picture of the breast) is benign or malignant using the best supervised machine learning model you can find.</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Do you need a 3-D mammogram? What you need to know | Novant Health |  Healthy Headlines">
            <a:extLst>
              <a:ext uri="{FF2B5EF4-FFF2-40B4-BE49-F238E27FC236}">
                <a16:creationId xmlns:a16="http://schemas.microsoft.com/office/drawing/2014/main" id="{FF57BAD8-FAF9-49B5-97F2-6B3557034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313" y="2557463"/>
            <a:ext cx="2619375" cy="17430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107.4 Read Data</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9749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Read Data</a:t>
            </a:r>
          </a:p>
          <a:p>
            <a:pPr marL="342900" indent="-342900" algn="l">
              <a:buClr>
                <a:srgbClr val="0070C0"/>
              </a:buClr>
              <a:buSzPct val="80000"/>
              <a:buFont typeface="Wingdings" pitchFamily="2" charset="2"/>
              <a:buChar char="u"/>
            </a:pPr>
            <a:r>
              <a:rPr lang="en-US" sz="1800" b="1" i="0" dirty="0">
                <a:solidFill>
                  <a:srgbClr val="000000"/>
                </a:solidFill>
                <a:effectLst/>
              </a:rPr>
              <a:t>Import panda (Panel Data) data analysis library</a:t>
            </a:r>
          </a:p>
          <a:p>
            <a:pPr marL="342900" indent="-342900" algn="l">
              <a:buClr>
                <a:srgbClr val="0070C0"/>
              </a:buClr>
              <a:buSzPct val="80000"/>
              <a:buFont typeface="Wingdings" pitchFamily="2" charset="2"/>
              <a:buChar char="u"/>
            </a:pPr>
            <a:r>
              <a:rPr lang="en-US" sz="1800" b="1" dirty="0">
                <a:solidFill>
                  <a:srgbClr val="000000"/>
                </a:solidFill>
              </a:rPr>
              <a:t>Read</a:t>
            </a:r>
            <a:r>
              <a:rPr lang="en-US" sz="1800" b="1" i="0" dirty="0">
                <a:solidFill>
                  <a:srgbClr val="000000"/>
                </a:solidFill>
                <a:effectLst/>
              </a:rPr>
              <a:t> “mammographic_masses.data.txt” into a Pandas df (dataframe </a:t>
            </a:r>
            <a:r>
              <a:rPr lang="en-US" sz="1800" b="1" i="0" dirty="0" err="1">
                <a:solidFill>
                  <a:srgbClr val="000000"/>
                </a:solidFill>
                <a:effectLst/>
              </a:rPr>
              <a:t>masses_data</a:t>
            </a:r>
            <a:r>
              <a:rPr lang="en-US" sz="1800" b="1" i="0" dirty="0">
                <a:solidFill>
                  <a:srgbClr val="000000"/>
                </a:solidFill>
                <a:effectLst/>
              </a:rPr>
              <a:t>).</a:t>
            </a:r>
          </a:p>
          <a:p>
            <a:pPr marL="342900" indent="-342900" algn="l">
              <a:buClr>
                <a:srgbClr val="0070C0"/>
              </a:buClr>
              <a:buSzPct val="80000"/>
              <a:buFont typeface="Wingdings" pitchFamily="2" charset="2"/>
              <a:buChar char="u"/>
            </a:pPr>
            <a:r>
              <a:rPr lang="en-US" sz="1800" b="1" dirty="0">
                <a:solidFill>
                  <a:srgbClr val="000000"/>
                </a:solidFill>
              </a:rPr>
              <a:t>Hint: Use </a:t>
            </a:r>
            <a:r>
              <a:rPr lang="en-US" sz="1800" b="1" dirty="0" err="1">
                <a:solidFill>
                  <a:srgbClr val="000000"/>
                </a:solidFill>
              </a:rPr>
              <a:t>read_csv</a:t>
            </a:r>
            <a:r>
              <a:rPr lang="en-US" sz="1800" b="1" dirty="0">
                <a:solidFill>
                  <a:srgbClr val="000000"/>
                </a:solidFill>
              </a:rPr>
              <a:t>()</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dirty="0">
                <a:solidFill>
                  <a:srgbClr val="000000"/>
                </a:solidFill>
              </a:rPr>
              <a:t>Print first five lines by </a:t>
            </a:r>
            <a:r>
              <a:rPr lang="en-US" sz="1800" b="1" dirty="0" err="1">
                <a:solidFill>
                  <a:srgbClr val="000000"/>
                </a:solidFill>
              </a:rPr>
              <a:t>masses_data.head</a:t>
            </a:r>
            <a:r>
              <a:rPr lang="en-US" sz="1800" b="1" dirty="0">
                <a:solidFill>
                  <a:srgbClr val="000000"/>
                </a:solidFill>
              </a:rPr>
              <a:t>()</a:t>
            </a:r>
            <a:endParaRPr lang="en-US" sz="1800" b="1"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22A00BDB-94DC-4C9C-A483-58F74DA05CF6}"/>
              </a:ext>
            </a:extLst>
          </p:cNvPr>
          <p:cNvPicPr>
            <a:picLocks noChangeAspect="1"/>
          </p:cNvPicPr>
          <p:nvPr/>
        </p:nvPicPr>
        <p:blipFill>
          <a:blip r:embed="rId4"/>
          <a:stretch>
            <a:fillRect/>
          </a:stretch>
        </p:blipFill>
        <p:spPr>
          <a:xfrm>
            <a:off x="1907704" y="5219745"/>
            <a:ext cx="1857375" cy="1123950"/>
          </a:xfrm>
          <a:prstGeom prst="rect">
            <a:avLst/>
          </a:prstGeom>
          <a:ln>
            <a:solidFill>
              <a:srgbClr val="C00000"/>
            </a:solidFill>
          </a:ln>
        </p:spPr>
      </p:pic>
      <p:pic>
        <p:nvPicPr>
          <p:cNvPr id="8" name="Picture 7">
            <a:extLst>
              <a:ext uri="{FF2B5EF4-FFF2-40B4-BE49-F238E27FC236}">
                <a16:creationId xmlns:a16="http://schemas.microsoft.com/office/drawing/2014/main" id="{0125245F-0B3F-4D01-A2A8-6DA20F1F653E}"/>
              </a:ext>
            </a:extLst>
          </p:cNvPr>
          <p:cNvPicPr>
            <a:picLocks noChangeAspect="1"/>
          </p:cNvPicPr>
          <p:nvPr/>
        </p:nvPicPr>
        <p:blipFill>
          <a:blip r:embed="rId5"/>
          <a:stretch>
            <a:fillRect/>
          </a:stretch>
        </p:blipFill>
        <p:spPr>
          <a:xfrm>
            <a:off x="1691680" y="3464303"/>
            <a:ext cx="4933950" cy="1543050"/>
          </a:xfrm>
          <a:prstGeom prst="rect">
            <a:avLst/>
          </a:prstGeom>
          <a:ln>
            <a:solidFill>
              <a:srgbClr val="C00000"/>
            </a:solidFill>
          </a:ln>
        </p:spPr>
      </p:pic>
    </p:spTree>
    <p:extLst>
      <p:ext uri="{BB962C8B-B14F-4D97-AF65-F5344CB8AC3E}">
        <p14:creationId xmlns:p14="http://schemas.microsoft.com/office/powerpoint/2010/main" val="196927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107.5 Missing Data and Column Name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488362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107.5 Missing Data and Column Name</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4146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Replace Missing Data and Add Column Name</a:t>
            </a:r>
          </a:p>
          <a:p>
            <a:pPr marL="342900" indent="-342900" algn="l">
              <a:buClr>
                <a:srgbClr val="0070C0"/>
              </a:buClr>
              <a:buSzPct val="80000"/>
              <a:buFont typeface="Wingdings" pitchFamily="2" charset="2"/>
              <a:buChar char="u"/>
            </a:pPr>
            <a:r>
              <a:rPr lang="en-US" sz="1800" b="1" i="0" dirty="0">
                <a:solidFill>
                  <a:srgbClr val="000000"/>
                </a:solidFill>
                <a:effectLst/>
              </a:rPr>
              <a:t>We see some data missing field (?). We have to convert missing data (?) into </a:t>
            </a:r>
            <a:r>
              <a:rPr lang="en-US" sz="1800" b="1" i="0" dirty="0" err="1">
                <a:solidFill>
                  <a:srgbClr val="000000"/>
                </a:solidFill>
                <a:effectLst/>
              </a:rPr>
              <a:t>NaN</a:t>
            </a:r>
            <a:r>
              <a:rPr lang="en-US" sz="1800" b="1" i="0" dirty="0">
                <a:solidFill>
                  <a:srgbClr val="000000"/>
                </a:solidFill>
                <a:effectLst/>
              </a:rPr>
              <a:t>.</a:t>
            </a:r>
          </a:p>
          <a:p>
            <a:pPr marL="342900" indent="-342900" algn="l">
              <a:buClr>
                <a:srgbClr val="0070C0"/>
              </a:buClr>
              <a:buSzPct val="80000"/>
              <a:buFont typeface="Wingdings" pitchFamily="2" charset="2"/>
              <a:buChar char="u"/>
            </a:pPr>
            <a:r>
              <a:rPr lang="en-US" sz="1800" b="1" dirty="0">
                <a:solidFill>
                  <a:srgbClr val="000000"/>
                </a:solidFill>
              </a:rPr>
              <a:t>The first row is missing column name. We need to </a:t>
            </a:r>
            <a:r>
              <a:rPr lang="en-US" sz="1800" b="1" i="0" dirty="0">
                <a:solidFill>
                  <a:srgbClr val="000000"/>
                </a:solidFill>
                <a:effectLst/>
              </a:rPr>
              <a:t>add the column names (BI_RADS, age, shape, margin, density, and severity):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185E11C-7EAD-4C0C-93EB-E0A5C68FA5D1}"/>
              </a:ext>
            </a:extLst>
          </p:cNvPr>
          <p:cNvPicPr>
            <a:picLocks noChangeAspect="1"/>
          </p:cNvPicPr>
          <p:nvPr/>
        </p:nvPicPr>
        <p:blipFill>
          <a:blip r:embed="rId4"/>
          <a:stretch>
            <a:fillRect/>
          </a:stretch>
        </p:blipFill>
        <p:spPr>
          <a:xfrm>
            <a:off x="4628747" y="4647628"/>
            <a:ext cx="3990975" cy="1152525"/>
          </a:xfrm>
          <a:prstGeom prst="rect">
            <a:avLst/>
          </a:prstGeom>
          <a:ln>
            <a:solidFill>
              <a:srgbClr val="C00000"/>
            </a:solidFill>
          </a:ln>
        </p:spPr>
      </p:pic>
      <p:pic>
        <p:nvPicPr>
          <p:cNvPr id="9" name="Picture 8">
            <a:extLst>
              <a:ext uri="{FF2B5EF4-FFF2-40B4-BE49-F238E27FC236}">
                <a16:creationId xmlns:a16="http://schemas.microsoft.com/office/drawing/2014/main" id="{1F6E9CA9-FAEB-4F2C-811C-7CA4DF4C85A9}"/>
              </a:ext>
            </a:extLst>
          </p:cNvPr>
          <p:cNvPicPr>
            <a:picLocks noChangeAspect="1"/>
          </p:cNvPicPr>
          <p:nvPr/>
        </p:nvPicPr>
        <p:blipFill>
          <a:blip r:embed="rId5"/>
          <a:stretch>
            <a:fillRect/>
          </a:stretch>
        </p:blipFill>
        <p:spPr>
          <a:xfrm>
            <a:off x="595312" y="4676203"/>
            <a:ext cx="1857375" cy="1123950"/>
          </a:xfrm>
          <a:prstGeom prst="rect">
            <a:avLst/>
          </a:prstGeom>
          <a:ln>
            <a:solidFill>
              <a:srgbClr val="C00000"/>
            </a:solidFill>
          </a:ln>
        </p:spPr>
      </p:pic>
      <p:sp>
        <p:nvSpPr>
          <p:cNvPr id="10" name="Arrow: Right 9">
            <a:extLst>
              <a:ext uri="{FF2B5EF4-FFF2-40B4-BE49-F238E27FC236}">
                <a16:creationId xmlns:a16="http://schemas.microsoft.com/office/drawing/2014/main" id="{64146F1F-497A-4E86-8E02-A1C4B15D6ABB}"/>
              </a:ext>
            </a:extLst>
          </p:cNvPr>
          <p:cNvSpPr/>
          <p:nvPr/>
        </p:nvSpPr>
        <p:spPr>
          <a:xfrm>
            <a:off x="2915816" y="5085184"/>
            <a:ext cx="1170409" cy="354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90E4CC7-6FA5-4CCF-811F-FFE60BF1DAD6}"/>
              </a:ext>
            </a:extLst>
          </p:cNvPr>
          <p:cNvPicPr>
            <a:picLocks noChangeAspect="1"/>
          </p:cNvPicPr>
          <p:nvPr/>
        </p:nvPicPr>
        <p:blipFill>
          <a:blip r:embed="rId6"/>
          <a:stretch>
            <a:fillRect/>
          </a:stretch>
        </p:blipFill>
        <p:spPr>
          <a:xfrm>
            <a:off x="565616" y="3023278"/>
            <a:ext cx="6257925" cy="1171575"/>
          </a:xfrm>
          <a:prstGeom prst="rect">
            <a:avLst/>
          </a:prstGeom>
          <a:ln>
            <a:solidFill>
              <a:srgbClr val="C00000"/>
            </a:solidFill>
          </a:ln>
        </p:spPr>
      </p:pic>
    </p:spTree>
    <p:extLst>
      <p:ext uri="{BB962C8B-B14F-4D97-AF65-F5344CB8AC3E}">
        <p14:creationId xmlns:p14="http://schemas.microsoft.com/office/powerpoint/2010/main" val="3826960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107.6 Evaluate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97373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107.6 Evaluate Data</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4146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Evaluate Data</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Evaluate whether the data needs cleaning.</a:t>
            </a:r>
          </a:p>
          <a:p>
            <a:pPr marL="342900" indent="-342900" algn="l">
              <a:buClr>
                <a:srgbClr val="0070C0"/>
              </a:buClr>
              <a:buSzPct val="80000"/>
              <a:buFont typeface="Wingdings" pitchFamily="2" charset="2"/>
              <a:buChar char="u"/>
            </a:pPr>
            <a:r>
              <a:rPr lang="en-US" sz="1800" b="1" dirty="0">
                <a:solidFill>
                  <a:srgbClr val="000000"/>
                </a:solidFill>
                <a:latin typeface="+mj-lt"/>
              </a:rPr>
              <a:t>Y</a:t>
            </a:r>
            <a:r>
              <a:rPr lang="en-US" sz="1800" b="1" i="0" dirty="0">
                <a:solidFill>
                  <a:srgbClr val="000000"/>
                </a:solidFill>
                <a:effectLst/>
                <a:latin typeface="+mj-lt"/>
              </a:rPr>
              <a:t>our model is only as good as the data it's given. </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Hint: use describe() on the dataframe.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0B4D951-51AA-4730-89ED-1767D14EF307}"/>
              </a:ext>
            </a:extLst>
          </p:cNvPr>
          <p:cNvPicPr>
            <a:picLocks noChangeAspect="1"/>
          </p:cNvPicPr>
          <p:nvPr/>
        </p:nvPicPr>
        <p:blipFill>
          <a:blip r:embed="rId4"/>
          <a:stretch>
            <a:fillRect/>
          </a:stretch>
        </p:blipFill>
        <p:spPr>
          <a:xfrm>
            <a:off x="1524000" y="3881833"/>
            <a:ext cx="5962650" cy="1666875"/>
          </a:xfrm>
          <a:prstGeom prst="rect">
            <a:avLst/>
          </a:prstGeom>
          <a:ln>
            <a:solidFill>
              <a:srgbClr val="C00000"/>
            </a:solidFill>
          </a:ln>
        </p:spPr>
      </p:pic>
      <p:pic>
        <p:nvPicPr>
          <p:cNvPr id="12" name="Picture 11">
            <a:extLst>
              <a:ext uri="{FF2B5EF4-FFF2-40B4-BE49-F238E27FC236}">
                <a16:creationId xmlns:a16="http://schemas.microsoft.com/office/drawing/2014/main" id="{EAA7D8B9-B2ED-42D3-9865-1B5E03986351}"/>
              </a:ext>
            </a:extLst>
          </p:cNvPr>
          <p:cNvPicPr>
            <a:picLocks noChangeAspect="1"/>
          </p:cNvPicPr>
          <p:nvPr/>
        </p:nvPicPr>
        <p:blipFill>
          <a:blip r:embed="rId5"/>
          <a:stretch>
            <a:fillRect/>
          </a:stretch>
        </p:blipFill>
        <p:spPr>
          <a:xfrm>
            <a:off x="1524000" y="2980753"/>
            <a:ext cx="3762375" cy="647700"/>
          </a:xfrm>
          <a:prstGeom prst="rect">
            <a:avLst/>
          </a:prstGeom>
          <a:ln>
            <a:solidFill>
              <a:srgbClr val="C00000"/>
            </a:solidFill>
          </a:ln>
        </p:spPr>
      </p:pic>
    </p:spTree>
    <p:extLst>
      <p:ext uri="{BB962C8B-B14F-4D97-AF65-F5344CB8AC3E}">
        <p14:creationId xmlns:p14="http://schemas.microsoft.com/office/powerpoint/2010/main" val="353734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107.6 Evaluate Data</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29463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Evaluate Data</a:t>
            </a:r>
          </a:p>
          <a:p>
            <a:pPr marL="342900" indent="-342900" algn="l">
              <a:buClr>
                <a:srgbClr val="0070C0"/>
              </a:buClr>
              <a:buSzPct val="80000"/>
              <a:buFont typeface="Wingdings" pitchFamily="2" charset="2"/>
              <a:buChar char="u"/>
            </a:pPr>
            <a:r>
              <a:rPr lang="en-US" sz="1800" b="1" i="0" dirty="0">
                <a:solidFill>
                  <a:srgbClr val="000000"/>
                </a:solidFill>
                <a:effectLst/>
              </a:rPr>
              <a:t>There are quite a few missing values in the data set.</a:t>
            </a:r>
          </a:p>
          <a:p>
            <a:pPr marL="342900" indent="-342900" algn="l">
              <a:buClr>
                <a:srgbClr val="0070C0"/>
              </a:buClr>
              <a:buSzPct val="80000"/>
              <a:buFont typeface="Wingdings" pitchFamily="2" charset="2"/>
              <a:buChar char="u"/>
            </a:pPr>
            <a:r>
              <a:rPr lang="en-US" sz="1800" b="1" dirty="0">
                <a:solidFill>
                  <a:srgbClr val="000000"/>
                </a:solidFill>
              </a:rPr>
              <a:t>Total data count is 961. BI-RADS = 959 (miss 2 data), age = 956 (miss 5 data), and etc.</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Before, we drop every row that's missing data.</a:t>
            </a:r>
          </a:p>
          <a:p>
            <a:pPr marL="342900" indent="-342900" algn="l">
              <a:buClr>
                <a:srgbClr val="0070C0"/>
              </a:buClr>
              <a:buSzPct val="80000"/>
              <a:buFont typeface="Wingdings" pitchFamily="2" charset="2"/>
              <a:buChar char="u"/>
            </a:pPr>
            <a:r>
              <a:rPr lang="en-US" sz="1800" b="1" dirty="0">
                <a:solidFill>
                  <a:srgbClr val="000000"/>
                </a:solidFill>
              </a:rPr>
              <a:t>L</a:t>
            </a:r>
            <a:r>
              <a:rPr lang="en-US" sz="1800" b="1" i="0" dirty="0">
                <a:solidFill>
                  <a:srgbClr val="000000"/>
                </a:solidFill>
                <a:effectLst/>
              </a:rPr>
              <a:t>et's make sure we don't bias our data in doing so. </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i="0" dirty="0">
                <a:solidFill>
                  <a:srgbClr val="000000"/>
                </a:solidFill>
                <a:effectLst/>
              </a:rPr>
              <a:t>Does there appear to be any sort of correlation to what sort of data has missing fields? </a:t>
            </a:r>
          </a:p>
          <a:p>
            <a:pPr marL="342900" indent="-342900" algn="l">
              <a:buClr>
                <a:srgbClr val="0070C0"/>
              </a:buClr>
              <a:buSzPct val="80000"/>
              <a:buFont typeface="Wingdings" pitchFamily="2" charset="2"/>
              <a:buChar char="u"/>
            </a:pPr>
            <a:r>
              <a:rPr lang="en-US" sz="1800" b="1" i="0" dirty="0">
                <a:solidFill>
                  <a:srgbClr val="000000"/>
                </a:solidFill>
                <a:effectLst/>
              </a:rPr>
              <a:t>If there were, we'd have to try and go back and fill that data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0B4D951-51AA-4730-89ED-1767D14EF307}"/>
              </a:ext>
            </a:extLst>
          </p:cNvPr>
          <p:cNvPicPr>
            <a:picLocks noChangeAspect="1"/>
          </p:cNvPicPr>
          <p:nvPr/>
        </p:nvPicPr>
        <p:blipFill>
          <a:blip r:embed="rId4"/>
          <a:stretch>
            <a:fillRect/>
          </a:stretch>
        </p:blipFill>
        <p:spPr>
          <a:xfrm>
            <a:off x="1331640" y="4430717"/>
            <a:ext cx="5962650" cy="1666875"/>
          </a:xfrm>
          <a:prstGeom prst="rect">
            <a:avLst/>
          </a:prstGeom>
          <a:ln>
            <a:solidFill>
              <a:srgbClr val="C00000"/>
            </a:solidFill>
          </a:ln>
        </p:spPr>
      </p:pic>
    </p:spTree>
    <p:extLst>
      <p:ext uri="{BB962C8B-B14F-4D97-AF65-F5344CB8AC3E}">
        <p14:creationId xmlns:p14="http://schemas.microsoft.com/office/powerpoint/2010/main" val="1747204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107.7 Print Missing Data Row</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23493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107.7 Print Missing Data Row</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29463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Print Missing Data Row</a:t>
            </a:r>
          </a:p>
          <a:p>
            <a:pPr marL="342900" indent="-342900" algn="l">
              <a:buClr>
                <a:srgbClr val="0070C0"/>
              </a:buClr>
              <a:buSzPct val="80000"/>
              <a:buFont typeface="Wingdings" pitchFamily="2" charset="2"/>
              <a:buChar char="u"/>
            </a:pPr>
            <a:r>
              <a:rPr lang="en-US" sz="1800" b="1" i="0" dirty="0">
                <a:solidFill>
                  <a:srgbClr val="000000"/>
                </a:solidFill>
                <a:effectLst/>
              </a:rPr>
              <a:t>There are quite a few missing values in the data set.</a:t>
            </a:r>
          </a:p>
          <a:p>
            <a:pPr marL="342900" indent="-342900" algn="l">
              <a:buClr>
                <a:srgbClr val="0070C0"/>
              </a:buClr>
              <a:buSzPct val="80000"/>
              <a:buFont typeface="Wingdings" pitchFamily="2" charset="2"/>
              <a:buChar char="u"/>
            </a:pPr>
            <a:r>
              <a:rPr lang="en-US" sz="1800" b="1" dirty="0">
                <a:solidFill>
                  <a:srgbClr val="000000"/>
                </a:solidFill>
              </a:rPr>
              <a:t>Total data count is 961. BI-RADS = 959 (miss 2 data), age = 956 (miss 5 data), and etc.</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Before, we drop every row that's missing data.</a:t>
            </a:r>
          </a:p>
          <a:p>
            <a:pPr marL="342900" indent="-342900" algn="l">
              <a:buClr>
                <a:srgbClr val="0070C0"/>
              </a:buClr>
              <a:buSzPct val="80000"/>
              <a:buFont typeface="Wingdings" pitchFamily="2" charset="2"/>
              <a:buChar char="u"/>
            </a:pPr>
            <a:r>
              <a:rPr lang="en-US" sz="1800" b="1" dirty="0">
                <a:solidFill>
                  <a:srgbClr val="000000"/>
                </a:solidFill>
              </a:rPr>
              <a:t>L</a:t>
            </a:r>
            <a:r>
              <a:rPr lang="en-US" sz="1800" b="1" i="0" dirty="0">
                <a:solidFill>
                  <a:srgbClr val="000000"/>
                </a:solidFill>
                <a:effectLst/>
              </a:rPr>
              <a:t>et's make sure we don't bias our data in doing so. </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i="0" dirty="0">
                <a:solidFill>
                  <a:srgbClr val="000000"/>
                </a:solidFill>
                <a:effectLst/>
              </a:rPr>
              <a:t>Does there appear to be any sort of correlation to what sort of data has missing fields? </a:t>
            </a:r>
          </a:p>
          <a:p>
            <a:pPr marL="342900" indent="-342900" algn="l">
              <a:buClr>
                <a:srgbClr val="0070C0"/>
              </a:buClr>
              <a:buSzPct val="80000"/>
              <a:buFont typeface="Wingdings" pitchFamily="2" charset="2"/>
              <a:buChar char="u"/>
            </a:pPr>
            <a:r>
              <a:rPr lang="en-US" sz="1800" b="1" i="0" dirty="0">
                <a:solidFill>
                  <a:srgbClr val="000000"/>
                </a:solidFill>
                <a:effectLst/>
              </a:rPr>
              <a:t>If there were, we'd have to try and go back and fill that data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485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107.7 Print Missing Data Row</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8191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Print Missing Data Row</a:t>
            </a:r>
          </a:p>
          <a:p>
            <a:pPr marL="342900" indent="-342900" algn="l">
              <a:buClr>
                <a:srgbClr val="0070C0"/>
              </a:buClr>
              <a:buSzPct val="80000"/>
              <a:buFont typeface="Wingdings" pitchFamily="2" charset="2"/>
              <a:buChar char="u"/>
            </a:pPr>
            <a:r>
              <a:rPr lang="en-US" sz="1800" b="1" i="0" dirty="0">
                <a:solidFill>
                  <a:srgbClr val="000000"/>
                </a:solidFill>
                <a:effectLst/>
              </a:rPr>
              <a:t>There are 130 rows missing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82E54BE-7E57-482C-ADF4-CCB998FB7D2C}"/>
              </a:ext>
            </a:extLst>
          </p:cNvPr>
          <p:cNvPicPr>
            <a:picLocks noChangeAspect="1"/>
          </p:cNvPicPr>
          <p:nvPr/>
        </p:nvPicPr>
        <p:blipFill>
          <a:blip r:embed="rId4"/>
          <a:stretch>
            <a:fillRect/>
          </a:stretch>
        </p:blipFill>
        <p:spPr>
          <a:xfrm>
            <a:off x="1833543" y="3961281"/>
            <a:ext cx="4143375" cy="2362200"/>
          </a:xfrm>
          <a:prstGeom prst="rect">
            <a:avLst/>
          </a:prstGeom>
          <a:ln>
            <a:solidFill>
              <a:srgbClr val="C00000"/>
            </a:solidFill>
          </a:ln>
        </p:spPr>
      </p:pic>
      <p:pic>
        <p:nvPicPr>
          <p:cNvPr id="9" name="Picture 8">
            <a:extLst>
              <a:ext uri="{FF2B5EF4-FFF2-40B4-BE49-F238E27FC236}">
                <a16:creationId xmlns:a16="http://schemas.microsoft.com/office/drawing/2014/main" id="{4AF7FFED-EB79-461A-9237-8455A98CE60F}"/>
              </a:ext>
            </a:extLst>
          </p:cNvPr>
          <p:cNvPicPr>
            <a:picLocks noChangeAspect="1"/>
          </p:cNvPicPr>
          <p:nvPr/>
        </p:nvPicPr>
        <p:blipFill>
          <a:blip r:embed="rId5"/>
          <a:stretch>
            <a:fillRect/>
          </a:stretch>
        </p:blipFill>
        <p:spPr>
          <a:xfrm>
            <a:off x="1813327" y="2447169"/>
            <a:ext cx="4781550" cy="1304925"/>
          </a:xfrm>
          <a:prstGeom prst="rect">
            <a:avLst/>
          </a:prstGeom>
          <a:ln>
            <a:solidFill>
              <a:srgbClr val="C00000"/>
            </a:solidFill>
          </a:ln>
        </p:spPr>
      </p:pic>
    </p:spTree>
    <p:extLst>
      <p:ext uri="{BB962C8B-B14F-4D97-AF65-F5344CB8AC3E}">
        <p14:creationId xmlns:p14="http://schemas.microsoft.com/office/powerpoint/2010/main" val="2894995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107.8 Remove Missing Data Rows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1144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 Mammogram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05646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107.8 Remove Missing Data Rows</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290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Remove Missing Data Rows</a:t>
            </a:r>
          </a:p>
          <a:p>
            <a:pPr marL="342900" indent="-342900" algn="l">
              <a:buClr>
                <a:srgbClr val="0070C0"/>
              </a:buClr>
              <a:buSzPct val="80000"/>
              <a:buFont typeface="Wingdings" pitchFamily="2" charset="2"/>
              <a:buChar char="u"/>
            </a:pPr>
            <a:r>
              <a:rPr lang="en-US" sz="1800" b="1" i="0" dirty="0">
                <a:solidFill>
                  <a:srgbClr val="000000"/>
                </a:solidFill>
                <a:effectLst/>
              </a:rPr>
              <a:t>If the missing data seems randomly distributed, go ahead and drop rows with missing data. </a:t>
            </a:r>
          </a:p>
          <a:p>
            <a:pPr marL="342900" indent="-342900" algn="l">
              <a:buClr>
                <a:srgbClr val="0070C0"/>
              </a:buClr>
              <a:buSzPct val="80000"/>
              <a:buFont typeface="Wingdings" pitchFamily="2" charset="2"/>
              <a:buChar char="u"/>
            </a:pPr>
            <a:r>
              <a:rPr lang="en-US" sz="1800" b="1" i="0" dirty="0">
                <a:solidFill>
                  <a:srgbClr val="000000"/>
                </a:solidFill>
                <a:effectLst/>
              </a:rPr>
              <a:t>Hint: use </a:t>
            </a:r>
            <a:r>
              <a:rPr lang="en-US" sz="1800" b="1" i="0" dirty="0" err="1">
                <a:solidFill>
                  <a:srgbClr val="000000"/>
                </a:solidFill>
                <a:effectLst/>
              </a:rPr>
              <a:t>dropna</a:t>
            </a:r>
            <a:r>
              <a:rPr lang="en-US" sz="1800" b="1" i="0" dirty="0">
                <a:solidFill>
                  <a:srgbClr val="000000"/>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561A4AE-E052-41D5-AB8E-97C4914DF881}"/>
              </a:ext>
            </a:extLst>
          </p:cNvPr>
          <p:cNvPicPr>
            <a:picLocks noChangeAspect="1"/>
          </p:cNvPicPr>
          <p:nvPr/>
        </p:nvPicPr>
        <p:blipFill>
          <a:blip r:embed="rId4"/>
          <a:stretch>
            <a:fillRect/>
          </a:stretch>
        </p:blipFill>
        <p:spPr>
          <a:xfrm>
            <a:off x="1524000" y="2896751"/>
            <a:ext cx="4000500" cy="695325"/>
          </a:xfrm>
          <a:prstGeom prst="rect">
            <a:avLst/>
          </a:prstGeom>
          <a:ln>
            <a:solidFill>
              <a:srgbClr val="C00000"/>
            </a:solidFill>
          </a:ln>
        </p:spPr>
      </p:pic>
      <p:pic>
        <p:nvPicPr>
          <p:cNvPr id="10" name="Picture 9">
            <a:extLst>
              <a:ext uri="{FF2B5EF4-FFF2-40B4-BE49-F238E27FC236}">
                <a16:creationId xmlns:a16="http://schemas.microsoft.com/office/drawing/2014/main" id="{725E8255-E4D1-4C18-8790-2B97440F433D}"/>
              </a:ext>
            </a:extLst>
          </p:cNvPr>
          <p:cNvPicPr>
            <a:picLocks noChangeAspect="1"/>
          </p:cNvPicPr>
          <p:nvPr/>
        </p:nvPicPr>
        <p:blipFill>
          <a:blip r:embed="rId5"/>
          <a:stretch>
            <a:fillRect/>
          </a:stretch>
        </p:blipFill>
        <p:spPr>
          <a:xfrm>
            <a:off x="1504072" y="3799831"/>
            <a:ext cx="5981700" cy="1714500"/>
          </a:xfrm>
          <a:prstGeom prst="rect">
            <a:avLst/>
          </a:prstGeom>
          <a:ln>
            <a:solidFill>
              <a:srgbClr val="C00000"/>
            </a:solidFill>
          </a:ln>
        </p:spPr>
      </p:pic>
    </p:spTree>
    <p:extLst>
      <p:ext uri="{BB962C8B-B14F-4D97-AF65-F5344CB8AC3E}">
        <p14:creationId xmlns:p14="http://schemas.microsoft.com/office/powerpoint/2010/main" val="248533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107.9 Convert Panda to Numpy </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3788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107.9 Convert Panda to Numpy </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8661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Convert Pandas DataFrame to Numpy Array for scikit_learn</a:t>
            </a:r>
          </a:p>
          <a:p>
            <a:pPr marL="342900" indent="-342900" algn="l">
              <a:buClr>
                <a:srgbClr val="0070C0"/>
              </a:buClr>
              <a:buSzPct val="80000"/>
              <a:buFont typeface="Wingdings" pitchFamily="2" charset="2"/>
              <a:buChar char="u"/>
            </a:pPr>
            <a:r>
              <a:rPr lang="en-US" sz="1800" b="1" i="0" dirty="0">
                <a:solidFill>
                  <a:schemeClr val="tx1"/>
                </a:solidFill>
                <a:effectLst/>
              </a:rPr>
              <a:t>Next you will need to convert the Pandas dataframes into numpy arrays that can be used by scikit_learn. </a:t>
            </a:r>
          </a:p>
          <a:p>
            <a:pPr marL="342900" indent="-342900" algn="l">
              <a:buClr>
                <a:srgbClr val="0070C0"/>
              </a:buClr>
              <a:buSzPct val="80000"/>
              <a:buFont typeface="Wingdings" pitchFamily="2" charset="2"/>
              <a:buChar char="u"/>
            </a:pPr>
            <a:r>
              <a:rPr lang="en-US" sz="1800" b="1" i="0" dirty="0">
                <a:solidFill>
                  <a:schemeClr val="tx1"/>
                </a:solidFill>
                <a:effectLst/>
              </a:rPr>
              <a:t>Create an array that extracts only the feature data we want to work with (age, shape, margin, and density) and another array that contains the classes (severity). </a:t>
            </a:r>
          </a:p>
          <a:p>
            <a:pPr marL="342900" indent="-342900" algn="l">
              <a:buClr>
                <a:srgbClr val="0070C0"/>
              </a:buClr>
              <a:buSzPct val="80000"/>
              <a:buFont typeface="Wingdings" pitchFamily="2" charset="2"/>
              <a:buChar char="u"/>
            </a:pPr>
            <a:r>
              <a:rPr lang="en-US" sz="1800" b="1" i="0" dirty="0">
                <a:solidFill>
                  <a:schemeClr val="tx1"/>
                </a:solidFill>
                <a:effectLst/>
              </a:rPr>
              <a:t>You'll also need an array of the feature name labels.</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2FE55B1C-023B-414B-BD42-A3D4BC33CB9C}"/>
              </a:ext>
            </a:extLst>
          </p:cNvPr>
          <p:cNvPicPr>
            <a:picLocks noChangeAspect="1"/>
          </p:cNvPicPr>
          <p:nvPr/>
        </p:nvPicPr>
        <p:blipFill>
          <a:blip r:embed="rId4"/>
          <a:stretch>
            <a:fillRect/>
          </a:stretch>
        </p:blipFill>
        <p:spPr>
          <a:xfrm>
            <a:off x="4788024" y="3464737"/>
            <a:ext cx="4095750" cy="2628900"/>
          </a:xfrm>
          <a:prstGeom prst="rect">
            <a:avLst/>
          </a:prstGeom>
          <a:ln>
            <a:solidFill>
              <a:srgbClr val="C00000"/>
            </a:solidFill>
          </a:ln>
        </p:spPr>
      </p:pic>
      <p:pic>
        <p:nvPicPr>
          <p:cNvPr id="11" name="Picture 10">
            <a:extLst>
              <a:ext uri="{FF2B5EF4-FFF2-40B4-BE49-F238E27FC236}">
                <a16:creationId xmlns:a16="http://schemas.microsoft.com/office/drawing/2014/main" id="{F8647963-CE40-4362-B960-8D1AEEC35FE4}"/>
              </a:ext>
            </a:extLst>
          </p:cNvPr>
          <p:cNvPicPr>
            <a:picLocks noChangeAspect="1"/>
          </p:cNvPicPr>
          <p:nvPr/>
        </p:nvPicPr>
        <p:blipFill>
          <a:blip r:embed="rId5"/>
          <a:stretch>
            <a:fillRect/>
          </a:stretch>
        </p:blipFill>
        <p:spPr>
          <a:xfrm>
            <a:off x="468869" y="3464737"/>
            <a:ext cx="4267200" cy="2631159"/>
          </a:xfrm>
          <a:prstGeom prst="rect">
            <a:avLst/>
          </a:prstGeom>
          <a:ln>
            <a:solidFill>
              <a:srgbClr val="C00000"/>
            </a:solidFill>
          </a:ln>
        </p:spPr>
      </p:pic>
    </p:spTree>
    <p:extLst>
      <p:ext uri="{BB962C8B-B14F-4D97-AF65-F5344CB8AC3E}">
        <p14:creationId xmlns:p14="http://schemas.microsoft.com/office/powerpoint/2010/main" val="2656907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107.10 Normalize/Fit/Transform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1423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107.10 Normalize/Fit/Transform</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362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Normalize/Fit/Transform</a:t>
            </a:r>
          </a:p>
          <a:p>
            <a:pPr marL="342900" indent="-342900" algn="l">
              <a:buClr>
                <a:srgbClr val="0070C0"/>
              </a:buClr>
              <a:buSzPct val="80000"/>
              <a:buFont typeface="Wingdings" pitchFamily="2" charset="2"/>
              <a:buChar char="u"/>
            </a:pPr>
            <a:r>
              <a:rPr lang="en-US" sz="1800" b="1" i="0" dirty="0">
                <a:solidFill>
                  <a:srgbClr val="000000"/>
                </a:solidFill>
                <a:effectLst/>
              </a:rPr>
              <a:t>Some of our models require the input data to be normalized.</a:t>
            </a:r>
          </a:p>
          <a:p>
            <a:pPr marL="342900" indent="-342900" algn="l">
              <a:buClr>
                <a:srgbClr val="0070C0"/>
              </a:buClr>
              <a:buSzPct val="80000"/>
              <a:buFont typeface="Wingdings" pitchFamily="2" charset="2"/>
              <a:buChar char="u"/>
            </a:pPr>
            <a:r>
              <a:rPr lang="en-US" sz="1800" b="1" dirty="0">
                <a:solidFill>
                  <a:srgbClr val="000000"/>
                </a:solidFill>
              </a:rPr>
              <a:t>N</a:t>
            </a:r>
            <a:r>
              <a:rPr lang="en-US" sz="1800" b="1" i="0" dirty="0">
                <a:solidFill>
                  <a:srgbClr val="000000"/>
                </a:solidFill>
                <a:effectLst/>
              </a:rPr>
              <a:t>ormalize the attribute data. </a:t>
            </a:r>
          </a:p>
          <a:p>
            <a:pPr marL="342900" indent="-342900" algn="l">
              <a:buClr>
                <a:srgbClr val="0070C0"/>
              </a:buClr>
              <a:buSzPct val="80000"/>
              <a:buFont typeface="Wingdings" pitchFamily="2" charset="2"/>
              <a:buChar char="u"/>
            </a:pPr>
            <a:r>
              <a:rPr lang="en-US" sz="1800" b="1" i="0" dirty="0">
                <a:solidFill>
                  <a:srgbClr val="000000"/>
                </a:solidFill>
                <a:effectLst/>
              </a:rPr>
              <a:t>Hint: use </a:t>
            </a:r>
            <a:r>
              <a:rPr lang="en-US" sz="1800" b="1" i="0" dirty="0" err="1">
                <a:solidFill>
                  <a:srgbClr val="000000"/>
                </a:solidFill>
                <a:effectLst/>
              </a:rPr>
              <a:t>preprocessing.StandardScaler</a:t>
            </a:r>
            <a:r>
              <a:rPr lang="en-US" sz="1800" b="1" i="0" dirty="0">
                <a:solidFill>
                  <a:srgbClr val="000000"/>
                </a:solidFill>
                <a:effectLst/>
              </a:rPr>
              <a:t>().</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B144B1D-7638-43D4-A313-84BBBB503C2D}"/>
              </a:ext>
            </a:extLst>
          </p:cNvPr>
          <p:cNvPicPr>
            <a:picLocks noChangeAspect="1"/>
          </p:cNvPicPr>
          <p:nvPr/>
        </p:nvPicPr>
        <p:blipFill>
          <a:blip r:embed="rId4"/>
          <a:stretch>
            <a:fillRect/>
          </a:stretch>
        </p:blipFill>
        <p:spPr>
          <a:xfrm>
            <a:off x="1763688" y="4939152"/>
            <a:ext cx="4162425" cy="1000125"/>
          </a:xfrm>
          <a:prstGeom prst="rect">
            <a:avLst/>
          </a:prstGeom>
          <a:ln>
            <a:solidFill>
              <a:srgbClr val="C00000"/>
            </a:solidFill>
          </a:ln>
        </p:spPr>
      </p:pic>
      <p:pic>
        <p:nvPicPr>
          <p:cNvPr id="8" name="Picture 7">
            <a:extLst>
              <a:ext uri="{FF2B5EF4-FFF2-40B4-BE49-F238E27FC236}">
                <a16:creationId xmlns:a16="http://schemas.microsoft.com/office/drawing/2014/main" id="{4760E65B-1F86-4B41-8735-7A2BA1E1D6A2}"/>
              </a:ext>
            </a:extLst>
          </p:cNvPr>
          <p:cNvPicPr>
            <a:picLocks noChangeAspect="1"/>
          </p:cNvPicPr>
          <p:nvPr/>
        </p:nvPicPr>
        <p:blipFill>
          <a:blip r:embed="rId5"/>
          <a:stretch>
            <a:fillRect/>
          </a:stretch>
        </p:blipFill>
        <p:spPr>
          <a:xfrm>
            <a:off x="1763688" y="2925386"/>
            <a:ext cx="5229225" cy="1762125"/>
          </a:xfrm>
          <a:prstGeom prst="rect">
            <a:avLst/>
          </a:prstGeom>
          <a:ln>
            <a:solidFill>
              <a:srgbClr val="C00000"/>
            </a:solidFill>
          </a:ln>
        </p:spPr>
      </p:pic>
    </p:spTree>
    <p:extLst>
      <p:ext uri="{BB962C8B-B14F-4D97-AF65-F5344CB8AC3E}">
        <p14:creationId xmlns:p14="http://schemas.microsoft.com/office/powerpoint/2010/main" val="299954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107.11 Split Data 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76706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78C4D4-CD4F-4025-906E-04E865314797}"/>
              </a:ext>
            </a:extLst>
          </p:cNvPr>
          <p:cNvPicPr>
            <a:picLocks noChangeAspect="1"/>
          </p:cNvPicPr>
          <p:nvPr/>
        </p:nvPicPr>
        <p:blipFill>
          <a:blip r:embed="rId2"/>
          <a:stretch>
            <a:fillRect/>
          </a:stretch>
        </p:blipFill>
        <p:spPr>
          <a:xfrm>
            <a:off x="971600" y="2997511"/>
            <a:ext cx="5781675" cy="2438400"/>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107.11 Split Data Set</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3621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Split Data Set</a:t>
            </a:r>
          </a:p>
          <a:p>
            <a:pPr marL="342900" indent="-342900" algn="l">
              <a:buClr>
                <a:srgbClr val="0070C0"/>
              </a:buClr>
              <a:buSzPct val="80000"/>
              <a:buFont typeface="Wingdings" pitchFamily="2" charset="2"/>
              <a:buChar char="u"/>
            </a:pPr>
            <a:r>
              <a:rPr lang="en-US" sz="1800" b="1" i="0" dirty="0">
                <a:solidFill>
                  <a:srgbClr val="000000"/>
                </a:solidFill>
                <a:effectLst/>
              </a:rPr>
              <a:t>Before moving to K-Fold cross validation and random forests, start by creating a single train/test split of our data. </a:t>
            </a:r>
          </a:p>
          <a:p>
            <a:pPr marL="342900" indent="-342900" algn="l">
              <a:buClr>
                <a:srgbClr val="0070C0"/>
              </a:buClr>
              <a:buSzPct val="80000"/>
              <a:buFont typeface="Wingdings" pitchFamily="2" charset="2"/>
              <a:buChar char="u"/>
            </a:pPr>
            <a:r>
              <a:rPr lang="en-US" sz="1800" b="1" i="0" dirty="0">
                <a:solidFill>
                  <a:srgbClr val="000000"/>
                </a:solidFill>
                <a:effectLst/>
              </a:rPr>
              <a:t>Set 75% for training and 25% for testing.</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55E1D6C-A181-4C7B-8AA8-40C7CEB5C80A}"/>
              </a:ext>
            </a:extLst>
          </p:cNvPr>
          <p:cNvPicPr>
            <a:picLocks noChangeAspect="1"/>
          </p:cNvPicPr>
          <p:nvPr/>
        </p:nvPicPr>
        <p:blipFill>
          <a:blip r:embed="rId5"/>
          <a:stretch>
            <a:fillRect/>
          </a:stretch>
        </p:blipFill>
        <p:spPr>
          <a:xfrm>
            <a:off x="3563888" y="5229929"/>
            <a:ext cx="4467225" cy="1295400"/>
          </a:xfrm>
          <a:prstGeom prst="rect">
            <a:avLst/>
          </a:prstGeom>
          <a:ln>
            <a:solidFill>
              <a:srgbClr val="C00000"/>
            </a:solidFill>
          </a:ln>
        </p:spPr>
      </p:pic>
    </p:spTree>
    <p:extLst>
      <p:ext uri="{BB962C8B-B14F-4D97-AF65-F5344CB8AC3E}">
        <p14:creationId xmlns:p14="http://schemas.microsoft.com/office/powerpoint/2010/main" val="394378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107.12 Create Classifier and Train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01777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107.12 Create Classifier and Train Data</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074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Create Decision Tree Classifier and Fit Train Data </a:t>
            </a:r>
          </a:p>
          <a:p>
            <a:pPr marL="342900" indent="-342900" algn="l">
              <a:buClr>
                <a:srgbClr val="0070C0"/>
              </a:buClr>
              <a:buSzPct val="80000"/>
              <a:buFont typeface="Wingdings" pitchFamily="2" charset="2"/>
              <a:buChar char="u"/>
            </a:pPr>
            <a:r>
              <a:rPr lang="en-US" sz="1800" b="1" dirty="0">
                <a:solidFill>
                  <a:srgbClr val="000000"/>
                </a:solidFill>
              </a:rPr>
              <a:t>C</a:t>
            </a:r>
            <a:r>
              <a:rPr lang="en-US" sz="1800" b="1" i="0" dirty="0">
                <a:solidFill>
                  <a:srgbClr val="000000"/>
                </a:solidFill>
                <a:effectLst/>
              </a:rPr>
              <a:t>reate a </a:t>
            </a:r>
            <a:r>
              <a:rPr lang="en-US" sz="1800" b="1" i="0" dirty="0" err="1">
                <a:solidFill>
                  <a:srgbClr val="000000"/>
                </a:solidFill>
                <a:effectLst/>
              </a:rPr>
              <a:t>DecisionTreeClassifier</a:t>
            </a:r>
            <a:r>
              <a:rPr lang="en-US" sz="1800" b="1" i="0" dirty="0">
                <a:solidFill>
                  <a:srgbClr val="000000"/>
                </a:solidFill>
                <a:effectLst/>
              </a:rPr>
              <a:t>.</a:t>
            </a:r>
          </a:p>
          <a:p>
            <a:pPr marL="342900" indent="-342900" algn="l">
              <a:buClr>
                <a:srgbClr val="0070C0"/>
              </a:buClr>
              <a:buSzPct val="80000"/>
              <a:buFont typeface="Wingdings" pitchFamily="2" charset="2"/>
              <a:buChar char="u"/>
            </a:pPr>
            <a:r>
              <a:rPr lang="en-US" sz="1800" b="1" dirty="0">
                <a:solidFill>
                  <a:srgbClr val="000000"/>
                </a:solidFill>
              </a:rPr>
              <a:t>F</a:t>
            </a:r>
            <a:r>
              <a:rPr lang="en-US" sz="1800" b="1" i="0" dirty="0">
                <a:solidFill>
                  <a:srgbClr val="000000"/>
                </a:solidFill>
                <a:effectLst/>
              </a:rPr>
              <a:t>it it to your training data.</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98B5E18A-D873-49B8-A6F3-BB5404767B14}"/>
              </a:ext>
            </a:extLst>
          </p:cNvPr>
          <p:cNvPicPr>
            <a:picLocks noChangeAspect="1"/>
          </p:cNvPicPr>
          <p:nvPr/>
        </p:nvPicPr>
        <p:blipFill>
          <a:blip r:embed="rId4"/>
          <a:stretch>
            <a:fillRect/>
          </a:stretch>
        </p:blipFill>
        <p:spPr>
          <a:xfrm>
            <a:off x="1866900" y="2615253"/>
            <a:ext cx="4210050" cy="2000250"/>
          </a:xfrm>
          <a:prstGeom prst="rect">
            <a:avLst/>
          </a:prstGeom>
          <a:ln>
            <a:solidFill>
              <a:srgbClr val="C00000"/>
            </a:solidFill>
          </a:ln>
        </p:spPr>
      </p:pic>
      <p:pic>
        <p:nvPicPr>
          <p:cNvPr id="9" name="Picture 8">
            <a:extLst>
              <a:ext uri="{FF2B5EF4-FFF2-40B4-BE49-F238E27FC236}">
                <a16:creationId xmlns:a16="http://schemas.microsoft.com/office/drawing/2014/main" id="{7A0E350D-088B-4471-8449-07CA0F3BBDB2}"/>
              </a:ext>
            </a:extLst>
          </p:cNvPr>
          <p:cNvPicPr>
            <a:picLocks noChangeAspect="1"/>
          </p:cNvPicPr>
          <p:nvPr/>
        </p:nvPicPr>
        <p:blipFill>
          <a:blip r:embed="rId5"/>
          <a:stretch>
            <a:fillRect/>
          </a:stretch>
        </p:blipFill>
        <p:spPr>
          <a:xfrm>
            <a:off x="1852300" y="4846126"/>
            <a:ext cx="5819775" cy="1238250"/>
          </a:xfrm>
          <a:prstGeom prst="rect">
            <a:avLst/>
          </a:prstGeom>
          <a:ln>
            <a:solidFill>
              <a:srgbClr val="C00000"/>
            </a:solidFill>
          </a:ln>
        </p:spPr>
      </p:pic>
    </p:spTree>
    <p:extLst>
      <p:ext uri="{BB962C8B-B14F-4D97-AF65-F5344CB8AC3E}">
        <p14:creationId xmlns:p14="http://schemas.microsoft.com/office/powerpoint/2010/main" val="2285586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107.13 Save/Display Decision Tree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51731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426369" y="1418785"/>
            <a:ext cx="5513784" cy="21542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Data</a:t>
            </a:r>
          </a:p>
          <a:p>
            <a:pPr marL="342900" indent="-342900" algn="l">
              <a:buClr>
                <a:srgbClr val="0070C0"/>
              </a:buClr>
              <a:buSzPct val="80000"/>
              <a:buFont typeface="Wingdings" pitchFamily="2" charset="2"/>
              <a:buChar char="u"/>
            </a:pPr>
            <a:r>
              <a:rPr lang="en-US" sz="1800" b="1" i="0" dirty="0">
                <a:solidFill>
                  <a:schemeClr val="tx1"/>
                </a:solidFill>
                <a:effectLst/>
              </a:rPr>
              <a:t>“mammographic_masses.data.txt”</a:t>
            </a:r>
          </a:p>
          <a:p>
            <a:pPr marL="342900" indent="-342900" algn="l">
              <a:buClr>
                <a:srgbClr val="0070C0"/>
              </a:buClr>
              <a:buSzPct val="80000"/>
              <a:buFont typeface="Wingdings" pitchFamily="2" charset="2"/>
              <a:buChar char="u"/>
            </a:pPr>
            <a:r>
              <a:rPr lang="en-US" altLang="en-US" sz="1800" b="1" dirty="0">
                <a:solidFill>
                  <a:srgbClr val="29303B"/>
                </a:solidFill>
              </a:rPr>
              <a:t>This </a:t>
            </a:r>
            <a:r>
              <a:rPr kumimoji="0" lang="en-US" altLang="en-US" sz="1800" b="1" i="0" u="none" strike="noStrike" cap="none" normalizeH="0" baseline="0" dirty="0">
                <a:ln>
                  <a:noFill/>
                </a:ln>
                <a:solidFill>
                  <a:srgbClr val="29303B"/>
                </a:solidFill>
                <a:effectLst/>
              </a:rPr>
              <a:t>data file </a:t>
            </a:r>
            <a:r>
              <a:rPr lang="en-US" altLang="en-US" sz="1800" b="1" dirty="0">
                <a:solidFill>
                  <a:srgbClr val="29303B"/>
                </a:solidFill>
              </a:rPr>
              <a:t>has </a:t>
            </a:r>
            <a:r>
              <a:rPr kumimoji="0" lang="en-US" altLang="en-US" sz="1800" b="1" i="0" u="none" strike="noStrike" cap="none" normalizeH="0" baseline="0" dirty="0">
                <a:ln>
                  <a:noFill/>
                </a:ln>
                <a:solidFill>
                  <a:srgbClr val="29303B"/>
                </a:solidFill>
                <a:effectLst/>
              </a:rPr>
              <a:t>six columns of information and you can see that missing data is represented by question marks (?).</a:t>
            </a:r>
          </a:p>
          <a:p>
            <a:pPr marL="342900" indent="-342900" algn="l">
              <a:buClr>
                <a:srgbClr val="0070C0"/>
              </a:buClr>
              <a:buSzPct val="80000"/>
              <a:buFont typeface="Wingdings" pitchFamily="2" charset="2"/>
              <a:buChar char="u"/>
            </a:pPr>
            <a:r>
              <a:rPr lang="en-US" altLang="en-US" sz="1800" b="1" dirty="0">
                <a:solidFill>
                  <a:srgbClr val="29303B"/>
                </a:solidFill>
              </a:rPr>
              <a:t>We</a:t>
            </a:r>
            <a:r>
              <a:rPr kumimoji="0" lang="en-US" altLang="en-US" sz="1800" b="1" i="0" u="none" strike="noStrike" cap="none" normalizeH="0" baseline="0" dirty="0">
                <a:ln>
                  <a:noFill/>
                </a:ln>
                <a:solidFill>
                  <a:srgbClr val="29303B"/>
                </a:solidFill>
                <a:effectLst/>
              </a:rPr>
              <a:t> have to get rid of that missing data at some point.</a:t>
            </a: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50924E7-F585-474B-88CB-E6DF7721F530}"/>
              </a:ext>
            </a:extLst>
          </p:cNvPr>
          <p:cNvPicPr>
            <a:picLocks noChangeAspect="1"/>
          </p:cNvPicPr>
          <p:nvPr/>
        </p:nvPicPr>
        <p:blipFill>
          <a:blip r:embed="rId4"/>
          <a:stretch>
            <a:fillRect/>
          </a:stretch>
        </p:blipFill>
        <p:spPr>
          <a:xfrm>
            <a:off x="6356702" y="1404575"/>
            <a:ext cx="2381250" cy="4781550"/>
          </a:xfrm>
          <a:prstGeom prst="rect">
            <a:avLst/>
          </a:prstGeom>
          <a:ln>
            <a:solidFill>
              <a:srgbClr val="C00000"/>
            </a:solidFill>
          </a:ln>
        </p:spPr>
      </p:pic>
    </p:spTree>
    <p:extLst>
      <p:ext uri="{BB962C8B-B14F-4D97-AF65-F5344CB8AC3E}">
        <p14:creationId xmlns:p14="http://schemas.microsoft.com/office/powerpoint/2010/main" val="2243298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107.13 Save/Display Decision Tree</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002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Display Decision Tree</a:t>
            </a:r>
          </a:p>
          <a:p>
            <a:pPr marL="342900" indent="-342900" algn="l">
              <a:buClr>
                <a:srgbClr val="0070C0"/>
              </a:buClr>
              <a:buSzPct val="80000"/>
              <a:buFont typeface="Wingdings" pitchFamily="2" charset="2"/>
              <a:buChar char="u"/>
            </a:pPr>
            <a:r>
              <a:rPr lang="en-US" altLang="en-US" sz="1800" b="1" dirty="0">
                <a:solidFill>
                  <a:schemeClr val="tx1"/>
                </a:solidFill>
              </a:rPr>
              <a:t>&gt; pip install --upgrade scikit-learn==0.20.3</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C35317CA-DD29-4EC6-8859-F8F585F82441}"/>
              </a:ext>
            </a:extLst>
          </p:cNvPr>
          <p:cNvPicPr>
            <a:picLocks noChangeAspect="1"/>
          </p:cNvPicPr>
          <p:nvPr/>
        </p:nvPicPr>
        <p:blipFill>
          <a:blip r:embed="rId4"/>
          <a:stretch>
            <a:fillRect/>
          </a:stretch>
        </p:blipFill>
        <p:spPr>
          <a:xfrm>
            <a:off x="611560" y="2645420"/>
            <a:ext cx="7331979" cy="2911227"/>
          </a:xfrm>
          <a:prstGeom prst="rect">
            <a:avLst/>
          </a:prstGeom>
          <a:solidFill>
            <a:srgbClr val="C00000"/>
          </a:solidFill>
          <a:ln>
            <a:solidFill>
              <a:srgbClr val="C00000"/>
            </a:solidFill>
          </a:ln>
        </p:spPr>
      </p:pic>
    </p:spTree>
    <p:extLst>
      <p:ext uri="{BB962C8B-B14F-4D97-AF65-F5344CB8AC3E}">
        <p14:creationId xmlns:p14="http://schemas.microsoft.com/office/powerpoint/2010/main" val="425255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107.13 Save/Display Decision Tree</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780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Display Decision Tree</a:t>
            </a:r>
          </a:p>
          <a:p>
            <a:pPr marL="342900" indent="-342900" algn="l">
              <a:buClr>
                <a:srgbClr val="0070C0"/>
              </a:buClr>
              <a:buSzPct val="80000"/>
              <a:buFont typeface="Wingdings" pitchFamily="2" charset="2"/>
              <a:buChar char="u"/>
            </a:pPr>
            <a:r>
              <a:rPr lang="en-US" altLang="en-US" sz="1800" b="1" dirty="0">
                <a:solidFill>
                  <a:schemeClr val="tx1"/>
                </a:solidFill>
              </a:rPr>
              <a:t>&gt; pip install </a:t>
            </a:r>
            <a:r>
              <a:rPr lang="en-US" altLang="en-US" sz="1800" b="1" dirty="0" err="1">
                <a:solidFill>
                  <a:schemeClr val="tx1"/>
                </a:solidFill>
              </a:rPr>
              <a:t>pydotplus</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AACF3CC0-07FB-4AD5-B443-4D9826CF612C}"/>
              </a:ext>
            </a:extLst>
          </p:cNvPr>
          <p:cNvPicPr>
            <a:picLocks noChangeAspect="1"/>
          </p:cNvPicPr>
          <p:nvPr/>
        </p:nvPicPr>
        <p:blipFill>
          <a:blip r:embed="rId4"/>
          <a:stretch>
            <a:fillRect/>
          </a:stretch>
        </p:blipFill>
        <p:spPr>
          <a:xfrm>
            <a:off x="530597" y="2480623"/>
            <a:ext cx="8156203" cy="2295957"/>
          </a:xfrm>
          <a:prstGeom prst="rect">
            <a:avLst/>
          </a:prstGeom>
          <a:ln>
            <a:solidFill>
              <a:srgbClr val="C00000"/>
            </a:solidFill>
          </a:ln>
        </p:spPr>
      </p:pic>
    </p:spTree>
    <p:extLst>
      <p:ext uri="{BB962C8B-B14F-4D97-AF65-F5344CB8AC3E}">
        <p14:creationId xmlns:p14="http://schemas.microsoft.com/office/powerpoint/2010/main" val="3381257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107.13 Save/Display Decision Tree</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470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a:solidFill>
                  <a:schemeClr val="tx1"/>
                </a:solidFill>
              </a:rPr>
              <a:t>Display Decision Tree</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51C5432-8FDD-4F56-911F-F64D173CC40A}"/>
              </a:ext>
            </a:extLst>
          </p:cNvPr>
          <p:cNvPicPr>
            <a:picLocks noChangeAspect="1"/>
          </p:cNvPicPr>
          <p:nvPr/>
        </p:nvPicPr>
        <p:blipFill>
          <a:blip r:embed="rId4"/>
          <a:stretch>
            <a:fillRect/>
          </a:stretch>
        </p:blipFill>
        <p:spPr>
          <a:xfrm>
            <a:off x="539552" y="2068557"/>
            <a:ext cx="4524375" cy="4457700"/>
          </a:xfrm>
          <a:prstGeom prst="rect">
            <a:avLst/>
          </a:prstGeom>
          <a:ln>
            <a:solidFill>
              <a:srgbClr val="C00000"/>
            </a:solidFill>
          </a:ln>
        </p:spPr>
      </p:pic>
      <p:pic>
        <p:nvPicPr>
          <p:cNvPr id="9" name="Picture 8">
            <a:extLst>
              <a:ext uri="{FF2B5EF4-FFF2-40B4-BE49-F238E27FC236}">
                <a16:creationId xmlns:a16="http://schemas.microsoft.com/office/drawing/2014/main" id="{18F476A1-0FC9-4690-B82B-C5987AF16742}"/>
              </a:ext>
            </a:extLst>
          </p:cNvPr>
          <p:cNvPicPr>
            <a:picLocks noChangeAspect="1"/>
          </p:cNvPicPr>
          <p:nvPr/>
        </p:nvPicPr>
        <p:blipFill>
          <a:blip r:embed="rId5"/>
          <a:stretch>
            <a:fillRect/>
          </a:stretch>
        </p:blipFill>
        <p:spPr>
          <a:xfrm>
            <a:off x="4570729" y="2708920"/>
            <a:ext cx="3552633" cy="2107307"/>
          </a:xfrm>
          <a:prstGeom prst="rect">
            <a:avLst/>
          </a:prstGeom>
          <a:ln>
            <a:solidFill>
              <a:srgbClr val="C00000"/>
            </a:solidFill>
          </a:ln>
        </p:spPr>
      </p:pic>
    </p:spTree>
    <p:extLst>
      <p:ext uri="{BB962C8B-B14F-4D97-AF65-F5344CB8AC3E}">
        <p14:creationId xmlns:p14="http://schemas.microsoft.com/office/powerpoint/2010/main" val="1143856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107.13 Save/Display Decision Tree</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470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a:solidFill>
                  <a:schemeClr val="tx1"/>
                </a:solidFill>
              </a:rPr>
              <a:t>Display Decision Tree</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67F78F1-BF21-4EA7-A8AD-C6148E9F94C2}"/>
              </a:ext>
            </a:extLst>
          </p:cNvPr>
          <p:cNvPicPr>
            <a:picLocks noChangeAspect="1"/>
          </p:cNvPicPr>
          <p:nvPr/>
        </p:nvPicPr>
        <p:blipFill>
          <a:blip r:embed="rId4"/>
          <a:stretch>
            <a:fillRect/>
          </a:stretch>
        </p:blipFill>
        <p:spPr>
          <a:xfrm>
            <a:off x="694143" y="2035371"/>
            <a:ext cx="7992657" cy="4175055"/>
          </a:xfrm>
          <a:prstGeom prst="rect">
            <a:avLst/>
          </a:prstGeom>
          <a:ln>
            <a:solidFill>
              <a:srgbClr val="C00000"/>
            </a:solidFill>
          </a:ln>
        </p:spPr>
      </p:pic>
    </p:spTree>
    <p:extLst>
      <p:ext uri="{BB962C8B-B14F-4D97-AF65-F5344CB8AC3E}">
        <p14:creationId xmlns:p14="http://schemas.microsoft.com/office/powerpoint/2010/main" val="322066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107.14 Measure 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18484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107.14 Measure Accuracy</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714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Measure Accuracy</a:t>
            </a:r>
          </a:p>
          <a:p>
            <a:pPr marL="342900" indent="-342900" algn="l">
              <a:buClr>
                <a:srgbClr val="0070C0"/>
              </a:buClr>
              <a:buSzPct val="80000"/>
              <a:buFont typeface="Wingdings" pitchFamily="2" charset="2"/>
              <a:buChar char="u"/>
            </a:pPr>
            <a:r>
              <a:rPr lang="en-US" sz="1800" b="1" i="0" dirty="0">
                <a:solidFill>
                  <a:srgbClr val="000000"/>
                </a:solidFill>
                <a:effectLst/>
              </a:rPr>
              <a:t>Measure the accuracy of the resulting decision tree model using your test data.</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57A3A5D-B271-4575-B47E-ED20474E5CE5}"/>
              </a:ext>
            </a:extLst>
          </p:cNvPr>
          <p:cNvPicPr>
            <a:picLocks noChangeAspect="1"/>
          </p:cNvPicPr>
          <p:nvPr/>
        </p:nvPicPr>
        <p:blipFill>
          <a:blip r:embed="rId4"/>
          <a:stretch>
            <a:fillRect/>
          </a:stretch>
        </p:blipFill>
        <p:spPr>
          <a:xfrm>
            <a:off x="1844819" y="3341952"/>
            <a:ext cx="4781550" cy="247650"/>
          </a:xfrm>
          <a:prstGeom prst="rect">
            <a:avLst/>
          </a:prstGeom>
          <a:ln>
            <a:solidFill>
              <a:srgbClr val="C00000"/>
            </a:solidFill>
          </a:ln>
        </p:spPr>
      </p:pic>
      <p:pic>
        <p:nvPicPr>
          <p:cNvPr id="10" name="Picture 9">
            <a:extLst>
              <a:ext uri="{FF2B5EF4-FFF2-40B4-BE49-F238E27FC236}">
                <a16:creationId xmlns:a16="http://schemas.microsoft.com/office/drawing/2014/main" id="{DB011203-B12C-4613-A4EB-0F9C667746E1}"/>
              </a:ext>
            </a:extLst>
          </p:cNvPr>
          <p:cNvPicPr>
            <a:picLocks noChangeAspect="1"/>
          </p:cNvPicPr>
          <p:nvPr/>
        </p:nvPicPr>
        <p:blipFill>
          <a:blip r:embed="rId5"/>
          <a:stretch>
            <a:fillRect/>
          </a:stretch>
        </p:blipFill>
        <p:spPr>
          <a:xfrm>
            <a:off x="1819275" y="2301656"/>
            <a:ext cx="4733925" cy="714375"/>
          </a:xfrm>
          <a:prstGeom prst="rect">
            <a:avLst/>
          </a:prstGeom>
          <a:ln>
            <a:solidFill>
              <a:srgbClr val="C00000"/>
            </a:solidFill>
          </a:ln>
        </p:spPr>
      </p:pic>
    </p:spTree>
    <p:extLst>
      <p:ext uri="{BB962C8B-B14F-4D97-AF65-F5344CB8AC3E}">
        <p14:creationId xmlns:p14="http://schemas.microsoft.com/office/powerpoint/2010/main" val="1278244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107.15 K-Fold Cross-Validation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863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107.15 K-Fold Cross-Validation</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321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K-Fold Cross-Validation</a:t>
            </a:r>
          </a:p>
          <a:p>
            <a:pPr marL="342900" indent="-342900" algn="l">
              <a:buClr>
                <a:srgbClr val="0070C0"/>
              </a:buClr>
              <a:buSzPct val="80000"/>
              <a:buFont typeface="Wingdings" pitchFamily="2" charset="2"/>
              <a:buChar char="u"/>
            </a:pPr>
            <a:r>
              <a:rPr lang="en-US" sz="1800" b="1" i="0" dirty="0">
                <a:solidFill>
                  <a:srgbClr val="000000"/>
                </a:solidFill>
                <a:effectLst/>
              </a:rPr>
              <a:t>Now instead of a single train/test split, use K-Fold cross validation to get a better measure of your model's accuracy (K=10). </a:t>
            </a:r>
          </a:p>
          <a:p>
            <a:pPr marL="342900" indent="-342900" algn="l">
              <a:buClr>
                <a:srgbClr val="0070C0"/>
              </a:buClr>
              <a:buSzPct val="80000"/>
              <a:buFont typeface="Wingdings" pitchFamily="2" charset="2"/>
              <a:buChar char="u"/>
            </a:pPr>
            <a:r>
              <a:rPr lang="en-US" sz="1800" b="1" i="0" dirty="0">
                <a:solidFill>
                  <a:srgbClr val="000000"/>
                </a:solidFill>
                <a:effectLst/>
              </a:rPr>
              <a:t>Hint: use model_selection.cross_val_score</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9BC26308-2356-4972-BBF7-825B62AB8D0B}"/>
              </a:ext>
            </a:extLst>
          </p:cNvPr>
          <p:cNvPicPr>
            <a:picLocks noChangeAspect="1"/>
          </p:cNvPicPr>
          <p:nvPr/>
        </p:nvPicPr>
        <p:blipFill>
          <a:blip r:embed="rId4"/>
          <a:stretch>
            <a:fillRect/>
          </a:stretch>
        </p:blipFill>
        <p:spPr>
          <a:xfrm>
            <a:off x="583744" y="2988507"/>
            <a:ext cx="4019197" cy="3471710"/>
          </a:xfrm>
          <a:prstGeom prst="rect">
            <a:avLst/>
          </a:prstGeom>
          <a:ln>
            <a:solidFill>
              <a:srgbClr val="C00000"/>
            </a:solidFill>
          </a:ln>
        </p:spPr>
      </p:pic>
      <p:pic>
        <p:nvPicPr>
          <p:cNvPr id="9" name="Picture 8">
            <a:extLst>
              <a:ext uri="{FF2B5EF4-FFF2-40B4-BE49-F238E27FC236}">
                <a16:creationId xmlns:a16="http://schemas.microsoft.com/office/drawing/2014/main" id="{D4FA56C8-0A75-4CD4-B7B0-7E5782A844C6}"/>
              </a:ext>
            </a:extLst>
          </p:cNvPr>
          <p:cNvPicPr>
            <a:picLocks noChangeAspect="1"/>
          </p:cNvPicPr>
          <p:nvPr/>
        </p:nvPicPr>
        <p:blipFill>
          <a:blip r:embed="rId5"/>
          <a:stretch>
            <a:fillRect/>
          </a:stretch>
        </p:blipFill>
        <p:spPr>
          <a:xfrm>
            <a:off x="5105400" y="2988507"/>
            <a:ext cx="2895600" cy="285750"/>
          </a:xfrm>
          <a:prstGeom prst="rect">
            <a:avLst/>
          </a:prstGeom>
          <a:ln>
            <a:solidFill>
              <a:srgbClr val="C00000"/>
            </a:solidFill>
          </a:ln>
        </p:spPr>
      </p:pic>
    </p:spTree>
    <p:extLst>
      <p:ext uri="{BB962C8B-B14F-4D97-AF65-F5344CB8AC3E}">
        <p14:creationId xmlns:p14="http://schemas.microsoft.com/office/powerpoint/2010/main" val="1529513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107.16 SVM (Support Vector Machine)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88066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107.16 SVM (Support Vector Machine)</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4706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SVM (Support Vector Machine)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88F6BB66-948C-467A-A4E2-6F0242EBD8AC}"/>
              </a:ext>
            </a:extLst>
          </p:cNvPr>
          <p:cNvPicPr>
            <a:picLocks noChangeAspect="1"/>
          </p:cNvPicPr>
          <p:nvPr/>
        </p:nvPicPr>
        <p:blipFill>
          <a:blip r:embed="rId4"/>
          <a:stretch>
            <a:fillRect/>
          </a:stretch>
        </p:blipFill>
        <p:spPr>
          <a:xfrm>
            <a:off x="775608" y="2424319"/>
            <a:ext cx="6000750" cy="1123950"/>
          </a:xfrm>
          <a:prstGeom prst="rect">
            <a:avLst/>
          </a:prstGeom>
          <a:ln>
            <a:solidFill>
              <a:srgbClr val="C00000"/>
            </a:solidFill>
          </a:ln>
        </p:spPr>
      </p:pic>
      <p:pic>
        <p:nvPicPr>
          <p:cNvPr id="11" name="Picture 10">
            <a:extLst>
              <a:ext uri="{FF2B5EF4-FFF2-40B4-BE49-F238E27FC236}">
                <a16:creationId xmlns:a16="http://schemas.microsoft.com/office/drawing/2014/main" id="{51F89A52-C490-4660-B6EB-7D347E7BAAB9}"/>
              </a:ext>
            </a:extLst>
          </p:cNvPr>
          <p:cNvPicPr>
            <a:picLocks noChangeAspect="1"/>
          </p:cNvPicPr>
          <p:nvPr/>
        </p:nvPicPr>
        <p:blipFill>
          <a:blip r:embed="rId5"/>
          <a:stretch>
            <a:fillRect/>
          </a:stretch>
        </p:blipFill>
        <p:spPr>
          <a:xfrm>
            <a:off x="775608" y="4063746"/>
            <a:ext cx="6419850" cy="504825"/>
          </a:xfrm>
          <a:prstGeom prst="rect">
            <a:avLst/>
          </a:prstGeom>
          <a:ln>
            <a:solidFill>
              <a:srgbClr val="C00000"/>
            </a:solidFill>
          </a:ln>
        </p:spPr>
      </p:pic>
    </p:spTree>
    <p:extLst>
      <p:ext uri="{BB962C8B-B14F-4D97-AF65-F5344CB8AC3E}">
        <p14:creationId xmlns:p14="http://schemas.microsoft.com/office/powerpoint/2010/main" val="402470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107.2 Data Explanation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26998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107.17 KNN (K-Nearest Neighbor)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22213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107.17 KNN (K-Nearest Neighbor)</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22262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KNN (K-Nearest Neighbor)</a:t>
            </a:r>
          </a:p>
          <a:p>
            <a:pPr marL="342900" indent="-342900" algn="l">
              <a:buClr>
                <a:srgbClr val="0070C0"/>
              </a:buClr>
              <a:buSzPct val="80000"/>
              <a:buFont typeface="Wingdings" pitchFamily="2" charset="2"/>
              <a:buChar char="u"/>
            </a:pPr>
            <a:r>
              <a:rPr lang="en-US" sz="1800" b="1" i="0" dirty="0">
                <a:solidFill>
                  <a:srgbClr val="000000"/>
                </a:solidFill>
                <a:effectLst/>
              </a:rPr>
              <a:t>How about K-Nearest-Neighbors? </a:t>
            </a:r>
          </a:p>
          <a:p>
            <a:pPr marL="342900" indent="-342900" algn="l">
              <a:buClr>
                <a:srgbClr val="0070C0"/>
              </a:buClr>
              <a:buSzPct val="80000"/>
              <a:buFont typeface="Wingdings" pitchFamily="2" charset="2"/>
              <a:buChar char="u"/>
            </a:pPr>
            <a:r>
              <a:rPr lang="en-US" sz="1800" b="1" i="0" dirty="0">
                <a:solidFill>
                  <a:srgbClr val="000000"/>
                </a:solidFill>
                <a:effectLst/>
              </a:rPr>
              <a:t>Hint: use </a:t>
            </a:r>
            <a:r>
              <a:rPr lang="en-US" sz="1800" b="1" i="0" dirty="0" err="1">
                <a:solidFill>
                  <a:srgbClr val="000000"/>
                </a:solidFill>
                <a:effectLst/>
              </a:rPr>
              <a:t>neighbors.KNeighborsClassifier</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dirty="0">
                <a:solidFill>
                  <a:srgbClr val="000000"/>
                </a:solidFill>
              </a:rPr>
              <a:t>I</a:t>
            </a:r>
            <a:r>
              <a:rPr lang="en-US" sz="1800" b="1" i="0" dirty="0">
                <a:solidFill>
                  <a:srgbClr val="000000"/>
                </a:solidFill>
                <a:effectLst/>
              </a:rPr>
              <a:t>t's a lot easier than implementing KNN from scratch like we did earlier. </a:t>
            </a:r>
          </a:p>
          <a:p>
            <a:pPr marL="342900" indent="-342900" algn="l">
              <a:buClr>
                <a:srgbClr val="0070C0"/>
              </a:buClr>
              <a:buSzPct val="80000"/>
              <a:buFont typeface="Wingdings" pitchFamily="2" charset="2"/>
              <a:buChar char="u"/>
            </a:pPr>
            <a:r>
              <a:rPr lang="en-US" sz="1800" b="1" i="0" dirty="0">
                <a:solidFill>
                  <a:srgbClr val="000000"/>
                </a:solidFill>
                <a:effectLst/>
              </a:rPr>
              <a:t>Start with a K of 10. </a:t>
            </a:r>
          </a:p>
          <a:p>
            <a:pPr marL="342900" indent="-342900" algn="l">
              <a:buClr>
                <a:srgbClr val="0070C0"/>
              </a:buClr>
              <a:buSzPct val="80000"/>
              <a:buFont typeface="Wingdings" pitchFamily="2" charset="2"/>
              <a:buChar char="u"/>
            </a:pPr>
            <a:r>
              <a:rPr lang="en-US" sz="1800" b="1" i="0" dirty="0">
                <a:solidFill>
                  <a:srgbClr val="000000"/>
                </a:solidFill>
                <a:effectLst/>
              </a:rPr>
              <a:t>K is an example of a hyperparameter - a parameter on the model itself which may need to be tuned for best results on your particular data set.</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CDE79A79-497A-488E-9BA7-54CDED570AEF}"/>
              </a:ext>
            </a:extLst>
          </p:cNvPr>
          <p:cNvPicPr>
            <a:picLocks noChangeAspect="1"/>
          </p:cNvPicPr>
          <p:nvPr/>
        </p:nvPicPr>
        <p:blipFill>
          <a:blip r:embed="rId4"/>
          <a:stretch>
            <a:fillRect/>
          </a:stretch>
        </p:blipFill>
        <p:spPr>
          <a:xfrm>
            <a:off x="861060" y="3823415"/>
            <a:ext cx="6229350" cy="1038225"/>
          </a:xfrm>
          <a:prstGeom prst="rect">
            <a:avLst/>
          </a:prstGeom>
          <a:ln>
            <a:solidFill>
              <a:srgbClr val="C00000"/>
            </a:solidFill>
          </a:ln>
        </p:spPr>
      </p:pic>
      <p:pic>
        <p:nvPicPr>
          <p:cNvPr id="8" name="Picture 7">
            <a:extLst>
              <a:ext uri="{FF2B5EF4-FFF2-40B4-BE49-F238E27FC236}">
                <a16:creationId xmlns:a16="http://schemas.microsoft.com/office/drawing/2014/main" id="{0CD9B416-C9F1-413B-84A9-5C2048C2A263}"/>
              </a:ext>
            </a:extLst>
          </p:cNvPr>
          <p:cNvPicPr>
            <a:picLocks noChangeAspect="1"/>
          </p:cNvPicPr>
          <p:nvPr/>
        </p:nvPicPr>
        <p:blipFill>
          <a:blip r:embed="rId5"/>
          <a:stretch>
            <a:fillRect/>
          </a:stretch>
        </p:blipFill>
        <p:spPr>
          <a:xfrm>
            <a:off x="861060" y="5040031"/>
            <a:ext cx="6362700" cy="704850"/>
          </a:xfrm>
          <a:prstGeom prst="rect">
            <a:avLst/>
          </a:prstGeom>
          <a:ln>
            <a:solidFill>
              <a:srgbClr val="C00000"/>
            </a:solidFill>
          </a:ln>
        </p:spPr>
      </p:pic>
    </p:spTree>
    <p:extLst>
      <p:ext uri="{BB962C8B-B14F-4D97-AF65-F5344CB8AC3E}">
        <p14:creationId xmlns:p14="http://schemas.microsoft.com/office/powerpoint/2010/main" val="2528503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107.17 KNN (K-Nearest Neighbor)</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16158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KNN (K-Nearest Neighbor)</a:t>
            </a:r>
          </a:p>
          <a:p>
            <a:pPr marL="342900" indent="-342900" algn="l">
              <a:buClr>
                <a:srgbClr val="0070C0"/>
              </a:buClr>
              <a:buSzPct val="80000"/>
              <a:buFont typeface="Wingdings" pitchFamily="2" charset="2"/>
              <a:buChar char="u"/>
            </a:pPr>
            <a:r>
              <a:rPr lang="en-US" sz="1800" b="1" i="0" dirty="0">
                <a:solidFill>
                  <a:srgbClr val="000000"/>
                </a:solidFill>
                <a:effectLst/>
              </a:rPr>
              <a:t>Choosing K is tricky, so we can't discard KNN until we've tried different values of K.</a:t>
            </a:r>
          </a:p>
          <a:p>
            <a:pPr marL="342900" indent="-342900" algn="l">
              <a:buClr>
                <a:srgbClr val="0070C0"/>
              </a:buClr>
              <a:buSzPct val="80000"/>
              <a:buFont typeface="Wingdings" pitchFamily="2" charset="2"/>
              <a:buChar char="u"/>
            </a:pPr>
            <a:r>
              <a:rPr lang="en-US" sz="1800" b="1" i="0" dirty="0">
                <a:solidFill>
                  <a:srgbClr val="000000"/>
                </a:solidFill>
                <a:effectLst/>
              </a:rPr>
              <a:t>Write a for loop to run KNN with K values ranging from 1 to 20 and see if K makes a substantial difference. </a:t>
            </a:r>
          </a:p>
          <a:p>
            <a:pPr marL="342900" indent="-342900" algn="l">
              <a:buClr>
                <a:srgbClr val="0070C0"/>
              </a:buClr>
              <a:buSzPct val="80000"/>
              <a:buFont typeface="Wingdings" pitchFamily="2" charset="2"/>
              <a:buChar char="u"/>
            </a:pPr>
            <a:r>
              <a:rPr lang="en-US" sz="1800" b="1" i="0" dirty="0">
                <a:solidFill>
                  <a:srgbClr val="000000"/>
                </a:solidFill>
                <a:effectLst/>
              </a:rPr>
              <a:t>Make a note of the best performance you could get out of KNN.</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4DF26598-02B6-46E9-AE45-CED3082B41D6}"/>
              </a:ext>
            </a:extLst>
          </p:cNvPr>
          <p:cNvPicPr>
            <a:picLocks noChangeAspect="1"/>
          </p:cNvPicPr>
          <p:nvPr/>
        </p:nvPicPr>
        <p:blipFill>
          <a:blip r:embed="rId4"/>
          <a:stretch>
            <a:fillRect/>
          </a:stretch>
        </p:blipFill>
        <p:spPr>
          <a:xfrm>
            <a:off x="483736" y="3161370"/>
            <a:ext cx="5441776" cy="1824886"/>
          </a:xfrm>
          <a:prstGeom prst="rect">
            <a:avLst/>
          </a:prstGeom>
          <a:ln>
            <a:solidFill>
              <a:srgbClr val="C00000"/>
            </a:solidFill>
          </a:ln>
        </p:spPr>
      </p:pic>
      <p:pic>
        <p:nvPicPr>
          <p:cNvPr id="12" name="Picture 11">
            <a:extLst>
              <a:ext uri="{FF2B5EF4-FFF2-40B4-BE49-F238E27FC236}">
                <a16:creationId xmlns:a16="http://schemas.microsoft.com/office/drawing/2014/main" id="{6ACD5252-827B-4B20-8DFF-33E257801593}"/>
              </a:ext>
            </a:extLst>
          </p:cNvPr>
          <p:cNvPicPr>
            <a:picLocks noChangeAspect="1"/>
          </p:cNvPicPr>
          <p:nvPr/>
        </p:nvPicPr>
        <p:blipFill>
          <a:blip r:embed="rId5"/>
          <a:stretch>
            <a:fillRect/>
          </a:stretch>
        </p:blipFill>
        <p:spPr>
          <a:xfrm>
            <a:off x="6012160" y="3205398"/>
            <a:ext cx="3062204" cy="2510251"/>
          </a:xfrm>
          <a:prstGeom prst="rect">
            <a:avLst/>
          </a:prstGeom>
          <a:ln>
            <a:solidFill>
              <a:srgbClr val="C00000"/>
            </a:solidFill>
          </a:ln>
        </p:spPr>
      </p:pic>
    </p:spTree>
    <p:extLst>
      <p:ext uri="{BB962C8B-B14F-4D97-AF65-F5344CB8AC3E}">
        <p14:creationId xmlns:p14="http://schemas.microsoft.com/office/powerpoint/2010/main" val="2857410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108.18 Naïve Bayes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907964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108.18 Naïve Bayes</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7048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Naïve Bayes</a:t>
            </a:r>
          </a:p>
          <a:p>
            <a:pPr marL="342900" indent="-342900" algn="l">
              <a:buClr>
                <a:srgbClr val="0070C0"/>
              </a:buClr>
              <a:buSzPct val="80000"/>
              <a:buFont typeface="Wingdings" pitchFamily="2" charset="2"/>
              <a:buChar char="u"/>
            </a:pPr>
            <a:r>
              <a:rPr lang="en-US" sz="1800" b="1" i="0" dirty="0">
                <a:solidFill>
                  <a:srgbClr val="000000"/>
                </a:solidFill>
                <a:effectLst/>
              </a:rPr>
              <a:t>Now try </a:t>
            </a:r>
            <a:r>
              <a:rPr lang="en-US" sz="1800" b="1" i="0" dirty="0" err="1">
                <a:solidFill>
                  <a:srgbClr val="000000"/>
                </a:solidFill>
                <a:effectLst/>
              </a:rPr>
              <a:t>naive_bayes.MultinomialNB</a:t>
            </a:r>
            <a:r>
              <a:rPr lang="en-US" sz="1800" b="1" i="0" dirty="0">
                <a:solidFill>
                  <a:srgbClr val="000000"/>
                </a:solidFill>
                <a:effectLst/>
              </a:rPr>
              <a:t>. How does its accuracy stack up?</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5CCBA2DA-B243-4D03-AA01-75B1399ECEF3}"/>
              </a:ext>
            </a:extLst>
          </p:cNvPr>
          <p:cNvPicPr>
            <a:picLocks noChangeAspect="1"/>
          </p:cNvPicPr>
          <p:nvPr/>
        </p:nvPicPr>
        <p:blipFill>
          <a:blip r:embed="rId4"/>
          <a:stretch>
            <a:fillRect/>
          </a:stretch>
        </p:blipFill>
        <p:spPr>
          <a:xfrm>
            <a:off x="1979712" y="4279656"/>
            <a:ext cx="3095625" cy="276225"/>
          </a:xfrm>
          <a:prstGeom prst="rect">
            <a:avLst/>
          </a:prstGeom>
          <a:ln>
            <a:solidFill>
              <a:srgbClr val="C00000"/>
            </a:solidFill>
          </a:ln>
        </p:spPr>
      </p:pic>
      <p:pic>
        <p:nvPicPr>
          <p:cNvPr id="10" name="Picture 9">
            <a:extLst>
              <a:ext uri="{FF2B5EF4-FFF2-40B4-BE49-F238E27FC236}">
                <a16:creationId xmlns:a16="http://schemas.microsoft.com/office/drawing/2014/main" id="{65BD4613-46AB-42F3-9AE7-AE9823F1762B}"/>
              </a:ext>
            </a:extLst>
          </p:cNvPr>
          <p:cNvPicPr>
            <a:picLocks noChangeAspect="1"/>
          </p:cNvPicPr>
          <p:nvPr/>
        </p:nvPicPr>
        <p:blipFill>
          <a:blip r:embed="rId5"/>
          <a:stretch>
            <a:fillRect/>
          </a:stretch>
        </p:blipFill>
        <p:spPr>
          <a:xfrm>
            <a:off x="1114425" y="2417678"/>
            <a:ext cx="5943600" cy="1543050"/>
          </a:xfrm>
          <a:prstGeom prst="rect">
            <a:avLst/>
          </a:prstGeom>
          <a:ln>
            <a:solidFill>
              <a:srgbClr val="C00000"/>
            </a:solidFill>
          </a:ln>
        </p:spPr>
      </p:pic>
    </p:spTree>
    <p:extLst>
      <p:ext uri="{BB962C8B-B14F-4D97-AF65-F5344CB8AC3E}">
        <p14:creationId xmlns:p14="http://schemas.microsoft.com/office/powerpoint/2010/main" val="3841817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108.19 SVM-</a:t>
            </a:r>
            <a:r>
              <a:rPr lang="en-US" altLang="zh-TW" sz="4800" b="1" dirty="0" err="1">
                <a:solidFill>
                  <a:srgbClr val="FFFF00"/>
                </a:solidFill>
              </a:rPr>
              <a:t>rbf</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58446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108.19 SVM-</a:t>
            </a:r>
            <a:r>
              <a:rPr lang="en-US" altLang="zh-TW" sz="4400" b="1" dirty="0" err="1">
                <a:solidFill>
                  <a:srgbClr val="FFFF00"/>
                </a:solidFill>
              </a:rPr>
              <a:t>rbf</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15460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SVM-</a:t>
            </a:r>
            <a:r>
              <a:rPr lang="en-US" altLang="en-US" sz="1800" b="1" dirty="0" err="1">
                <a:solidFill>
                  <a:schemeClr val="tx1"/>
                </a:solidFill>
              </a:rPr>
              <a:t>rbf</a:t>
            </a:r>
            <a:r>
              <a:rPr lang="en-US" altLang="en-US" sz="1800" b="1" dirty="0">
                <a:solidFill>
                  <a:schemeClr val="tx1"/>
                </a:solidFill>
              </a:rPr>
              <a:t> (radial Basis Function)</a:t>
            </a:r>
          </a:p>
          <a:p>
            <a:pPr marL="342900" indent="-342900" algn="l">
              <a:buClr>
                <a:srgbClr val="0070C0"/>
              </a:buClr>
              <a:buSzPct val="80000"/>
              <a:buFont typeface="Wingdings" pitchFamily="2" charset="2"/>
              <a:buChar char="u"/>
            </a:pPr>
            <a:r>
              <a:rPr lang="en-US" sz="1800" b="1" i="0" dirty="0" err="1">
                <a:solidFill>
                  <a:srgbClr val="000000"/>
                </a:solidFill>
                <a:effectLst/>
              </a:rPr>
              <a:t>svm.SVC</a:t>
            </a:r>
            <a:r>
              <a:rPr lang="en-US" sz="1800" b="1" i="0" dirty="0">
                <a:solidFill>
                  <a:srgbClr val="000000"/>
                </a:solidFill>
                <a:effectLst/>
              </a:rPr>
              <a:t> may perform differently with different kernels. </a:t>
            </a:r>
          </a:p>
          <a:p>
            <a:pPr marL="342900" indent="-342900" algn="l">
              <a:buClr>
                <a:srgbClr val="0070C0"/>
              </a:buClr>
              <a:buSzPct val="80000"/>
              <a:buFont typeface="Wingdings" pitchFamily="2" charset="2"/>
              <a:buChar char="u"/>
            </a:pPr>
            <a:r>
              <a:rPr lang="en-US" sz="1800" b="1" i="0" dirty="0">
                <a:solidFill>
                  <a:srgbClr val="000000"/>
                </a:solidFill>
                <a:effectLst/>
              </a:rPr>
              <a:t>The choice of kernel is an example of a "</a:t>
            </a:r>
            <a:r>
              <a:rPr lang="en-US" sz="1800" b="1" i="0" dirty="0" err="1">
                <a:solidFill>
                  <a:srgbClr val="000000"/>
                </a:solidFill>
                <a:effectLst/>
              </a:rPr>
              <a:t>hyperparamter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dirty="0">
                <a:solidFill>
                  <a:srgbClr val="000000"/>
                </a:solidFill>
              </a:rPr>
              <a:t>Try t</a:t>
            </a:r>
            <a:r>
              <a:rPr lang="en-US" sz="1800" b="1" i="0" dirty="0">
                <a:solidFill>
                  <a:srgbClr val="000000"/>
                </a:solidFill>
                <a:effectLst/>
              </a:rPr>
              <a:t>he </a:t>
            </a:r>
            <a:r>
              <a:rPr lang="en-US" sz="1800" b="1" i="0" dirty="0" err="1">
                <a:solidFill>
                  <a:srgbClr val="000000"/>
                </a:solidFill>
                <a:effectLst/>
              </a:rPr>
              <a:t>rbf</a:t>
            </a:r>
            <a:r>
              <a:rPr lang="en-US" sz="1800" b="1" i="0" dirty="0">
                <a:solidFill>
                  <a:srgbClr val="000000"/>
                </a:solidFill>
                <a:effectLst/>
              </a:rPr>
              <a:t> (Radial Basis Function, is a popular kernel function) kernels and see what the best-performing kernel is. Do we have a new winner?</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5C192F81-7BF9-4626-919F-E9ABAA19E10B}"/>
              </a:ext>
            </a:extLst>
          </p:cNvPr>
          <p:cNvPicPr>
            <a:picLocks noChangeAspect="1"/>
          </p:cNvPicPr>
          <p:nvPr/>
        </p:nvPicPr>
        <p:blipFill>
          <a:blip r:embed="rId4"/>
          <a:stretch>
            <a:fillRect/>
          </a:stretch>
        </p:blipFill>
        <p:spPr>
          <a:xfrm>
            <a:off x="1038225" y="3258828"/>
            <a:ext cx="6096000" cy="1019175"/>
          </a:xfrm>
          <a:prstGeom prst="rect">
            <a:avLst/>
          </a:prstGeom>
          <a:ln>
            <a:solidFill>
              <a:srgbClr val="C00000"/>
            </a:solidFill>
          </a:ln>
        </p:spPr>
      </p:pic>
      <p:pic>
        <p:nvPicPr>
          <p:cNvPr id="12" name="Picture 11">
            <a:extLst>
              <a:ext uri="{FF2B5EF4-FFF2-40B4-BE49-F238E27FC236}">
                <a16:creationId xmlns:a16="http://schemas.microsoft.com/office/drawing/2014/main" id="{BC906999-1415-466D-9E3F-D705E4DD58CD}"/>
              </a:ext>
            </a:extLst>
          </p:cNvPr>
          <p:cNvPicPr>
            <a:picLocks noChangeAspect="1"/>
          </p:cNvPicPr>
          <p:nvPr/>
        </p:nvPicPr>
        <p:blipFill>
          <a:blip r:embed="rId5"/>
          <a:stretch>
            <a:fillRect/>
          </a:stretch>
        </p:blipFill>
        <p:spPr>
          <a:xfrm>
            <a:off x="1208554" y="4565573"/>
            <a:ext cx="2733675" cy="257175"/>
          </a:xfrm>
          <a:prstGeom prst="rect">
            <a:avLst/>
          </a:prstGeom>
          <a:ln>
            <a:solidFill>
              <a:srgbClr val="C00000"/>
            </a:solidFill>
          </a:ln>
        </p:spPr>
      </p:pic>
    </p:spTree>
    <p:extLst>
      <p:ext uri="{BB962C8B-B14F-4D97-AF65-F5344CB8AC3E}">
        <p14:creationId xmlns:p14="http://schemas.microsoft.com/office/powerpoint/2010/main" val="1559027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108.20 SVM-sigmoid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06242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108.20 SVM-sigmoid</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15460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SVM-sigmoid</a:t>
            </a:r>
          </a:p>
          <a:p>
            <a:pPr marL="342900" indent="-342900" algn="l">
              <a:buClr>
                <a:srgbClr val="0070C0"/>
              </a:buClr>
              <a:buSzPct val="80000"/>
              <a:buFont typeface="Wingdings" pitchFamily="2" charset="2"/>
              <a:buChar char="u"/>
            </a:pPr>
            <a:r>
              <a:rPr lang="en-US" sz="1800" b="1" i="0" dirty="0" err="1">
                <a:solidFill>
                  <a:srgbClr val="000000"/>
                </a:solidFill>
                <a:effectLst/>
              </a:rPr>
              <a:t>svm.SVC</a:t>
            </a:r>
            <a:r>
              <a:rPr lang="en-US" sz="1800" b="1" i="0" dirty="0">
                <a:solidFill>
                  <a:srgbClr val="000000"/>
                </a:solidFill>
                <a:effectLst/>
              </a:rPr>
              <a:t> may perform differently with different kernels. </a:t>
            </a:r>
          </a:p>
          <a:p>
            <a:pPr marL="342900" indent="-342900" algn="l">
              <a:buClr>
                <a:srgbClr val="0070C0"/>
              </a:buClr>
              <a:buSzPct val="80000"/>
              <a:buFont typeface="Wingdings" pitchFamily="2" charset="2"/>
              <a:buChar char="u"/>
            </a:pPr>
            <a:r>
              <a:rPr lang="en-US" sz="1800" b="1" i="0" dirty="0">
                <a:solidFill>
                  <a:srgbClr val="000000"/>
                </a:solidFill>
                <a:effectLst/>
              </a:rPr>
              <a:t>The choice of kernel is an example of a "</a:t>
            </a:r>
            <a:r>
              <a:rPr lang="en-US" sz="1800" b="1" i="0" dirty="0" err="1">
                <a:solidFill>
                  <a:srgbClr val="000000"/>
                </a:solidFill>
                <a:effectLst/>
              </a:rPr>
              <a:t>hyperparamter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dirty="0">
                <a:solidFill>
                  <a:srgbClr val="000000"/>
                </a:solidFill>
              </a:rPr>
              <a:t>Try</a:t>
            </a:r>
            <a:r>
              <a:rPr lang="en-US" sz="1800" b="1" i="0" dirty="0">
                <a:solidFill>
                  <a:srgbClr val="000000"/>
                </a:solidFill>
                <a:effectLst/>
              </a:rPr>
              <a:t> sigmoid kernels and see what the best-performing kernel is. Do we have a new winner?</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F8700917-B5D4-4CC4-8437-814EC070B56A}"/>
              </a:ext>
            </a:extLst>
          </p:cNvPr>
          <p:cNvPicPr>
            <a:picLocks noChangeAspect="1"/>
          </p:cNvPicPr>
          <p:nvPr/>
        </p:nvPicPr>
        <p:blipFill>
          <a:blip r:embed="rId4"/>
          <a:stretch>
            <a:fillRect/>
          </a:stretch>
        </p:blipFill>
        <p:spPr>
          <a:xfrm>
            <a:off x="1012835" y="3226410"/>
            <a:ext cx="5981700" cy="1095375"/>
          </a:xfrm>
          <a:prstGeom prst="rect">
            <a:avLst/>
          </a:prstGeom>
          <a:ln>
            <a:solidFill>
              <a:srgbClr val="C00000"/>
            </a:solidFill>
          </a:ln>
        </p:spPr>
      </p:pic>
      <p:pic>
        <p:nvPicPr>
          <p:cNvPr id="9" name="Picture 8">
            <a:extLst>
              <a:ext uri="{FF2B5EF4-FFF2-40B4-BE49-F238E27FC236}">
                <a16:creationId xmlns:a16="http://schemas.microsoft.com/office/drawing/2014/main" id="{DF549145-8C97-4AB7-BFC6-23ECCA4454B5}"/>
              </a:ext>
            </a:extLst>
          </p:cNvPr>
          <p:cNvPicPr>
            <a:picLocks noChangeAspect="1"/>
          </p:cNvPicPr>
          <p:nvPr/>
        </p:nvPicPr>
        <p:blipFill>
          <a:blip r:embed="rId5"/>
          <a:stretch>
            <a:fillRect/>
          </a:stretch>
        </p:blipFill>
        <p:spPr>
          <a:xfrm>
            <a:off x="1000125" y="4424798"/>
            <a:ext cx="3086100" cy="733425"/>
          </a:xfrm>
          <a:prstGeom prst="rect">
            <a:avLst/>
          </a:prstGeom>
          <a:ln>
            <a:solidFill>
              <a:srgbClr val="C00000"/>
            </a:solidFill>
          </a:ln>
        </p:spPr>
      </p:pic>
    </p:spTree>
    <p:extLst>
      <p:ext uri="{BB962C8B-B14F-4D97-AF65-F5344CB8AC3E}">
        <p14:creationId xmlns:p14="http://schemas.microsoft.com/office/powerpoint/2010/main" val="594580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108.21 SVM-poly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3901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107.2 Data Explanation</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18813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Mass Data Explanation: </a:t>
            </a:r>
            <a:r>
              <a:rPr lang="en-US" sz="1800" b="1" i="0" dirty="0">
                <a:solidFill>
                  <a:schemeClr val="tx1"/>
                </a:solidFill>
                <a:effectLst/>
              </a:rPr>
              <a:t>“mammographic_masses.names.txt”</a:t>
            </a:r>
          </a:p>
          <a:p>
            <a:pPr marL="342900" indent="-342900" algn="l">
              <a:buClr>
                <a:srgbClr val="0070C0"/>
              </a:buClr>
              <a:buSzPct val="80000"/>
              <a:buFont typeface="Wingdings" pitchFamily="2" charset="2"/>
              <a:buChar char="u"/>
            </a:pPr>
            <a:r>
              <a:rPr lang="en-US" altLang="en-US" sz="1800" b="1" dirty="0">
                <a:solidFill>
                  <a:srgbClr val="29303B"/>
                </a:solidFill>
              </a:rPr>
              <a:t>I</a:t>
            </a:r>
            <a:r>
              <a:rPr kumimoji="0" lang="en-US" altLang="en-US" sz="1800" b="1" i="0" u="none" strike="noStrike" cap="none" normalizeH="0" baseline="0" dirty="0">
                <a:ln>
                  <a:noFill/>
                </a:ln>
                <a:solidFill>
                  <a:srgbClr val="29303B"/>
                </a:solidFill>
                <a:effectLst/>
              </a:rPr>
              <a:t>f you see what those columns mean and more information about the data set itself. You can get that in the “*names.txt” file here associated with the dataset.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This data came from the UCI repository. </a:t>
            </a:r>
            <a:r>
              <a:rPr lang="en-US" altLang="en-US" sz="1800" b="1" dirty="0">
                <a:solidFill>
                  <a:srgbClr val="29303B"/>
                </a:solidFill>
              </a:rPr>
              <a:t>I</a:t>
            </a:r>
            <a:r>
              <a:rPr kumimoji="0" lang="en-US" altLang="en-US" sz="1800" b="1" i="0" u="none" strike="noStrike" cap="none" normalizeH="0" baseline="0" dirty="0">
                <a:ln>
                  <a:noFill/>
                </a:ln>
                <a:solidFill>
                  <a:srgbClr val="29303B"/>
                </a:solidFill>
                <a:effectLst/>
              </a:rPr>
              <a:t>t is a great resource for finding other data sets.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We go over this files line-by-lin</a:t>
            </a:r>
            <a:r>
              <a:rPr lang="en-US" altLang="en-US" sz="1800" b="1" dirty="0">
                <a:solidFill>
                  <a:srgbClr val="29303B"/>
                </a:solidFill>
              </a:rPr>
              <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7A843E8-3E54-45C3-A069-63F4DCD724A3}"/>
              </a:ext>
            </a:extLst>
          </p:cNvPr>
          <p:cNvPicPr>
            <a:picLocks noChangeAspect="1"/>
          </p:cNvPicPr>
          <p:nvPr/>
        </p:nvPicPr>
        <p:blipFill>
          <a:blip r:embed="rId4"/>
          <a:stretch>
            <a:fillRect/>
          </a:stretch>
        </p:blipFill>
        <p:spPr>
          <a:xfrm>
            <a:off x="3347864" y="3314325"/>
            <a:ext cx="5204484" cy="3027842"/>
          </a:xfrm>
          <a:prstGeom prst="rect">
            <a:avLst/>
          </a:prstGeom>
          <a:ln>
            <a:solidFill>
              <a:srgbClr val="C00000"/>
            </a:solidFill>
          </a:ln>
        </p:spPr>
      </p:pic>
    </p:spTree>
    <p:extLst>
      <p:ext uri="{BB962C8B-B14F-4D97-AF65-F5344CB8AC3E}">
        <p14:creationId xmlns:p14="http://schemas.microsoft.com/office/powerpoint/2010/main" val="12288998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108.21 SVM-poly</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15460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SVM-sigmoid</a:t>
            </a:r>
          </a:p>
          <a:p>
            <a:pPr marL="342900" indent="-342900" algn="l">
              <a:buClr>
                <a:srgbClr val="0070C0"/>
              </a:buClr>
              <a:buSzPct val="80000"/>
              <a:buFont typeface="Wingdings" pitchFamily="2" charset="2"/>
              <a:buChar char="u"/>
            </a:pPr>
            <a:r>
              <a:rPr lang="en-US" sz="1800" b="1" i="0" dirty="0" err="1">
                <a:solidFill>
                  <a:srgbClr val="000000"/>
                </a:solidFill>
                <a:effectLst/>
              </a:rPr>
              <a:t>svm.SVC</a:t>
            </a:r>
            <a:r>
              <a:rPr lang="en-US" sz="1800" b="1" i="0" dirty="0">
                <a:solidFill>
                  <a:srgbClr val="000000"/>
                </a:solidFill>
                <a:effectLst/>
              </a:rPr>
              <a:t> may perform differently with different kernels. </a:t>
            </a:r>
          </a:p>
          <a:p>
            <a:pPr marL="342900" indent="-342900" algn="l">
              <a:buClr>
                <a:srgbClr val="0070C0"/>
              </a:buClr>
              <a:buSzPct val="80000"/>
              <a:buFont typeface="Wingdings" pitchFamily="2" charset="2"/>
              <a:buChar char="u"/>
            </a:pPr>
            <a:r>
              <a:rPr lang="en-US" sz="1800" b="1" i="0" dirty="0">
                <a:solidFill>
                  <a:srgbClr val="000000"/>
                </a:solidFill>
                <a:effectLst/>
              </a:rPr>
              <a:t>The choice of kernel is an example of a "</a:t>
            </a:r>
            <a:r>
              <a:rPr lang="en-US" sz="1800" b="1" i="0" dirty="0" err="1">
                <a:solidFill>
                  <a:srgbClr val="000000"/>
                </a:solidFill>
                <a:effectLst/>
              </a:rPr>
              <a:t>hyperparamter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dirty="0">
                <a:solidFill>
                  <a:srgbClr val="000000"/>
                </a:solidFill>
              </a:rPr>
              <a:t>Try</a:t>
            </a:r>
            <a:r>
              <a:rPr lang="en-US" sz="1800" b="1" i="0" dirty="0">
                <a:solidFill>
                  <a:srgbClr val="000000"/>
                </a:solidFill>
                <a:effectLst/>
              </a:rPr>
              <a:t> sigmoid kernels and see what the best-performing kernel is. Do we have a new winner?</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C5355F10-E6E4-4211-BA43-81A3CF5F740A}"/>
              </a:ext>
            </a:extLst>
          </p:cNvPr>
          <p:cNvPicPr>
            <a:picLocks noChangeAspect="1"/>
          </p:cNvPicPr>
          <p:nvPr/>
        </p:nvPicPr>
        <p:blipFill>
          <a:blip r:embed="rId4"/>
          <a:stretch>
            <a:fillRect/>
          </a:stretch>
        </p:blipFill>
        <p:spPr>
          <a:xfrm>
            <a:off x="985837" y="3228067"/>
            <a:ext cx="5972175" cy="933450"/>
          </a:xfrm>
          <a:prstGeom prst="rect">
            <a:avLst/>
          </a:prstGeom>
          <a:ln>
            <a:solidFill>
              <a:srgbClr val="C00000"/>
            </a:solidFill>
          </a:ln>
        </p:spPr>
      </p:pic>
      <p:pic>
        <p:nvPicPr>
          <p:cNvPr id="10" name="Picture 9">
            <a:extLst>
              <a:ext uri="{FF2B5EF4-FFF2-40B4-BE49-F238E27FC236}">
                <a16:creationId xmlns:a16="http://schemas.microsoft.com/office/drawing/2014/main" id="{F2C72133-3DBC-4D4C-B7D9-FA3D89D414EE}"/>
              </a:ext>
            </a:extLst>
          </p:cNvPr>
          <p:cNvPicPr>
            <a:picLocks noChangeAspect="1"/>
          </p:cNvPicPr>
          <p:nvPr/>
        </p:nvPicPr>
        <p:blipFill>
          <a:blip r:embed="rId5"/>
          <a:stretch>
            <a:fillRect/>
          </a:stretch>
        </p:blipFill>
        <p:spPr>
          <a:xfrm>
            <a:off x="1000125" y="4424798"/>
            <a:ext cx="3086100" cy="733425"/>
          </a:xfrm>
          <a:prstGeom prst="rect">
            <a:avLst/>
          </a:prstGeom>
          <a:ln>
            <a:solidFill>
              <a:srgbClr val="C00000"/>
            </a:solidFill>
          </a:ln>
        </p:spPr>
      </p:pic>
    </p:spTree>
    <p:extLst>
      <p:ext uri="{BB962C8B-B14F-4D97-AF65-F5344CB8AC3E}">
        <p14:creationId xmlns:p14="http://schemas.microsoft.com/office/powerpoint/2010/main" val="3345358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108.22 Logistic Regression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935141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108.22 Logistic Regression</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1355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Logistic Regression</a:t>
            </a:r>
          </a:p>
          <a:p>
            <a:pPr marL="342900" indent="-342900" algn="l">
              <a:buClr>
                <a:srgbClr val="0070C0"/>
              </a:buClr>
              <a:buSzPct val="80000"/>
              <a:buFont typeface="Wingdings" pitchFamily="2" charset="2"/>
              <a:buChar char="u"/>
            </a:pPr>
            <a:r>
              <a:rPr lang="en-US" sz="1800" b="1" i="0" dirty="0">
                <a:solidFill>
                  <a:srgbClr val="000000"/>
                </a:solidFill>
                <a:effectLst/>
              </a:rPr>
              <a:t>We've tried all these fancy techniques, but fundamentally this is just a binary classification problem. </a:t>
            </a:r>
          </a:p>
          <a:p>
            <a:pPr marL="342900" indent="-342900" algn="l">
              <a:buClr>
                <a:srgbClr val="0070C0"/>
              </a:buClr>
              <a:buSzPct val="80000"/>
              <a:buFont typeface="Wingdings" pitchFamily="2" charset="2"/>
              <a:buChar char="u"/>
            </a:pPr>
            <a:r>
              <a:rPr lang="en-US" sz="1800" b="1" i="0" dirty="0">
                <a:solidFill>
                  <a:srgbClr val="000000"/>
                </a:solidFill>
                <a:effectLst/>
              </a:rPr>
              <a:t>Try Logistic Regression, which is a simple way to tackling this sort of thing.</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212674EF-52E8-48CF-896B-E51DF1A89865}"/>
              </a:ext>
            </a:extLst>
          </p:cNvPr>
          <p:cNvPicPr>
            <a:picLocks noChangeAspect="1"/>
          </p:cNvPicPr>
          <p:nvPr/>
        </p:nvPicPr>
        <p:blipFill>
          <a:blip r:embed="rId4"/>
          <a:stretch>
            <a:fillRect/>
          </a:stretch>
        </p:blipFill>
        <p:spPr>
          <a:xfrm>
            <a:off x="1076324" y="3134210"/>
            <a:ext cx="6019800" cy="1047750"/>
          </a:xfrm>
          <a:prstGeom prst="rect">
            <a:avLst/>
          </a:prstGeom>
          <a:ln>
            <a:solidFill>
              <a:srgbClr val="C00000"/>
            </a:solidFill>
          </a:ln>
        </p:spPr>
      </p:pic>
      <p:pic>
        <p:nvPicPr>
          <p:cNvPr id="8" name="Picture 7">
            <a:extLst>
              <a:ext uri="{FF2B5EF4-FFF2-40B4-BE49-F238E27FC236}">
                <a16:creationId xmlns:a16="http://schemas.microsoft.com/office/drawing/2014/main" id="{1C0ED564-CFF6-4753-999A-4D138558D605}"/>
              </a:ext>
            </a:extLst>
          </p:cNvPr>
          <p:cNvPicPr>
            <a:picLocks noChangeAspect="1"/>
          </p:cNvPicPr>
          <p:nvPr/>
        </p:nvPicPr>
        <p:blipFill>
          <a:blip r:embed="rId5"/>
          <a:stretch>
            <a:fillRect/>
          </a:stretch>
        </p:blipFill>
        <p:spPr>
          <a:xfrm>
            <a:off x="1054228" y="4378808"/>
            <a:ext cx="6467475" cy="1495425"/>
          </a:xfrm>
          <a:prstGeom prst="rect">
            <a:avLst/>
          </a:prstGeom>
          <a:ln>
            <a:solidFill>
              <a:srgbClr val="C00000"/>
            </a:solidFill>
          </a:ln>
        </p:spPr>
      </p:pic>
    </p:spTree>
    <p:extLst>
      <p:ext uri="{BB962C8B-B14F-4D97-AF65-F5344CB8AC3E}">
        <p14:creationId xmlns:p14="http://schemas.microsoft.com/office/powerpoint/2010/main" val="1777029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108.23 Neural Network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24940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108.23 Neural Network</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16501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Neural Network</a:t>
            </a:r>
          </a:p>
          <a:p>
            <a:pPr marL="342900" indent="-342900" algn="l">
              <a:buClr>
                <a:srgbClr val="0070C0"/>
              </a:buClr>
              <a:buSzPct val="80000"/>
              <a:buFont typeface="Wingdings" pitchFamily="2" charset="2"/>
              <a:buChar char="u"/>
            </a:pPr>
            <a:r>
              <a:rPr lang="en-US" sz="1800" b="1" i="0" dirty="0">
                <a:solidFill>
                  <a:srgbClr val="000000"/>
                </a:solidFill>
                <a:effectLst/>
              </a:rPr>
              <a:t>Let’s see if an artificial neural network can do even better. </a:t>
            </a:r>
          </a:p>
          <a:p>
            <a:pPr marL="342900" indent="-342900" algn="l">
              <a:buClr>
                <a:srgbClr val="0070C0"/>
              </a:buClr>
              <a:buSzPct val="80000"/>
              <a:buFont typeface="Wingdings" pitchFamily="2" charset="2"/>
              <a:buChar char="u"/>
            </a:pPr>
            <a:r>
              <a:rPr lang="en-US" sz="1800" b="1" i="0" dirty="0">
                <a:solidFill>
                  <a:srgbClr val="000000"/>
                </a:solidFill>
                <a:effectLst/>
              </a:rPr>
              <a:t>You can use Keras to set up a neural network with 1 binary output neuron and see how it performs. </a:t>
            </a:r>
          </a:p>
          <a:p>
            <a:pPr marL="342900" indent="-342900" algn="l">
              <a:buClr>
                <a:srgbClr val="0070C0"/>
              </a:buClr>
              <a:buSzPct val="80000"/>
              <a:buFont typeface="Wingdings" pitchFamily="2" charset="2"/>
              <a:buChar char="u"/>
            </a:pPr>
            <a:r>
              <a:rPr lang="en-US" sz="1800" b="1" i="0" dirty="0">
                <a:solidFill>
                  <a:srgbClr val="000000"/>
                </a:solidFill>
                <a:effectLst/>
              </a:rPr>
              <a:t>Don't be afraid to run a large number of epochs to train the model if necessary.</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E3BCEDF1-DDE9-4482-9F9D-D5345099E61A}"/>
              </a:ext>
            </a:extLst>
          </p:cNvPr>
          <p:cNvPicPr>
            <a:picLocks noChangeAspect="1"/>
          </p:cNvPicPr>
          <p:nvPr/>
        </p:nvPicPr>
        <p:blipFill>
          <a:blip r:embed="rId4"/>
          <a:stretch>
            <a:fillRect/>
          </a:stretch>
        </p:blipFill>
        <p:spPr>
          <a:xfrm>
            <a:off x="921431" y="3207158"/>
            <a:ext cx="6329588" cy="3136537"/>
          </a:xfrm>
          <a:prstGeom prst="rect">
            <a:avLst/>
          </a:prstGeom>
          <a:ln>
            <a:solidFill>
              <a:srgbClr val="C00000"/>
            </a:solidFill>
          </a:ln>
        </p:spPr>
      </p:pic>
    </p:spTree>
    <p:extLst>
      <p:ext uri="{BB962C8B-B14F-4D97-AF65-F5344CB8AC3E}">
        <p14:creationId xmlns:p14="http://schemas.microsoft.com/office/powerpoint/2010/main" val="2445720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108.23 Neural Network</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8F46B64-5AC6-452B-84FC-BA712096061B}"/>
              </a:ext>
            </a:extLst>
          </p:cNvPr>
          <p:cNvPicPr>
            <a:picLocks noChangeAspect="1"/>
          </p:cNvPicPr>
          <p:nvPr/>
        </p:nvPicPr>
        <p:blipFill>
          <a:blip r:embed="rId4"/>
          <a:stretch>
            <a:fillRect/>
          </a:stretch>
        </p:blipFill>
        <p:spPr>
          <a:xfrm>
            <a:off x="971600" y="1921064"/>
            <a:ext cx="6391275" cy="1943100"/>
          </a:xfrm>
          <a:prstGeom prst="rect">
            <a:avLst/>
          </a:prstGeom>
          <a:ln>
            <a:solidFill>
              <a:srgbClr val="C00000"/>
            </a:solidFill>
          </a:ln>
        </p:spPr>
      </p:pic>
    </p:spTree>
    <p:extLst>
      <p:ext uri="{BB962C8B-B14F-4D97-AF65-F5344CB8AC3E}">
        <p14:creationId xmlns:p14="http://schemas.microsoft.com/office/powerpoint/2010/main" val="442725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108.24 Winner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87143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108.24 Winner</a:t>
            </a:r>
            <a:endParaRPr lang="zh-TW" altLang="en-US" b="1" dirty="0">
              <a:solidFill>
                <a:srgbClr val="FFFF00"/>
              </a:solidFill>
            </a:endParaRPr>
          </a:p>
        </p:txBody>
      </p:sp>
      <p:sp>
        <p:nvSpPr>
          <p:cNvPr id="3" name="副標題 2"/>
          <p:cNvSpPr>
            <a:spLocks noGrp="1"/>
          </p:cNvSpPr>
          <p:nvPr>
            <p:ph type="subTitle" idx="1"/>
          </p:nvPr>
        </p:nvSpPr>
        <p:spPr>
          <a:xfrm>
            <a:off x="426368" y="1418786"/>
            <a:ext cx="8394103" cy="2839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Winner</a:t>
            </a:r>
          </a:p>
          <a:p>
            <a:pPr marL="342900" indent="-342900" algn="l">
              <a:buClr>
                <a:srgbClr val="0070C0"/>
              </a:buClr>
              <a:buSzPct val="80000"/>
              <a:buFont typeface="Wingdings" pitchFamily="2" charset="2"/>
              <a:buChar char="u"/>
            </a:pPr>
            <a:r>
              <a:rPr lang="en-US" sz="1800" b="1" i="0" dirty="0">
                <a:solidFill>
                  <a:srgbClr val="000000"/>
                </a:solidFill>
                <a:effectLst/>
              </a:rPr>
              <a:t>Do we have a winner?</a:t>
            </a:r>
          </a:p>
          <a:p>
            <a:pPr marL="342900" indent="-342900" algn="l">
              <a:buClr>
                <a:srgbClr val="0070C0"/>
              </a:buClr>
              <a:buSzPct val="80000"/>
              <a:buFont typeface="Wingdings" pitchFamily="2" charset="2"/>
              <a:buChar char="u"/>
            </a:pPr>
            <a:r>
              <a:rPr lang="en-US" sz="1800" b="1" i="0" dirty="0">
                <a:solidFill>
                  <a:srgbClr val="000000"/>
                </a:solidFill>
                <a:effectLst/>
              </a:rPr>
              <a:t>Which model, and which choice of hyperparameters, performed the best? Feel free to share your results!</a:t>
            </a:r>
          </a:p>
          <a:p>
            <a:pPr marL="342900" indent="-342900" algn="l">
              <a:buClr>
                <a:srgbClr val="0070C0"/>
              </a:buClr>
              <a:buSzPct val="80000"/>
              <a:buFont typeface="Wingdings" pitchFamily="2" charset="2"/>
              <a:buChar char="u"/>
            </a:pPr>
            <a:r>
              <a:rPr lang="en-US" sz="1800" b="1" i="0" dirty="0">
                <a:solidFill>
                  <a:srgbClr val="C00000"/>
                </a:solidFill>
                <a:effectLst/>
              </a:rPr>
              <a:t>The only clear loser is decision trees. </a:t>
            </a:r>
            <a:r>
              <a:rPr lang="en-US" sz="1800" b="1" dirty="0">
                <a:solidFill>
                  <a:srgbClr val="C00000"/>
                </a:solidFill>
              </a:rPr>
              <a:t>They are 73%.</a:t>
            </a:r>
          </a:p>
          <a:p>
            <a:pPr marL="342900" indent="-342900" algn="l">
              <a:buClr>
                <a:srgbClr val="0070C0"/>
              </a:buClr>
              <a:buSzPct val="80000"/>
              <a:buFont typeface="Wingdings" pitchFamily="2" charset="2"/>
              <a:buChar char="u"/>
            </a:pPr>
            <a:r>
              <a:rPr lang="en-US" sz="1800" b="1" i="0" dirty="0">
                <a:solidFill>
                  <a:srgbClr val="000000"/>
                </a:solidFill>
                <a:effectLst/>
              </a:rPr>
              <a:t>Every other algorithm could be tuned to produce comparable results with 79-80% accuracy.</a:t>
            </a:r>
          </a:p>
          <a:p>
            <a:pPr marL="342900" indent="-342900" algn="l">
              <a:buClr>
                <a:srgbClr val="0070C0"/>
              </a:buClr>
              <a:buSzPct val="80000"/>
              <a:buFont typeface="Wingdings" pitchFamily="2" charset="2"/>
              <a:buChar char="u"/>
            </a:pPr>
            <a:r>
              <a:rPr lang="en-US" sz="1800" b="1" i="0" dirty="0">
                <a:solidFill>
                  <a:srgbClr val="000000"/>
                </a:solidFill>
                <a:effectLst/>
              </a:rPr>
              <a:t>Additional hyperparameter tuning, or different topologies of the multi-level perceptron might make a difference.</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949C8DC-050C-4D58-A68A-A7A84A681250}"/>
              </a:ext>
            </a:extLst>
          </p:cNvPr>
          <p:cNvPicPr>
            <a:picLocks noChangeAspect="1"/>
          </p:cNvPicPr>
          <p:nvPr/>
        </p:nvPicPr>
        <p:blipFill>
          <a:blip r:embed="rId4"/>
          <a:stretch>
            <a:fillRect/>
          </a:stretch>
        </p:blipFill>
        <p:spPr>
          <a:xfrm>
            <a:off x="1115616" y="4400595"/>
            <a:ext cx="6391275" cy="1943100"/>
          </a:xfrm>
          <a:prstGeom prst="rect">
            <a:avLst/>
          </a:prstGeom>
          <a:ln>
            <a:solidFill>
              <a:srgbClr val="C00000"/>
            </a:solidFill>
          </a:ln>
        </p:spPr>
      </p:pic>
    </p:spTree>
    <p:extLst>
      <p:ext uri="{BB962C8B-B14F-4D97-AF65-F5344CB8AC3E}">
        <p14:creationId xmlns:p14="http://schemas.microsoft.com/office/powerpoint/2010/main" val="2210692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108.25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05049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108.25 Summary</a:t>
            </a:r>
            <a:endParaRPr lang="zh-TW" altLang="en-US" b="1" dirty="0">
              <a:solidFill>
                <a:srgbClr val="FFFF00"/>
              </a:solidFill>
            </a:endParaRPr>
          </a:p>
        </p:txBody>
      </p:sp>
      <p:sp>
        <p:nvSpPr>
          <p:cNvPr id="3" name="副標題 2"/>
          <p:cNvSpPr>
            <a:spLocks noGrp="1"/>
          </p:cNvSpPr>
          <p:nvPr>
            <p:ph type="subTitle" idx="1"/>
          </p:nvPr>
        </p:nvSpPr>
        <p:spPr>
          <a:xfrm>
            <a:off x="426368" y="1418785"/>
            <a:ext cx="8394103" cy="33063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a:t>
            </a:r>
          </a:p>
          <a:p>
            <a:pPr marL="342900" indent="-342900" algn="l">
              <a:buClr>
                <a:srgbClr val="0070C0"/>
              </a:buClr>
              <a:buSzPct val="80000"/>
              <a:buFont typeface="Wingdings" pitchFamily="2" charset="2"/>
              <a:buChar char="u"/>
            </a:pPr>
            <a:r>
              <a:rPr lang="en-US" sz="1800" b="1" i="0" dirty="0">
                <a:solidFill>
                  <a:schemeClr val="tx1"/>
                </a:solidFill>
                <a:effectLst/>
              </a:rPr>
              <a:t>We have </a:t>
            </a:r>
            <a:r>
              <a:rPr lang="en-US" sz="1800" b="1" dirty="0">
                <a:solidFill>
                  <a:schemeClr val="tx1"/>
                </a:solidFill>
              </a:rPr>
              <a:t>done </a:t>
            </a:r>
            <a:r>
              <a:rPr lang="en-US" sz="1800" b="1" i="0" dirty="0">
                <a:solidFill>
                  <a:schemeClr val="tx1"/>
                </a:solidFill>
                <a:effectLst/>
              </a:rPr>
              <a:t>the following </a:t>
            </a:r>
            <a:r>
              <a:rPr lang="en-US" sz="1800" b="1" dirty="0">
                <a:solidFill>
                  <a:schemeClr val="tx1"/>
                </a:solidFill>
              </a:rPr>
              <a:t>assignments</a:t>
            </a:r>
            <a:r>
              <a:rPr lang="en-US" sz="1800" b="1" i="0" dirty="0">
                <a:solidFill>
                  <a:schemeClr val="tx1"/>
                </a:solidFill>
                <a:effectLst/>
              </a:rPr>
              <a:t> of Machine Learning and Neural Network:</a:t>
            </a:r>
            <a:endParaRPr lang="en-US" sz="1800" b="1" i="0" dirty="0">
              <a:solidFill>
                <a:srgbClr val="000000"/>
              </a:solidFill>
              <a:effectLst/>
            </a:endParaRPr>
          </a:p>
          <a:p>
            <a:pPr marL="800100" lvl="1" indent="-342900" algn="l">
              <a:buClr>
                <a:srgbClr val="0070C0"/>
              </a:buClr>
              <a:buSzPct val="80000"/>
              <a:buFont typeface="Wingdings" pitchFamily="2" charset="2"/>
              <a:buChar char="u"/>
            </a:pPr>
            <a:r>
              <a:rPr lang="en-US" sz="1800" b="1" i="0" dirty="0">
                <a:solidFill>
                  <a:srgbClr val="000000"/>
                </a:solidFill>
                <a:effectLst/>
              </a:rPr>
              <a:t>Decision tree</a:t>
            </a:r>
          </a:p>
          <a:p>
            <a:pPr marL="800100" lvl="1" indent="-342900" algn="l">
              <a:buClr>
                <a:srgbClr val="0070C0"/>
              </a:buClr>
              <a:buSzPct val="80000"/>
              <a:buFont typeface="Wingdings" pitchFamily="2" charset="2"/>
              <a:buChar char="u"/>
            </a:pPr>
            <a:r>
              <a:rPr lang="en-US" sz="1800" b="1" i="0" dirty="0">
                <a:solidFill>
                  <a:srgbClr val="000000"/>
                </a:solidFill>
                <a:effectLst/>
              </a:rPr>
              <a:t>K-Fold Random forest</a:t>
            </a:r>
          </a:p>
          <a:p>
            <a:pPr marL="800100" lvl="1" indent="-342900" algn="l">
              <a:buClr>
                <a:srgbClr val="0070C0"/>
              </a:buClr>
              <a:buSzPct val="80000"/>
              <a:buFont typeface="Wingdings" pitchFamily="2" charset="2"/>
              <a:buChar char="u"/>
            </a:pPr>
            <a:r>
              <a:rPr lang="en-US" sz="1800" b="1" i="0" dirty="0">
                <a:solidFill>
                  <a:srgbClr val="000000"/>
                </a:solidFill>
                <a:effectLst/>
              </a:rPr>
              <a:t>KNN</a:t>
            </a:r>
          </a:p>
          <a:p>
            <a:pPr marL="800100" lvl="1" indent="-342900" algn="l">
              <a:buClr>
                <a:srgbClr val="0070C0"/>
              </a:buClr>
              <a:buSzPct val="80000"/>
              <a:buFont typeface="Wingdings" pitchFamily="2" charset="2"/>
              <a:buChar char="u"/>
            </a:pPr>
            <a:r>
              <a:rPr lang="en-US" sz="1800" b="1" i="0" dirty="0">
                <a:solidFill>
                  <a:srgbClr val="000000"/>
                </a:solidFill>
                <a:effectLst/>
              </a:rPr>
              <a:t>Naive Bayes</a:t>
            </a:r>
          </a:p>
          <a:p>
            <a:pPr marL="800100" lvl="1" indent="-342900" algn="l">
              <a:buClr>
                <a:srgbClr val="0070C0"/>
              </a:buClr>
              <a:buSzPct val="80000"/>
              <a:buFont typeface="Wingdings" pitchFamily="2" charset="2"/>
              <a:buChar char="u"/>
            </a:pPr>
            <a:r>
              <a:rPr lang="en-US" sz="1800" b="1" i="0" dirty="0">
                <a:solidFill>
                  <a:srgbClr val="000000"/>
                </a:solidFill>
                <a:effectLst/>
              </a:rPr>
              <a:t>SVM</a:t>
            </a:r>
          </a:p>
          <a:p>
            <a:pPr marL="800100" lvl="1" indent="-342900" algn="l">
              <a:buClr>
                <a:srgbClr val="0070C0"/>
              </a:buClr>
              <a:buSzPct val="80000"/>
              <a:buFont typeface="Wingdings" pitchFamily="2" charset="2"/>
              <a:buChar char="u"/>
            </a:pPr>
            <a:r>
              <a:rPr lang="en-US" sz="1800" b="1" i="0" dirty="0">
                <a:solidFill>
                  <a:srgbClr val="000000"/>
                </a:solidFill>
                <a:effectLst/>
              </a:rPr>
              <a:t>Logistic Regression</a:t>
            </a:r>
          </a:p>
          <a:p>
            <a:pPr marL="800100" lvl="1" indent="-342900" algn="l">
              <a:buClr>
                <a:srgbClr val="0070C0"/>
              </a:buClr>
              <a:buSzPct val="80000"/>
              <a:buFont typeface="Wingdings" pitchFamily="2" charset="2"/>
              <a:buChar char="u"/>
            </a:pPr>
            <a:r>
              <a:rPr lang="en-US" sz="1800" b="1" dirty="0">
                <a:solidFill>
                  <a:srgbClr val="000000"/>
                </a:solidFill>
              </a:rPr>
              <a:t>Neural Network</a:t>
            </a:r>
            <a:endParaRPr lang="en-US" sz="1800" b="1"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2859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308081" y="1288472"/>
            <a:ext cx="8394103" cy="5055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600" b="1" dirty="0">
                <a:solidFill>
                  <a:schemeClr val="tx1"/>
                </a:solidFill>
              </a:rPr>
              <a:t>Mammogram Data: </a:t>
            </a:r>
            <a:r>
              <a:rPr lang="en-US" sz="1600" b="1" i="0" dirty="0">
                <a:solidFill>
                  <a:schemeClr val="tx1"/>
                </a:solidFill>
                <a:effectLst/>
              </a:rPr>
              <a:t>“mammographic_masses.names.txt”</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1. Title: Mammographic Mass Data</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2. Sources:</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(a) Original owners of database:</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Prof. Dr. </a:t>
            </a:r>
            <a:r>
              <a:rPr kumimoji="0" lang="en-US" altLang="en-US" sz="1600" b="1" i="0" u="none" strike="noStrike" cap="none" normalizeH="0" baseline="0" dirty="0" err="1">
                <a:ln>
                  <a:noFill/>
                </a:ln>
                <a:solidFill>
                  <a:srgbClr val="29303B"/>
                </a:solidFill>
                <a:effectLst/>
              </a:rPr>
              <a:t>Rüdiger</a:t>
            </a:r>
            <a:r>
              <a:rPr kumimoji="0" lang="en-US" altLang="en-US" sz="1600" b="1" i="0" u="none" strike="noStrike" cap="none" normalizeH="0" baseline="0" dirty="0">
                <a:ln>
                  <a:noFill/>
                </a:ln>
                <a:solidFill>
                  <a:srgbClr val="29303B"/>
                </a:solidFill>
                <a:effectLst/>
              </a:rPr>
              <a:t> Schulz-</a:t>
            </a:r>
            <a:r>
              <a:rPr kumimoji="0" lang="en-US" altLang="en-US" sz="1600" b="1" i="0" u="none" strike="noStrike" cap="none" normalizeH="0" baseline="0" dirty="0" err="1">
                <a:ln>
                  <a:noFill/>
                </a:ln>
                <a:solidFill>
                  <a:srgbClr val="29303B"/>
                </a:solidFill>
                <a:effectLst/>
              </a:rPr>
              <a:t>Wendtland</a:t>
            </a:r>
            <a:endParaRPr kumimoji="0" lang="en-US" altLang="en-US" sz="16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Institute of Radiology, </a:t>
            </a:r>
            <a:r>
              <a:rPr kumimoji="0" lang="en-US" altLang="en-US" sz="1600" b="1" i="0" u="none" strike="noStrike" cap="none" normalizeH="0" baseline="0" dirty="0" err="1">
                <a:ln>
                  <a:noFill/>
                </a:ln>
                <a:solidFill>
                  <a:srgbClr val="29303B"/>
                </a:solidFill>
                <a:effectLst/>
              </a:rPr>
              <a:t>Gynaecological</a:t>
            </a:r>
            <a:r>
              <a:rPr kumimoji="0" lang="en-US" altLang="en-US" sz="1600" b="1" i="0" u="none" strike="noStrike" cap="none" normalizeH="0" baseline="0" dirty="0">
                <a:ln>
                  <a:noFill/>
                </a:ln>
                <a:solidFill>
                  <a:srgbClr val="29303B"/>
                </a:solidFill>
                <a:effectLst/>
              </a:rPr>
              <a:t> Radiology, University Erlangen-Nuremberg</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a:t>
            </a:r>
            <a:r>
              <a:rPr kumimoji="0" lang="en-US" altLang="en-US" sz="1600" b="1" i="0" u="none" strike="noStrike" cap="none" normalizeH="0" baseline="0" dirty="0" err="1">
                <a:ln>
                  <a:noFill/>
                </a:ln>
                <a:solidFill>
                  <a:srgbClr val="29303B"/>
                </a:solidFill>
                <a:effectLst/>
              </a:rPr>
              <a:t>Universitätsstraße</a:t>
            </a:r>
            <a:r>
              <a:rPr kumimoji="0" lang="en-US" altLang="en-US" sz="1600" b="1" i="0" u="none" strike="noStrike" cap="none" normalizeH="0" baseline="0" dirty="0">
                <a:ln>
                  <a:noFill/>
                </a:ln>
                <a:solidFill>
                  <a:srgbClr val="29303B"/>
                </a:solidFill>
                <a:effectLst/>
              </a:rPr>
              <a:t> 21-23</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91054 Erlangen, Germany</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(b) Donor of database:</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Matthias </a:t>
            </a:r>
            <a:r>
              <a:rPr kumimoji="0" lang="en-US" altLang="en-US" sz="1600" b="1" i="0" u="none" strike="noStrike" cap="none" normalizeH="0" baseline="0" dirty="0" err="1">
                <a:ln>
                  <a:noFill/>
                </a:ln>
                <a:solidFill>
                  <a:srgbClr val="29303B"/>
                </a:solidFill>
                <a:effectLst/>
              </a:rPr>
              <a:t>Elter</a:t>
            </a:r>
            <a:endParaRPr kumimoji="0" lang="en-US" altLang="en-US" sz="16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Fraunhofer Institute for Integrated Circuits (IIS)</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Image Processing and Medical Engineering Department (BMT) </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Am </a:t>
            </a:r>
            <a:r>
              <a:rPr kumimoji="0" lang="en-US" altLang="en-US" sz="1600" b="1" i="0" u="none" strike="noStrike" cap="none" normalizeH="0" baseline="0" dirty="0" err="1">
                <a:ln>
                  <a:noFill/>
                </a:ln>
                <a:solidFill>
                  <a:srgbClr val="29303B"/>
                </a:solidFill>
                <a:effectLst/>
              </a:rPr>
              <a:t>Wolfsmantel</a:t>
            </a:r>
            <a:r>
              <a:rPr kumimoji="0" lang="en-US" altLang="en-US" sz="1600" b="1" i="0" u="none" strike="noStrike" cap="none" normalizeH="0" baseline="0" dirty="0">
                <a:ln>
                  <a:noFill/>
                </a:ln>
                <a:solidFill>
                  <a:srgbClr val="29303B"/>
                </a:solidFill>
                <a:effectLst/>
              </a:rPr>
              <a:t> 33</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91058 Erlangen, Germany</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matthias.elter@iis.fraunhofer.de</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(49) 9131-7767327 </a:t>
            </a:r>
          </a:p>
          <a:p>
            <a:pPr marL="342900" indent="-342900" algn="l">
              <a:buClr>
                <a:srgbClr val="0070C0"/>
              </a:buClr>
              <a:buSzPct val="80000"/>
              <a:buFont typeface="Wingdings" pitchFamily="2" charset="2"/>
              <a:buChar char="u"/>
            </a:pPr>
            <a:r>
              <a:rPr kumimoji="0" lang="en-US" altLang="en-US" sz="1600" b="1" i="0" u="none" strike="noStrike" cap="none" normalizeH="0" baseline="0" dirty="0">
                <a:ln>
                  <a:noFill/>
                </a:ln>
                <a:solidFill>
                  <a:srgbClr val="29303B"/>
                </a:solidFill>
                <a:effectLst/>
              </a:rPr>
              <a:t>   (c) Date received: October 2007</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744847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70</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44626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Data: </a:t>
            </a:r>
            <a:r>
              <a:rPr lang="en-US" sz="1800" b="1" i="0" dirty="0">
                <a:solidFill>
                  <a:schemeClr val="tx1"/>
                </a:solidFill>
                <a:effectLst/>
              </a:rPr>
              <a:t>“mammographic_masses.names.txt”</a:t>
            </a:r>
          </a:p>
          <a:p>
            <a:pPr marL="342900" indent="-342900" algn="l">
              <a:buClr>
                <a:srgbClr val="0070C0"/>
              </a:buClr>
              <a:buSzPct val="80000"/>
              <a:buFont typeface="Wingdings" pitchFamily="2" charset="2"/>
              <a:buChar char="u"/>
            </a:pPr>
            <a:r>
              <a:rPr lang="en-US" altLang="en-US" sz="1800" b="1" dirty="0">
                <a:solidFill>
                  <a:srgbClr val="29303B"/>
                </a:solidFill>
              </a:rPr>
              <a:t>3. Past Usage:</a:t>
            </a:r>
          </a:p>
          <a:p>
            <a:pPr marL="342900" indent="-342900" algn="l">
              <a:buClr>
                <a:srgbClr val="0070C0"/>
              </a:buClr>
              <a:buSzPct val="80000"/>
              <a:buFont typeface="Wingdings" pitchFamily="2" charset="2"/>
              <a:buChar char="u"/>
            </a:pPr>
            <a:r>
              <a:rPr lang="en-US" altLang="en-US" sz="1800" b="1" dirty="0">
                <a:solidFill>
                  <a:srgbClr val="29303B"/>
                </a:solidFill>
              </a:rPr>
              <a:t>M. </a:t>
            </a:r>
            <a:r>
              <a:rPr lang="en-US" altLang="en-US" sz="1800" b="1" dirty="0" err="1">
                <a:solidFill>
                  <a:srgbClr val="29303B"/>
                </a:solidFill>
              </a:rPr>
              <a:t>Elter</a:t>
            </a:r>
            <a:r>
              <a:rPr lang="en-US" altLang="en-US" sz="1800" b="1" dirty="0">
                <a:solidFill>
                  <a:srgbClr val="29303B"/>
                </a:solidFill>
              </a:rPr>
              <a:t>, R. Schulz-</a:t>
            </a:r>
            <a:r>
              <a:rPr lang="en-US" altLang="en-US" sz="1800" b="1" dirty="0" err="1">
                <a:solidFill>
                  <a:srgbClr val="29303B"/>
                </a:solidFill>
              </a:rPr>
              <a:t>Wendtland</a:t>
            </a:r>
            <a:r>
              <a:rPr lang="en-US" altLang="en-US" sz="1800" b="1" dirty="0">
                <a:solidFill>
                  <a:srgbClr val="29303B"/>
                </a:solidFill>
              </a:rPr>
              <a:t> and T. Wittenberg (2007)</a:t>
            </a:r>
          </a:p>
          <a:p>
            <a:pPr marL="342900" indent="-342900" algn="l">
              <a:buClr>
                <a:srgbClr val="0070C0"/>
              </a:buClr>
              <a:buSzPct val="80000"/>
              <a:buFont typeface="Wingdings" pitchFamily="2" charset="2"/>
              <a:buChar char="u"/>
            </a:pPr>
            <a:r>
              <a:rPr lang="en-US" altLang="en-US" sz="1800" b="1" dirty="0">
                <a:solidFill>
                  <a:srgbClr val="29303B"/>
                </a:solidFill>
              </a:rPr>
              <a:t>The prediction of breast cancer biopsy outcomes using two CAD approaches.</a:t>
            </a:r>
          </a:p>
          <a:p>
            <a:pPr marL="342900" indent="-342900" algn="l">
              <a:buClr>
                <a:srgbClr val="0070C0"/>
              </a:buClr>
              <a:buSzPct val="80000"/>
              <a:buFont typeface="Wingdings" pitchFamily="2" charset="2"/>
              <a:buChar char="u"/>
            </a:pPr>
            <a:r>
              <a:rPr lang="en-US" altLang="en-US" sz="1800" b="1" dirty="0">
                <a:solidFill>
                  <a:srgbClr val="29303B"/>
                </a:solidFill>
              </a:rPr>
              <a:t>Both emphasize an intelligible decision process.</a:t>
            </a:r>
          </a:p>
          <a:p>
            <a:pPr marL="342900" indent="-342900" algn="l">
              <a:buClr>
                <a:srgbClr val="0070C0"/>
              </a:buClr>
              <a:buSzPct val="80000"/>
              <a:buFont typeface="Wingdings" pitchFamily="2" charset="2"/>
              <a:buChar char="u"/>
            </a:pPr>
            <a:r>
              <a:rPr lang="en-US" altLang="en-US" sz="1800" b="1" dirty="0">
                <a:solidFill>
                  <a:srgbClr val="29303B"/>
                </a:solidFill>
              </a:rPr>
              <a:t>Medical Physics 34(11), pp. 4164-4172</a:t>
            </a:r>
          </a:p>
          <a:p>
            <a:pPr marL="342900" indent="-342900" algn="l">
              <a:buClr>
                <a:srgbClr val="0070C0"/>
              </a:buClr>
              <a:buSzPct val="80000"/>
              <a:buFont typeface="Wingdings" pitchFamily="2" charset="2"/>
              <a:buChar char="u"/>
            </a:pPr>
            <a:r>
              <a:rPr lang="en-US" altLang="en-US" sz="1800" b="1" dirty="0">
                <a:solidFill>
                  <a:srgbClr val="29303B"/>
                </a:solidFill>
              </a:rPr>
              <a:t>4. Relevant Information:</a:t>
            </a:r>
          </a:p>
          <a:p>
            <a:pPr marL="342900" indent="-342900" algn="l">
              <a:buClr>
                <a:srgbClr val="0070C0"/>
              </a:buClr>
              <a:buSzPct val="80000"/>
              <a:buFont typeface="Wingdings" pitchFamily="2" charset="2"/>
              <a:buChar char="u"/>
            </a:pPr>
            <a:r>
              <a:rPr lang="en-US" altLang="en-US" sz="1800" b="1" dirty="0">
                <a:solidFill>
                  <a:srgbClr val="29303B"/>
                </a:solidFill>
              </a:rPr>
              <a:t>Mammography is the most effective method for breast cancer screening available today. </a:t>
            </a:r>
          </a:p>
          <a:p>
            <a:pPr marL="342900" indent="-342900" algn="l">
              <a:buClr>
                <a:srgbClr val="0070C0"/>
              </a:buClr>
              <a:buSzPct val="80000"/>
              <a:buFont typeface="Wingdings" pitchFamily="2" charset="2"/>
              <a:buChar char="u"/>
            </a:pPr>
            <a:r>
              <a:rPr lang="en-US" altLang="en-US" sz="1800" b="1" dirty="0">
                <a:solidFill>
                  <a:srgbClr val="29303B"/>
                </a:solidFill>
              </a:rPr>
              <a:t>However, the low positive predictive value of breast biopsy resulting from mammogram interpretation leads to approximately 70% unnecessary biopsies with benign outcomes.</a:t>
            </a:r>
          </a:p>
          <a:p>
            <a:pPr marL="342900" indent="-342900" algn="l">
              <a:buClr>
                <a:srgbClr val="0070C0"/>
              </a:buClr>
              <a:buSzPct val="80000"/>
              <a:buFont typeface="Wingdings" pitchFamily="2" charset="2"/>
              <a:buChar char="u"/>
            </a:pPr>
            <a:r>
              <a:rPr lang="en-US" altLang="en-US" sz="1800" b="1" dirty="0">
                <a:solidFill>
                  <a:srgbClr val="29303B"/>
                </a:solidFill>
              </a:rPr>
              <a:t>To reduce the high number of unnecessary breast biopsies, several computer-aided diagnosis (CAD) systems have been proposed in the last years.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212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107.1 Mammogram Data</a:t>
            </a:r>
            <a:endParaRPr lang="zh-TW" altLang="en-US" b="1" dirty="0">
              <a:solidFill>
                <a:srgbClr val="FFFF00"/>
              </a:solidFill>
            </a:endParaRPr>
          </a:p>
        </p:txBody>
      </p:sp>
      <p:sp>
        <p:nvSpPr>
          <p:cNvPr id="3" name="副標題 2"/>
          <p:cNvSpPr>
            <a:spLocks noGrp="1"/>
          </p:cNvSpPr>
          <p:nvPr>
            <p:ph type="subTitle" idx="1"/>
          </p:nvPr>
        </p:nvSpPr>
        <p:spPr>
          <a:xfrm>
            <a:off x="374948" y="1342655"/>
            <a:ext cx="8394103" cy="43906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Mammogram Data: </a:t>
            </a:r>
            <a:r>
              <a:rPr lang="en-US" sz="1800" b="1" i="0" dirty="0">
                <a:solidFill>
                  <a:schemeClr val="tx1"/>
                </a:solidFill>
                <a:effectLst/>
              </a:rPr>
              <a:t>“mammographic_masses.names.txt”</a:t>
            </a:r>
          </a:p>
          <a:p>
            <a:pPr marL="342900" indent="-342900" algn="l">
              <a:buClr>
                <a:srgbClr val="0070C0"/>
              </a:buClr>
              <a:buSzPct val="80000"/>
              <a:buFont typeface="Wingdings" pitchFamily="2" charset="2"/>
              <a:buChar char="u"/>
            </a:pPr>
            <a:r>
              <a:rPr lang="en-US" altLang="en-US" sz="1800" b="1" dirty="0">
                <a:solidFill>
                  <a:srgbClr val="29303B"/>
                </a:solidFill>
              </a:rPr>
              <a:t>These systems help physicians in their decision to perform a breast biopsy on a suspicious lesion (a region in organ) seen in a mammogram or to perform a short term follow-up examination instead.</a:t>
            </a:r>
          </a:p>
          <a:p>
            <a:pPr marL="342900" indent="-342900" algn="l">
              <a:buClr>
                <a:srgbClr val="0070C0"/>
              </a:buClr>
              <a:buSzPct val="80000"/>
              <a:buFont typeface="Wingdings" pitchFamily="2" charset="2"/>
              <a:buChar char="u"/>
            </a:pPr>
            <a:r>
              <a:rPr lang="en-US" altLang="en-US" sz="1800" b="1" dirty="0">
                <a:solidFill>
                  <a:srgbClr val="29303B"/>
                </a:solidFill>
              </a:rPr>
              <a:t>This data set can be used to predict the severity (benign or malignant) of a mammographic mass (coherent body of no definite shape) lesion from BI-RADS attributes and the patient's age.</a:t>
            </a:r>
          </a:p>
          <a:p>
            <a:pPr marL="342900" indent="-342900" algn="l">
              <a:buClr>
                <a:srgbClr val="0070C0"/>
              </a:buClr>
              <a:buSzPct val="80000"/>
              <a:buFont typeface="Wingdings" pitchFamily="2" charset="2"/>
              <a:buChar char="u"/>
            </a:pPr>
            <a:r>
              <a:rPr lang="en-US" altLang="en-US" sz="1800" b="1" dirty="0">
                <a:solidFill>
                  <a:srgbClr val="29303B"/>
                </a:solidFill>
              </a:rPr>
              <a:t>It contains a BI-RADS assessment, the patient's age and three BI-RADS attributes together with the ground truth (the severity field) for </a:t>
            </a:r>
            <a:r>
              <a:rPr lang="en-US" altLang="en-US" sz="1800" b="1" dirty="0">
                <a:solidFill>
                  <a:srgbClr val="C00000"/>
                </a:solidFill>
              </a:rPr>
              <a:t>516 benign and 445 malignant </a:t>
            </a:r>
            <a:r>
              <a:rPr lang="en-US" altLang="en-US" sz="1800" b="1" dirty="0">
                <a:solidFill>
                  <a:srgbClr val="29303B"/>
                </a:solidFill>
              </a:rPr>
              <a:t>masses that have been identified on full field digital mammograms collected at the Institute of Radiology of the University Erlangen-Nuremberg between 2003 and 2006.</a:t>
            </a:r>
          </a:p>
          <a:p>
            <a:pPr marL="342900" indent="-342900" algn="l">
              <a:buClr>
                <a:srgbClr val="0070C0"/>
              </a:buClr>
              <a:buSzPct val="80000"/>
              <a:buFont typeface="Wingdings" pitchFamily="2" charset="2"/>
              <a:buChar char="u"/>
            </a:pPr>
            <a:r>
              <a:rPr lang="en-US" altLang="en-US" sz="1800" b="1" dirty="0">
                <a:solidFill>
                  <a:srgbClr val="29303B"/>
                </a:solidFill>
              </a:rPr>
              <a:t>Each instance has an associated BI-RADS assessment ranging from 1 (definitely benign) to 5 (highly suggestive of malignancy) assigned in a double-review process by physicians.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760927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16539</TotalTime>
  <Words>3606</Words>
  <Application>Microsoft Office PowerPoint</Application>
  <PresentationFormat>On-screen Show (4:3)</PresentationFormat>
  <Paragraphs>452</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Wingdings</vt:lpstr>
      <vt:lpstr>Office 佈景主題</vt:lpstr>
      <vt:lpstr>107 Final Project</vt:lpstr>
      <vt:lpstr>107 Final Project</vt:lpstr>
      <vt:lpstr>107.1 Mammogram Data</vt:lpstr>
      <vt:lpstr>107.1 Mammogram Data</vt:lpstr>
      <vt:lpstr>107.2 Data Explanation</vt:lpstr>
      <vt:lpstr>107.2 Data Explanation</vt:lpstr>
      <vt:lpstr>107.1 Mammogram Data</vt:lpstr>
      <vt:lpstr>107.1 Mammogram Data</vt:lpstr>
      <vt:lpstr>107.1 Mammogram Data</vt:lpstr>
      <vt:lpstr>107.1 Mammogram Data</vt:lpstr>
      <vt:lpstr>107.1 Mammogram Data</vt:lpstr>
      <vt:lpstr>107.1 Mammogram Data</vt:lpstr>
      <vt:lpstr>107.2 Predict Benign or Malignant</vt:lpstr>
      <vt:lpstr>107.2 Predict Benign or Malignant</vt:lpstr>
      <vt:lpstr>107.2 Predict Benign or Malignant</vt:lpstr>
      <vt:lpstr>107.3 Assignment</vt:lpstr>
      <vt:lpstr>107.3 Assignment</vt:lpstr>
      <vt:lpstr>107.3 Assignment</vt:lpstr>
      <vt:lpstr>107.4 Read Data</vt:lpstr>
      <vt:lpstr>107.4 Read Data</vt:lpstr>
      <vt:lpstr>107.5 Missing Data and Column Name</vt:lpstr>
      <vt:lpstr>107.5 Missing Data and Column Name</vt:lpstr>
      <vt:lpstr>107.6 Evaluate Data</vt:lpstr>
      <vt:lpstr>107.6 Evaluate Data</vt:lpstr>
      <vt:lpstr>107.6 Evaluate Data</vt:lpstr>
      <vt:lpstr>107.7 Print Missing Data Row</vt:lpstr>
      <vt:lpstr>107.7 Print Missing Data Row</vt:lpstr>
      <vt:lpstr>107.7 Print Missing Data Row</vt:lpstr>
      <vt:lpstr>107.8 Remove Missing Data Rows</vt:lpstr>
      <vt:lpstr>107.8 Remove Missing Data Rows</vt:lpstr>
      <vt:lpstr>107.9 Convert Panda to Numpy </vt:lpstr>
      <vt:lpstr>107.9 Convert Panda to Numpy </vt:lpstr>
      <vt:lpstr>107.10 Normalize/Fit/Transform</vt:lpstr>
      <vt:lpstr>107.10 Normalize/Fit/Transform</vt:lpstr>
      <vt:lpstr>107.11 Split Data Set</vt:lpstr>
      <vt:lpstr>107.11 Split Data Set</vt:lpstr>
      <vt:lpstr>107.12 Create Classifier and Train Data</vt:lpstr>
      <vt:lpstr>107.12 Create Classifier and Train Data</vt:lpstr>
      <vt:lpstr>107.13 Save/Display Decision Tree</vt:lpstr>
      <vt:lpstr>107.13 Save/Display Decision Tree</vt:lpstr>
      <vt:lpstr>107.13 Save/Display Decision Tree</vt:lpstr>
      <vt:lpstr>107.13 Save/Display Decision Tree</vt:lpstr>
      <vt:lpstr>107.13 Save/Display Decision Tree</vt:lpstr>
      <vt:lpstr>107.14 Measure Accuracy</vt:lpstr>
      <vt:lpstr>107.14 Measure Accuracy</vt:lpstr>
      <vt:lpstr>107.15 K-Fold Cross-Validation</vt:lpstr>
      <vt:lpstr>107.15 K-Fold Cross-Validation</vt:lpstr>
      <vt:lpstr>107.16 SVM (Support Vector Machine)</vt:lpstr>
      <vt:lpstr>107.16 SVM (Support Vector Machine)</vt:lpstr>
      <vt:lpstr>107.17 KNN (K-Nearest Neighbor)</vt:lpstr>
      <vt:lpstr>107.17 KNN (K-Nearest Neighbor)</vt:lpstr>
      <vt:lpstr>107.17 KNN (K-Nearest Neighbor)</vt:lpstr>
      <vt:lpstr>108.18 Naïve Bayes</vt:lpstr>
      <vt:lpstr>108.18 Naïve Bayes</vt:lpstr>
      <vt:lpstr>108.19 SVM-rbf</vt:lpstr>
      <vt:lpstr>108.19 SVM-rbf</vt:lpstr>
      <vt:lpstr>108.20 SVM-sigmoid</vt:lpstr>
      <vt:lpstr>108.20 SVM-sigmoid</vt:lpstr>
      <vt:lpstr>108.21 SVM-poly</vt:lpstr>
      <vt:lpstr>108.21 SVM-poly</vt:lpstr>
      <vt:lpstr>108.22 Logistic Regression</vt:lpstr>
      <vt:lpstr>108.22 Logistic Regression</vt:lpstr>
      <vt:lpstr>108.23 Neural Network</vt:lpstr>
      <vt:lpstr>108.23 Neural Network</vt:lpstr>
      <vt:lpstr>108.23 Neural Network</vt:lpstr>
      <vt:lpstr>108.24 Winner</vt:lpstr>
      <vt:lpstr>108.24 Winner</vt:lpstr>
      <vt:lpstr>108.25 Summary</vt:lpstr>
      <vt:lpstr>108.25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7994</cp:revision>
  <dcterms:created xsi:type="dcterms:W3CDTF">2018-09-28T16:40:41Z</dcterms:created>
  <dcterms:modified xsi:type="dcterms:W3CDTF">2020-09-23T23:03:27Z</dcterms:modified>
</cp:coreProperties>
</file>