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307" r:id="rId3"/>
    <p:sldId id="305" r:id="rId4"/>
    <p:sldId id="308" r:id="rId5"/>
    <p:sldId id="310" r:id="rId6"/>
    <p:sldId id="309" r:id="rId7"/>
    <p:sldId id="311" r:id="rId8"/>
    <p:sldId id="312" r:id="rId9"/>
    <p:sldId id="313" r:id="rId10"/>
    <p:sldId id="314" r:id="rId11"/>
    <p:sldId id="316" r:id="rId12"/>
    <p:sldId id="315" r:id="rId13"/>
    <p:sldId id="317" r:id="rId14"/>
    <p:sldId id="319" r:id="rId15"/>
    <p:sldId id="318" r:id="rId16"/>
    <p:sldId id="259" r:id="rId1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8" autoAdjust="0"/>
    <p:restoredTop sz="95401" autoAdjust="0"/>
  </p:normalViewPr>
  <p:slideViewPr>
    <p:cSldViewPr>
      <p:cViewPr>
        <p:scale>
          <a:sx n="89" d="100"/>
          <a:sy n="89" d="100"/>
        </p:scale>
        <p:origin x="240" y="2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nohatenews.com/"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62 Data Cleaning  and Normalization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62.1 Data Cleaning</a:t>
            </a:r>
            <a:endParaRPr lang="zh-TW" altLang="en-US" b="1" dirty="0">
              <a:solidFill>
                <a:srgbClr val="FFFF00"/>
              </a:solidFill>
            </a:endParaRPr>
          </a:p>
        </p:txBody>
      </p:sp>
      <p:sp>
        <p:nvSpPr>
          <p:cNvPr id="3" name="副標題 2"/>
          <p:cNvSpPr>
            <a:spLocks noGrp="1"/>
          </p:cNvSpPr>
          <p:nvPr>
            <p:ph type="subTitle" idx="1"/>
          </p:nvPr>
        </p:nvSpPr>
        <p:spPr>
          <a:xfrm>
            <a:off x="457200" y="1305201"/>
            <a:ext cx="8229599" cy="414002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Cleaning Explanation</a:t>
            </a:r>
          </a:p>
          <a:p>
            <a:pPr marL="342900" indent="-342900" algn="l">
              <a:buClr>
                <a:srgbClr val="0070C0"/>
              </a:buClr>
              <a:buSzPct val="80000"/>
              <a:buFont typeface="Wingdings" pitchFamily="2" charset="2"/>
              <a:buChar char="u"/>
            </a:pPr>
            <a:r>
              <a:rPr lang="en-US" sz="1800" b="1" i="0" dirty="0">
                <a:solidFill>
                  <a:srgbClr val="29303B"/>
                </a:solidFill>
                <a:effectLst/>
              </a:rPr>
              <a:t>The reality is , much of your time as a data scientist will be spent preparing and “cleaning” your data: (3)</a:t>
            </a:r>
          </a:p>
          <a:p>
            <a:pPr marL="800100" lvl="1" indent="-342900" algn="l">
              <a:buClr>
                <a:srgbClr val="0070C0"/>
              </a:buClr>
              <a:buSzPct val="80000"/>
              <a:buFont typeface="Wingdings" pitchFamily="2" charset="2"/>
              <a:buChar char="u"/>
            </a:pPr>
            <a:r>
              <a:rPr lang="en-US" sz="1800" b="1" i="0" dirty="0">
                <a:solidFill>
                  <a:srgbClr val="29303B"/>
                </a:solidFill>
                <a:effectLst/>
              </a:rPr>
              <a:t>Formatting - that can also be an issue. Things can be inconsistently formatted. Take the example of dates. In the US, we always do month, day, year, but in other countries, they might do day, month, year, who knows, but you need to be aware of these formatting differences. Maybe phone numbers have parentheses around the area code, maybe they don’t. Maybe they have dashes between each section of the numbers, maybe they don’t. Maybe social security numbers have dashes, maybe they don’t. These are all things that you need to watch out for and you need to make sure that variations in formatting don't get treated as different entities or different classifications during your processing. Lots of things to watch out for and that's just the main ones to be aware of.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https://www.udemy.com/course/data-science-and-machine-learning-with-python-hands-on/learn/lecture/4020718#overview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dirty="0"/>
          </a:p>
        </p:txBody>
      </p:sp>
      <p:pic>
        <p:nvPicPr>
          <p:cNvPr id="8" name="Picture 7">
            <a:extLst>
              <a:ext uri="{FF2B5EF4-FFF2-40B4-BE49-F238E27FC236}">
                <a16:creationId xmlns:a16="http://schemas.microsoft.com/office/drawing/2014/main" id="{35427C15-DE14-449B-AFBD-81EA5EFB0D2F}"/>
              </a:ext>
            </a:extLst>
          </p:cNvPr>
          <p:cNvPicPr>
            <a:picLocks noChangeAspect="1"/>
          </p:cNvPicPr>
          <p:nvPr/>
        </p:nvPicPr>
        <p:blipFill>
          <a:blip r:embed="rId2"/>
          <a:stretch>
            <a:fillRect/>
          </a:stretch>
        </p:blipFill>
        <p:spPr>
          <a:xfrm>
            <a:off x="107504" y="4760831"/>
            <a:ext cx="1048280" cy="1457665"/>
          </a:xfrm>
          <a:prstGeom prst="rect">
            <a:avLst/>
          </a:prstGeom>
          <a:ln>
            <a:solidFill>
              <a:srgbClr val="C00000"/>
            </a:solidFill>
          </a:ln>
        </p:spPr>
      </p:pic>
    </p:spTree>
    <p:extLst>
      <p:ext uri="{BB962C8B-B14F-4D97-AF65-F5344CB8AC3E}">
        <p14:creationId xmlns:p14="http://schemas.microsoft.com/office/powerpoint/2010/main" val="3642711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62.2 Garbage In, Garbage Out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376984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62.2 Garbage In, Garbage Out</a:t>
            </a:r>
            <a:endParaRPr lang="zh-TW" altLang="en-US" b="1" dirty="0">
              <a:solidFill>
                <a:srgbClr val="FFFF00"/>
              </a:solidFill>
            </a:endParaRPr>
          </a:p>
        </p:txBody>
      </p:sp>
      <p:sp>
        <p:nvSpPr>
          <p:cNvPr id="3" name="副標題 2"/>
          <p:cNvSpPr>
            <a:spLocks noGrp="1"/>
          </p:cNvSpPr>
          <p:nvPr>
            <p:ph type="subTitle" idx="1"/>
          </p:nvPr>
        </p:nvSpPr>
        <p:spPr>
          <a:xfrm>
            <a:off x="457200" y="1305201"/>
            <a:ext cx="8229599" cy="421203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29303B"/>
                </a:solidFill>
              </a:rPr>
              <a:t>G</a:t>
            </a:r>
            <a:r>
              <a:rPr lang="en-US" sz="1800" b="1" i="0" dirty="0">
                <a:solidFill>
                  <a:srgbClr val="29303B"/>
                </a:solidFill>
                <a:effectLst/>
              </a:rPr>
              <a:t>arbage in, Garbage out </a:t>
            </a:r>
          </a:p>
          <a:p>
            <a:pPr marL="342900" indent="-342900" algn="l">
              <a:buClr>
                <a:srgbClr val="0070C0"/>
              </a:buClr>
              <a:buSzPct val="80000"/>
              <a:buFont typeface="Wingdings" pitchFamily="2" charset="2"/>
              <a:buChar char="u"/>
            </a:pPr>
            <a:r>
              <a:rPr lang="en-US" sz="1800" b="1" i="0" dirty="0">
                <a:solidFill>
                  <a:srgbClr val="29303B"/>
                </a:solidFill>
                <a:effectLst/>
              </a:rPr>
              <a:t>Your model's only as good as the data that you give to it and this is extremely, extremely true. </a:t>
            </a:r>
          </a:p>
          <a:p>
            <a:pPr marL="342900" indent="-342900" algn="l">
              <a:buClr>
                <a:srgbClr val="0070C0"/>
              </a:buClr>
              <a:buSzPct val="80000"/>
              <a:buFont typeface="Wingdings" pitchFamily="2" charset="2"/>
              <a:buChar char="u"/>
            </a:pPr>
            <a:r>
              <a:rPr lang="en-US" sz="1800" b="1" i="0" dirty="0">
                <a:solidFill>
                  <a:srgbClr val="C00000"/>
                </a:solidFill>
                <a:effectLst/>
              </a:rPr>
              <a:t>You can have a very simple model that performs very well if you give it a large amount of clean data and it could actually outperform a complex model on a more dirty data set.</a:t>
            </a:r>
          </a:p>
          <a:p>
            <a:pPr marL="342900" indent="-342900" algn="l">
              <a:buClr>
                <a:srgbClr val="0070C0"/>
              </a:buClr>
              <a:buSzPct val="80000"/>
              <a:buFont typeface="Wingdings" pitchFamily="2" charset="2"/>
              <a:buChar char="u"/>
            </a:pPr>
            <a:r>
              <a:rPr lang="en-US" sz="1800" b="1" i="0" dirty="0">
                <a:solidFill>
                  <a:srgbClr val="29303B"/>
                </a:solidFill>
                <a:effectLst/>
              </a:rPr>
              <a:t>Making sure that you have enough data and high quality data is often most of the battle. </a:t>
            </a:r>
          </a:p>
          <a:p>
            <a:pPr marL="342900" indent="-342900" algn="l">
              <a:buClr>
                <a:srgbClr val="0070C0"/>
              </a:buClr>
              <a:buSzPct val="80000"/>
              <a:buFont typeface="Wingdings" pitchFamily="2" charset="2"/>
              <a:buChar char="u"/>
            </a:pPr>
            <a:r>
              <a:rPr lang="en-US" sz="1800" b="1" i="0" dirty="0">
                <a:solidFill>
                  <a:srgbClr val="29303B"/>
                </a:solidFill>
                <a:effectLst/>
              </a:rPr>
              <a:t>You'd be surprised how simple some of the most successful algorithms used in real world are and they're only successful by virtue of the quality of the data going into it and the amount of data going into it.</a:t>
            </a:r>
          </a:p>
          <a:p>
            <a:pPr marL="342900" indent="-342900" algn="l">
              <a:buClr>
                <a:srgbClr val="0070C0"/>
              </a:buClr>
              <a:buSzPct val="80000"/>
              <a:buFont typeface="Wingdings" pitchFamily="2" charset="2"/>
              <a:buChar char="u"/>
            </a:pPr>
            <a:r>
              <a:rPr lang="en-US" sz="1800" b="1" i="0" dirty="0">
                <a:solidFill>
                  <a:srgbClr val="29303B"/>
                </a:solidFill>
                <a:effectLst/>
              </a:rPr>
              <a:t>You don't always need fancy techniques to get good results. Often, the quality and quantity of your data counts just as much as anything else and always question your results.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https://www.udemy.com/course/data-science-and-machine-learning-with-python-hands-on/learn/lecture/4020718#overview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dirty="0"/>
          </a:p>
        </p:txBody>
      </p:sp>
      <p:pic>
        <p:nvPicPr>
          <p:cNvPr id="7" name="Picture 6">
            <a:extLst>
              <a:ext uri="{FF2B5EF4-FFF2-40B4-BE49-F238E27FC236}">
                <a16:creationId xmlns:a16="http://schemas.microsoft.com/office/drawing/2014/main" id="{4365820C-5063-49DC-AFF0-3212FDCFE0DC}"/>
              </a:ext>
            </a:extLst>
          </p:cNvPr>
          <p:cNvPicPr>
            <a:picLocks noChangeAspect="1"/>
          </p:cNvPicPr>
          <p:nvPr/>
        </p:nvPicPr>
        <p:blipFill>
          <a:blip r:embed="rId2"/>
          <a:stretch>
            <a:fillRect/>
          </a:stretch>
        </p:blipFill>
        <p:spPr>
          <a:xfrm>
            <a:off x="6543197" y="5220990"/>
            <a:ext cx="1838325" cy="1447800"/>
          </a:xfrm>
          <a:prstGeom prst="rect">
            <a:avLst/>
          </a:prstGeom>
          <a:ln>
            <a:solidFill>
              <a:srgbClr val="C00000"/>
            </a:solidFill>
          </a:ln>
        </p:spPr>
      </p:pic>
    </p:spTree>
    <p:extLst>
      <p:ext uri="{BB962C8B-B14F-4D97-AF65-F5344CB8AC3E}">
        <p14:creationId xmlns:p14="http://schemas.microsoft.com/office/powerpoint/2010/main" val="699534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62.2 Garbage In, Garbage Out</a:t>
            </a:r>
            <a:endParaRPr lang="zh-TW" altLang="en-US" b="1" dirty="0">
              <a:solidFill>
                <a:srgbClr val="FFFF00"/>
              </a:solidFill>
            </a:endParaRPr>
          </a:p>
        </p:txBody>
      </p:sp>
      <p:sp>
        <p:nvSpPr>
          <p:cNvPr id="3" name="副標題 2"/>
          <p:cNvSpPr>
            <a:spLocks noGrp="1"/>
          </p:cNvSpPr>
          <p:nvPr>
            <p:ph type="subTitle" idx="1"/>
          </p:nvPr>
        </p:nvSpPr>
        <p:spPr>
          <a:xfrm>
            <a:off x="457200" y="1305201"/>
            <a:ext cx="8229599" cy="31319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29303B"/>
                </a:solidFill>
              </a:rPr>
              <a:t>G</a:t>
            </a:r>
            <a:r>
              <a:rPr lang="en-US" sz="1800" b="1" i="0" dirty="0">
                <a:solidFill>
                  <a:srgbClr val="29303B"/>
                </a:solidFill>
                <a:effectLst/>
              </a:rPr>
              <a:t>arbage in, Garbage out </a:t>
            </a:r>
          </a:p>
          <a:p>
            <a:pPr marL="342900" indent="-342900" algn="l">
              <a:buClr>
                <a:srgbClr val="0070C0"/>
              </a:buClr>
              <a:buSzPct val="80000"/>
              <a:buFont typeface="Wingdings" pitchFamily="2" charset="2"/>
              <a:buChar char="u"/>
            </a:pPr>
            <a:r>
              <a:rPr lang="en-US" sz="1800" b="1" i="0" dirty="0">
                <a:solidFill>
                  <a:srgbClr val="29303B"/>
                </a:solidFill>
                <a:effectLst/>
              </a:rPr>
              <a:t>You don't want to go back and look for anomalies in your input data just when you get a result that you don't like. </a:t>
            </a:r>
          </a:p>
          <a:p>
            <a:pPr marL="342900" indent="-342900" algn="l">
              <a:buClr>
                <a:srgbClr val="0070C0"/>
              </a:buClr>
              <a:buSzPct val="80000"/>
              <a:buFont typeface="Wingdings" pitchFamily="2" charset="2"/>
              <a:buChar char="u"/>
            </a:pPr>
            <a:r>
              <a:rPr lang="en-US" sz="1800" b="1" i="0" dirty="0">
                <a:solidFill>
                  <a:srgbClr val="29303B"/>
                </a:solidFill>
                <a:effectLst/>
              </a:rPr>
              <a:t>That will introduce an unintentional bias into your results where you're letting results that you like or expect go through unquestioned right?</a:t>
            </a:r>
          </a:p>
          <a:p>
            <a:pPr marL="342900" indent="-342900" algn="l">
              <a:buClr>
                <a:srgbClr val="0070C0"/>
              </a:buClr>
              <a:buSzPct val="80000"/>
              <a:buFont typeface="Wingdings" pitchFamily="2" charset="2"/>
              <a:buChar char="u"/>
            </a:pPr>
            <a:r>
              <a:rPr lang="en-US" sz="1800" b="1" i="0" dirty="0">
                <a:solidFill>
                  <a:srgbClr val="29303B"/>
                </a:solidFill>
                <a:effectLst/>
              </a:rPr>
              <a:t>You want to question things all the time to make sure that you're always looking out for these things because even if you find a result you like, if it turns out to be wrong, it's still wrong.</a:t>
            </a:r>
          </a:p>
          <a:p>
            <a:pPr marL="342900" indent="-342900" algn="l">
              <a:buClr>
                <a:srgbClr val="0070C0"/>
              </a:buClr>
              <a:buSzPct val="80000"/>
              <a:buFont typeface="Wingdings" pitchFamily="2" charset="2"/>
              <a:buChar char="u"/>
            </a:pPr>
            <a:r>
              <a:rPr lang="en-US" sz="1800" b="1" i="0" dirty="0">
                <a:solidFill>
                  <a:srgbClr val="29303B"/>
                </a:solidFill>
                <a:effectLst/>
              </a:rPr>
              <a:t>It's still going to be informing your company in the wrong direction and that can come back to bite you later 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https://www.udemy.com/course/data-science-and-machine-learning-with-python-hands-on/learn/lecture/4020718#overview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dirty="0"/>
          </a:p>
        </p:txBody>
      </p:sp>
      <p:pic>
        <p:nvPicPr>
          <p:cNvPr id="7" name="Picture 6">
            <a:extLst>
              <a:ext uri="{FF2B5EF4-FFF2-40B4-BE49-F238E27FC236}">
                <a16:creationId xmlns:a16="http://schemas.microsoft.com/office/drawing/2014/main" id="{4365820C-5063-49DC-AFF0-3212FDCFE0DC}"/>
              </a:ext>
            </a:extLst>
          </p:cNvPr>
          <p:cNvPicPr>
            <a:picLocks noChangeAspect="1"/>
          </p:cNvPicPr>
          <p:nvPr/>
        </p:nvPicPr>
        <p:blipFill>
          <a:blip r:embed="rId2"/>
          <a:stretch>
            <a:fillRect/>
          </a:stretch>
        </p:blipFill>
        <p:spPr>
          <a:xfrm>
            <a:off x="6372200" y="4812499"/>
            <a:ext cx="1944216" cy="1531196"/>
          </a:xfrm>
          <a:prstGeom prst="rect">
            <a:avLst/>
          </a:prstGeom>
          <a:ln>
            <a:solidFill>
              <a:srgbClr val="C00000"/>
            </a:solidFill>
          </a:ln>
        </p:spPr>
      </p:pic>
    </p:spTree>
    <p:extLst>
      <p:ext uri="{BB962C8B-B14F-4D97-AF65-F5344CB8AC3E}">
        <p14:creationId xmlns:p14="http://schemas.microsoft.com/office/powerpoint/2010/main" val="411231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62.3 Analyze Web Log Data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463627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62.3 Analyze Web Log Data</a:t>
            </a:r>
            <a:endParaRPr lang="zh-TW" altLang="en-US" b="1" dirty="0">
              <a:solidFill>
                <a:srgbClr val="FFFF00"/>
              </a:solidFill>
            </a:endParaRPr>
          </a:p>
        </p:txBody>
      </p:sp>
      <p:sp>
        <p:nvSpPr>
          <p:cNvPr id="3" name="副標題 2"/>
          <p:cNvSpPr>
            <a:spLocks noGrp="1"/>
          </p:cNvSpPr>
          <p:nvPr>
            <p:ph type="subTitle" idx="1"/>
          </p:nvPr>
        </p:nvSpPr>
        <p:spPr>
          <a:xfrm>
            <a:off x="457200" y="1305201"/>
            <a:ext cx="8229599" cy="450006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29303B"/>
                </a:solidFill>
              </a:rPr>
              <a:t>Analyze Web Log Data</a:t>
            </a:r>
            <a:endParaRPr lang="en-US" sz="1800" b="1" i="0" dirty="0">
              <a:solidFill>
                <a:srgbClr val="29303B"/>
              </a:solidFill>
              <a:effectLst/>
            </a:endParaRPr>
          </a:p>
          <a:p>
            <a:pPr marL="342900" indent="-342900" algn="l">
              <a:buClr>
                <a:srgbClr val="0070C0"/>
              </a:buClr>
              <a:buSzPct val="80000"/>
              <a:buFont typeface="Wingdings" pitchFamily="2" charset="2"/>
              <a:buChar char="u"/>
            </a:pPr>
            <a:r>
              <a:rPr lang="en-US" sz="1800" b="1" i="0" dirty="0">
                <a:solidFill>
                  <a:srgbClr val="29303B"/>
                </a:solidFill>
                <a:effectLst/>
              </a:rPr>
              <a:t>As an example, I have a website called No-Hate News (</a:t>
            </a:r>
            <a:r>
              <a:rPr lang="en-US" sz="1800" b="1" i="0" dirty="0">
                <a:solidFill>
                  <a:srgbClr val="29303B"/>
                </a:solidFill>
                <a:effectLst/>
                <a:hlinkClick r:id="rId2"/>
              </a:rPr>
              <a:t>http://nohatenews.com/</a:t>
            </a:r>
            <a:r>
              <a:rPr lang="en-US" sz="1800" b="1" i="0" dirty="0">
                <a:solidFill>
                  <a:srgbClr val="29303B"/>
                </a:solidFill>
                <a:effectLst/>
              </a:rPr>
              <a:t>).</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i="0" dirty="0">
                <a:solidFill>
                  <a:srgbClr val="29303B"/>
                </a:solidFill>
                <a:effectLst/>
              </a:rPr>
              <a:t>It's a non-profit web </a:t>
            </a:r>
            <a:r>
              <a:rPr lang="en-US" sz="1800" b="1" dirty="0">
                <a:solidFill>
                  <a:srgbClr val="29303B"/>
                </a:solidFill>
              </a:rPr>
              <a:t>site. </a:t>
            </a:r>
            <a:r>
              <a:rPr lang="en-US" sz="1800" b="1" i="0" dirty="0">
                <a:solidFill>
                  <a:srgbClr val="29303B"/>
                </a:solidFill>
                <a:effectLst/>
              </a:rPr>
              <a:t>I just want to find the most popular pages on this website.</a:t>
            </a:r>
          </a:p>
          <a:p>
            <a:pPr marL="342900" indent="-342900" algn="l">
              <a:buClr>
                <a:srgbClr val="0070C0"/>
              </a:buClr>
              <a:buSzPct val="80000"/>
              <a:buFont typeface="Wingdings" pitchFamily="2" charset="2"/>
              <a:buChar char="u"/>
            </a:pPr>
            <a:r>
              <a:rPr lang="en-US" sz="1800" b="1" i="0" dirty="0">
                <a:solidFill>
                  <a:srgbClr val="29303B"/>
                </a:solidFill>
                <a:effectLst/>
              </a:rPr>
              <a:t>That sounds like a pretty simple problem, doesn't it? </a:t>
            </a:r>
          </a:p>
          <a:p>
            <a:pPr marL="342900" indent="-342900" algn="l">
              <a:buClr>
                <a:srgbClr val="0070C0"/>
              </a:buClr>
              <a:buSzPct val="80000"/>
              <a:buFont typeface="Wingdings" pitchFamily="2" charset="2"/>
              <a:buChar char="u"/>
            </a:pPr>
            <a:r>
              <a:rPr lang="en-US" sz="1800" b="1" i="0" dirty="0">
                <a:solidFill>
                  <a:srgbClr val="29303B"/>
                </a:solidFill>
                <a:effectLst/>
              </a:rPr>
              <a:t>I should just be able to go through my weblogs and count up how many hits each page has and sort them, right? </a:t>
            </a:r>
          </a:p>
          <a:p>
            <a:pPr marL="342900" indent="-342900" algn="l">
              <a:buClr>
                <a:srgbClr val="0070C0"/>
              </a:buClr>
              <a:buSzPct val="80000"/>
              <a:buFont typeface="Wingdings" pitchFamily="2" charset="2"/>
              <a:buChar char="u"/>
            </a:pPr>
            <a:r>
              <a:rPr lang="en-US" sz="1800" b="1" i="0" dirty="0">
                <a:solidFill>
                  <a:srgbClr val="29303B"/>
                </a:solidFill>
                <a:effectLst/>
              </a:rPr>
              <a:t>How hard can it be? </a:t>
            </a:r>
          </a:p>
          <a:p>
            <a:pPr marL="342900" indent="-342900" algn="l">
              <a:buClr>
                <a:srgbClr val="0070C0"/>
              </a:buClr>
              <a:buSzPct val="80000"/>
              <a:buFont typeface="Wingdings" pitchFamily="2" charset="2"/>
              <a:buChar char="u"/>
            </a:pPr>
            <a:r>
              <a:rPr lang="en-US" sz="1800" b="1" i="0" dirty="0">
                <a:solidFill>
                  <a:srgbClr val="29303B"/>
                </a:solidFill>
                <a:effectLst/>
              </a:rPr>
              <a:t>Well, turns out it's really hard, so let's dive into this example and see why and see some examples of real world data clean up that has to happen. </a:t>
            </a:r>
          </a:p>
          <a:p>
            <a:pPr marL="342900" indent="-342900" algn="l">
              <a:buClr>
                <a:srgbClr val="0070C0"/>
              </a:buClr>
              <a:buSzPct val="80000"/>
              <a:buFont typeface="Wingdings" pitchFamily="2" charset="2"/>
              <a:buChar char="u"/>
            </a:pPr>
            <a:r>
              <a:rPr lang="en-US" sz="1800" b="1" i="0" dirty="0">
                <a:solidFill>
                  <a:srgbClr val="29303B"/>
                </a:solidFill>
                <a:effectLst/>
              </a:rPr>
              <a:t>Let's see just how important data cleaning can be.</a:t>
            </a:r>
          </a:p>
          <a:p>
            <a:pPr marL="342900" indent="-342900" algn="l">
              <a:buClr>
                <a:srgbClr val="0070C0"/>
              </a:buClr>
              <a:buSzPct val="80000"/>
              <a:buFont typeface="Wingdings" pitchFamily="2" charset="2"/>
              <a:buChar char="u"/>
            </a:pPr>
            <a:r>
              <a:rPr lang="en-US" sz="1800" b="1" i="0" dirty="0">
                <a:solidFill>
                  <a:srgbClr val="29303B"/>
                </a:solidFill>
                <a:effectLst/>
              </a:rPr>
              <a:t>We have a very simple task ahead of us:</a:t>
            </a:r>
          </a:p>
          <a:p>
            <a:pPr marL="342900" indent="-342900" algn="l">
              <a:buClr>
                <a:srgbClr val="0070C0"/>
              </a:buClr>
              <a:buSzPct val="80000"/>
              <a:buFont typeface="Wingdings" pitchFamily="2" charset="2"/>
              <a:buChar char="u"/>
            </a:pPr>
            <a:r>
              <a:rPr lang="en-US" sz="1800" b="1" dirty="0">
                <a:solidFill>
                  <a:srgbClr val="29303B"/>
                </a:solidFill>
              </a:rPr>
              <a:t>F</a:t>
            </a:r>
            <a:r>
              <a:rPr lang="en-US" sz="1800" b="1" i="0" dirty="0">
                <a:solidFill>
                  <a:srgbClr val="29303B"/>
                </a:solidFill>
                <a:effectLst/>
              </a:rPr>
              <a:t>ind the top few pages on a very small website.</a:t>
            </a:r>
          </a:p>
          <a:p>
            <a:pPr marL="342900" indent="-342900" algn="l">
              <a:buClr>
                <a:srgbClr val="0070C0"/>
              </a:buClr>
              <a:buSzPct val="80000"/>
              <a:buFont typeface="Wingdings" pitchFamily="2" charset="2"/>
              <a:buChar char="u"/>
            </a:pPr>
            <a:r>
              <a:rPr lang="en-US" sz="1800" b="1" i="0" dirty="0">
                <a:solidFill>
                  <a:srgbClr val="29303B"/>
                </a:solidFill>
                <a:effectLst/>
              </a:rPr>
              <a:t>How hard can it be? We will see next discussion.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https://www.udemy.com/course/data-science-and-machine-learning-with-python-hands-on/learn/lecture/4020718#overview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dirty="0"/>
          </a:p>
        </p:txBody>
      </p:sp>
      <p:pic>
        <p:nvPicPr>
          <p:cNvPr id="8" name="Picture 7">
            <a:extLst>
              <a:ext uri="{FF2B5EF4-FFF2-40B4-BE49-F238E27FC236}">
                <a16:creationId xmlns:a16="http://schemas.microsoft.com/office/drawing/2014/main" id="{90180383-3B73-47D6-8E04-D7BAB5A82A1E}"/>
              </a:ext>
            </a:extLst>
          </p:cNvPr>
          <p:cNvPicPr>
            <a:picLocks noChangeAspect="1"/>
          </p:cNvPicPr>
          <p:nvPr/>
        </p:nvPicPr>
        <p:blipFill>
          <a:blip r:embed="rId3"/>
          <a:stretch>
            <a:fillRect/>
          </a:stretch>
        </p:blipFill>
        <p:spPr>
          <a:xfrm>
            <a:off x="5796136" y="4529502"/>
            <a:ext cx="3131840" cy="1996755"/>
          </a:xfrm>
          <a:prstGeom prst="rect">
            <a:avLst/>
          </a:prstGeom>
          <a:ln>
            <a:solidFill>
              <a:srgbClr val="C00000"/>
            </a:solidFill>
          </a:ln>
        </p:spPr>
      </p:pic>
    </p:spTree>
    <p:extLst>
      <p:ext uri="{BB962C8B-B14F-4D97-AF65-F5344CB8AC3E}">
        <p14:creationId xmlns:p14="http://schemas.microsoft.com/office/powerpoint/2010/main" val="1184378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62 Data Cleaning  and Normalization</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9077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Cleaning and Normalization</a:t>
            </a:r>
          </a:p>
          <a:p>
            <a:pPr marL="342900" indent="-342900" algn="l">
              <a:buClr>
                <a:srgbClr val="0070C0"/>
              </a:buClr>
              <a:buSzPct val="80000"/>
              <a:buFont typeface="Wingdings" pitchFamily="2" charset="2"/>
              <a:buChar char="u"/>
            </a:pPr>
            <a:r>
              <a:rPr lang="en-US" sz="1800" b="1" i="0" dirty="0">
                <a:solidFill>
                  <a:srgbClr val="29303B"/>
                </a:solidFill>
                <a:effectLst/>
              </a:rPr>
              <a:t>We are discuss clean your input data. </a:t>
            </a:r>
            <a:r>
              <a:rPr lang="en-US" sz="1800" b="1" dirty="0">
                <a:solidFill>
                  <a:srgbClr val="29303B"/>
                </a:solidFill>
              </a:rPr>
              <a:t>H</a:t>
            </a:r>
            <a:r>
              <a:rPr lang="en-US" sz="1800" b="1" i="0" dirty="0">
                <a:solidFill>
                  <a:srgbClr val="29303B"/>
                </a:solidFill>
                <a:effectLst/>
              </a:rPr>
              <a:t>ow well you clean your input data and understand your raw input data is going to have a huge impact on the quality of your results, maybe even more so than what model you choose or how well you tune your models.</a:t>
            </a:r>
          </a:p>
          <a:p>
            <a:pPr marL="342900" indent="-342900" algn="l">
              <a:buClr>
                <a:srgbClr val="0070C0"/>
              </a:buClr>
              <a:buSzPct val="80000"/>
              <a:buFont typeface="Wingdings" pitchFamily="2" charset="2"/>
              <a:buChar char="u"/>
            </a:pPr>
            <a:r>
              <a:rPr lang="en-US" sz="1800" b="1" i="0" dirty="0">
                <a:solidFill>
                  <a:srgbClr val="29303B"/>
                </a:solidFill>
                <a:effectLst/>
              </a:rPr>
              <a:t>So pay attention. </a:t>
            </a:r>
            <a:r>
              <a:rPr lang="en-US" sz="1800" b="1" dirty="0">
                <a:solidFill>
                  <a:srgbClr val="29303B"/>
                </a:solidFill>
              </a:rPr>
              <a:t>T</a:t>
            </a:r>
            <a:r>
              <a:rPr lang="en-US" sz="1800" b="1" i="0" dirty="0">
                <a:solidFill>
                  <a:srgbClr val="29303B"/>
                </a:solidFill>
                <a:effectLst/>
              </a:rPr>
              <a:t>his is important stuff.</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https://www.udemy.com/course/data-science-and-machine-learning-with-python-hands-on/learn/lecture/4020718#overview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dirty="0"/>
          </a:p>
        </p:txBody>
      </p:sp>
    </p:spTree>
    <p:extLst>
      <p:ext uri="{BB962C8B-B14F-4D97-AF65-F5344CB8AC3E}">
        <p14:creationId xmlns:p14="http://schemas.microsoft.com/office/powerpoint/2010/main" val="2530418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62.1 Data Cleaning</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562804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62.1 Data Cleaning</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399600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Cleaning </a:t>
            </a:r>
          </a:p>
          <a:p>
            <a:pPr marL="342900" indent="-342900" algn="l">
              <a:buClr>
                <a:srgbClr val="0070C0"/>
              </a:buClr>
              <a:buSzPct val="80000"/>
              <a:buFont typeface="Wingdings" pitchFamily="2" charset="2"/>
              <a:buChar char="u"/>
            </a:pPr>
            <a:r>
              <a:rPr lang="en-US" sz="1800" b="1" i="0" dirty="0">
                <a:solidFill>
                  <a:srgbClr val="29303B"/>
                </a:solidFill>
                <a:effectLst/>
              </a:rPr>
              <a:t>In data science, you spend most of your time actually just cleaning and preparing your data and actually relatively little of it analyzing it and trying out new algorithms.</a:t>
            </a:r>
          </a:p>
          <a:p>
            <a:pPr marL="342900" indent="-342900" algn="l">
              <a:buClr>
                <a:srgbClr val="0070C0"/>
              </a:buClr>
              <a:buSzPct val="80000"/>
              <a:buFont typeface="Wingdings" pitchFamily="2" charset="2"/>
              <a:buChar char="u"/>
            </a:pPr>
            <a:r>
              <a:rPr lang="en-US" sz="1800" b="1" dirty="0">
                <a:solidFill>
                  <a:srgbClr val="29303B"/>
                </a:solidFill>
              </a:rPr>
              <a:t>So, cleaning data is </a:t>
            </a:r>
            <a:r>
              <a:rPr lang="en-US" sz="1800" b="1" i="0" dirty="0">
                <a:solidFill>
                  <a:srgbClr val="29303B"/>
                </a:solidFill>
                <a:effectLst/>
              </a:rPr>
              <a:t>an extremely important thing to pay attention to.</a:t>
            </a:r>
          </a:p>
          <a:p>
            <a:pPr marL="342900" indent="-342900" algn="l">
              <a:buClr>
                <a:srgbClr val="0070C0"/>
              </a:buClr>
              <a:buSzPct val="80000"/>
              <a:buFont typeface="Wingdings" pitchFamily="2" charset="2"/>
              <a:buChar char="u"/>
            </a:pPr>
            <a:r>
              <a:rPr lang="en-US" sz="1800" b="1" i="0" dirty="0">
                <a:solidFill>
                  <a:srgbClr val="29303B"/>
                </a:solidFill>
                <a:effectLst/>
              </a:rPr>
              <a:t>There's a lot of different things that you might find in raw data.</a:t>
            </a:r>
          </a:p>
          <a:p>
            <a:pPr marL="342900" indent="-342900" algn="l">
              <a:buClr>
                <a:srgbClr val="0070C0"/>
              </a:buClr>
              <a:buSzPct val="80000"/>
              <a:buFont typeface="Wingdings" pitchFamily="2" charset="2"/>
              <a:buChar char="u"/>
            </a:pPr>
            <a:r>
              <a:rPr lang="en-US" sz="1800" b="1" i="0" dirty="0">
                <a:solidFill>
                  <a:srgbClr val="29303B"/>
                </a:solidFill>
                <a:effectLst/>
              </a:rPr>
              <a:t>Data that comes into you, just raw data is going to be very dirty, it's going to be polluted in many different ways and if you don't deal with it, it's going to skew your results, it will ultimately end up in your business making the wrong decisions, and if it comes back that you made a mistake where you ingested a bunch of bad data and didn't account for it, didn't clean that data up, and what you told your business was to do something based on those results that later out turns to be completely wrong, you are going to be in a lot of trouble.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https://www.udemy.com/course/data-science-and-machine-learning-with-python-hands-on/learn/lecture/4020718#overview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dirty="0"/>
          </a:p>
        </p:txBody>
      </p:sp>
    </p:spTree>
    <p:extLst>
      <p:ext uri="{BB962C8B-B14F-4D97-AF65-F5344CB8AC3E}">
        <p14:creationId xmlns:p14="http://schemas.microsoft.com/office/powerpoint/2010/main" val="480723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62.1 Data Cleaning</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32039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Cleaning </a:t>
            </a:r>
          </a:p>
          <a:p>
            <a:pPr marL="342900" indent="-342900" algn="l">
              <a:buClr>
                <a:srgbClr val="0070C0"/>
              </a:buClr>
              <a:buSzPct val="80000"/>
              <a:buFont typeface="Wingdings" pitchFamily="2" charset="2"/>
              <a:buChar char="u"/>
            </a:pPr>
            <a:r>
              <a:rPr lang="en-US" sz="1800" b="1" i="0" dirty="0">
                <a:solidFill>
                  <a:srgbClr val="29303B"/>
                </a:solidFill>
                <a:effectLst/>
              </a:rPr>
              <a:t>There's a lot of different kinds of problems in data that you need to watch out for.</a:t>
            </a:r>
          </a:p>
          <a:p>
            <a:pPr marL="800100" lvl="1" indent="-342900" algn="l">
              <a:buClr>
                <a:srgbClr val="0070C0"/>
              </a:buClr>
              <a:buSzPct val="80000"/>
              <a:buFont typeface="Wingdings" pitchFamily="2" charset="2"/>
              <a:buChar char="u"/>
            </a:pPr>
            <a:r>
              <a:rPr lang="en-US" sz="1800" b="1" i="0" dirty="0">
                <a:solidFill>
                  <a:srgbClr val="29303B"/>
                </a:solidFill>
                <a:effectLst/>
              </a:rPr>
              <a:t>One is outliers:</a:t>
            </a:r>
          </a:p>
          <a:p>
            <a:pPr marL="800100" lvl="1" indent="-342900" algn="l">
              <a:buClr>
                <a:srgbClr val="0070C0"/>
              </a:buClr>
              <a:buSzPct val="80000"/>
              <a:buFont typeface="Wingdings" pitchFamily="2" charset="2"/>
              <a:buChar char="u"/>
            </a:pPr>
            <a:r>
              <a:rPr lang="en-US" sz="1800" b="1" i="0" dirty="0">
                <a:solidFill>
                  <a:srgbClr val="29303B"/>
                </a:solidFill>
                <a:effectLst/>
              </a:rPr>
              <a:t>Missing data</a:t>
            </a:r>
          </a:p>
          <a:p>
            <a:pPr marL="800100" lvl="1" indent="-342900" algn="l">
              <a:buClr>
                <a:srgbClr val="0070C0"/>
              </a:buClr>
              <a:buSzPct val="80000"/>
              <a:buFont typeface="Wingdings" pitchFamily="2" charset="2"/>
              <a:buChar char="u"/>
            </a:pPr>
            <a:r>
              <a:rPr lang="en-US" sz="1800" b="1" i="0" dirty="0">
                <a:solidFill>
                  <a:srgbClr val="29303B"/>
                </a:solidFill>
                <a:effectLst/>
              </a:rPr>
              <a:t>Malicious data</a:t>
            </a:r>
            <a:endParaRPr lang="en-US" sz="1800" b="1" dirty="0">
              <a:solidFill>
                <a:srgbClr val="29303B"/>
              </a:solidFill>
            </a:endParaRPr>
          </a:p>
          <a:p>
            <a:pPr marL="800100" lvl="1" indent="-342900" algn="l">
              <a:buClr>
                <a:srgbClr val="0070C0"/>
              </a:buClr>
              <a:buSzPct val="80000"/>
              <a:buFont typeface="Wingdings" pitchFamily="2" charset="2"/>
              <a:buChar char="u"/>
            </a:pPr>
            <a:r>
              <a:rPr lang="en-US" sz="1800" b="1" i="0" dirty="0">
                <a:solidFill>
                  <a:srgbClr val="29303B"/>
                </a:solidFill>
                <a:effectLst/>
              </a:rPr>
              <a:t>Erroneous data </a:t>
            </a:r>
          </a:p>
          <a:p>
            <a:pPr marL="800100" lvl="1" indent="-342900" algn="l">
              <a:buClr>
                <a:srgbClr val="0070C0"/>
              </a:buClr>
              <a:buSzPct val="80000"/>
              <a:buFont typeface="Wingdings" pitchFamily="2" charset="2"/>
              <a:buChar char="u"/>
            </a:pPr>
            <a:r>
              <a:rPr lang="en-US" sz="1800" b="1" i="0" dirty="0">
                <a:solidFill>
                  <a:srgbClr val="29303B"/>
                </a:solidFill>
                <a:effectLst/>
              </a:rPr>
              <a:t>Irrelevant </a:t>
            </a:r>
          </a:p>
          <a:p>
            <a:pPr marL="800100" lvl="1" indent="-342900" algn="l">
              <a:buClr>
                <a:srgbClr val="0070C0"/>
              </a:buClr>
              <a:buSzPct val="80000"/>
              <a:buFont typeface="Wingdings" pitchFamily="2" charset="2"/>
              <a:buChar char="u"/>
            </a:pPr>
            <a:r>
              <a:rPr lang="en-US" sz="1800" b="1" i="0" dirty="0">
                <a:solidFill>
                  <a:srgbClr val="29303B"/>
                </a:solidFill>
                <a:effectLst/>
              </a:rPr>
              <a:t>Inconsistent data</a:t>
            </a:r>
          </a:p>
          <a:p>
            <a:pPr marL="800100" lvl="1" indent="-342900" algn="l">
              <a:buClr>
                <a:srgbClr val="0070C0"/>
              </a:buClr>
              <a:buSzPct val="80000"/>
              <a:buFont typeface="Wingdings" pitchFamily="2" charset="2"/>
              <a:buChar char="u"/>
            </a:pPr>
            <a:r>
              <a:rPr lang="en-US" sz="1800" b="1" i="0" dirty="0">
                <a:solidFill>
                  <a:srgbClr val="29303B"/>
                </a:solidFill>
                <a:effectLst/>
              </a:rPr>
              <a:t>Formatting</a:t>
            </a:r>
            <a:endParaRPr lang="en-US" sz="1800" b="1" i="0" u="sng" dirty="0">
              <a:solidFill>
                <a:srgbClr val="00779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https://www.udemy.com/course/data-science-and-machine-learning-with-python-hands-on/learn/lecture/4020718#overview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dirty="0"/>
          </a:p>
        </p:txBody>
      </p:sp>
      <p:pic>
        <p:nvPicPr>
          <p:cNvPr id="7" name="Picture 6">
            <a:extLst>
              <a:ext uri="{FF2B5EF4-FFF2-40B4-BE49-F238E27FC236}">
                <a16:creationId xmlns:a16="http://schemas.microsoft.com/office/drawing/2014/main" id="{B626A00B-A692-47E2-8E20-E77AD948866C}"/>
              </a:ext>
            </a:extLst>
          </p:cNvPr>
          <p:cNvPicPr>
            <a:picLocks noChangeAspect="1"/>
          </p:cNvPicPr>
          <p:nvPr/>
        </p:nvPicPr>
        <p:blipFill>
          <a:blip r:embed="rId2"/>
          <a:stretch>
            <a:fillRect/>
          </a:stretch>
        </p:blipFill>
        <p:spPr>
          <a:xfrm>
            <a:off x="7101165" y="3717032"/>
            <a:ext cx="1816864" cy="2526408"/>
          </a:xfrm>
          <a:prstGeom prst="rect">
            <a:avLst/>
          </a:prstGeom>
          <a:ln>
            <a:solidFill>
              <a:srgbClr val="C00000"/>
            </a:solidFill>
          </a:ln>
        </p:spPr>
      </p:pic>
    </p:spTree>
    <p:extLst>
      <p:ext uri="{BB962C8B-B14F-4D97-AF65-F5344CB8AC3E}">
        <p14:creationId xmlns:p14="http://schemas.microsoft.com/office/powerpoint/2010/main" val="177037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62.1 Data Cleaning</a:t>
            </a:r>
            <a:endParaRPr lang="zh-TW" altLang="en-US" b="1" dirty="0">
              <a:solidFill>
                <a:srgbClr val="FFFF00"/>
              </a:solidFill>
            </a:endParaRPr>
          </a:p>
        </p:txBody>
      </p:sp>
      <p:sp>
        <p:nvSpPr>
          <p:cNvPr id="3" name="副標題 2"/>
          <p:cNvSpPr>
            <a:spLocks noGrp="1"/>
          </p:cNvSpPr>
          <p:nvPr>
            <p:ph type="subTitle" idx="1"/>
          </p:nvPr>
        </p:nvSpPr>
        <p:spPr>
          <a:xfrm>
            <a:off x="457200" y="1305201"/>
            <a:ext cx="8229599" cy="478809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Cleaning Explanation</a:t>
            </a:r>
          </a:p>
          <a:p>
            <a:pPr marL="342900" indent="-342900" algn="l">
              <a:buClr>
                <a:srgbClr val="0070C0"/>
              </a:buClr>
              <a:buSzPct val="80000"/>
              <a:buFont typeface="Wingdings" pitchFamily="2" charset="2"/>
              <a:buChar char="u"/>
            </a:pPr>
            <a:r>
              <a:rPr lang="en-US" sz="1800" b="1" i="0" dirty="0">
                <a:solidFill>
                  <a:srgbClr val="29303B"/>
                </a:solidFill>
                <a:effectLst/>
              </a:rPr>
              <a:t>The reality is , much of your time as a data scientist will be spent preparing and “cleaning” your data: (1)</a:t>
            </a:r>
          </a:p>
          <a:p>
            <a:pPr marL="800100" lvl="1" indent="-342900" algn="l">
              <a:buClr>
                <a:srgbClr val="0070C0"/>
              </a:buClr>
              <a:buSzPct val="80000"/>
              <a:buFont typeface="Wingdings" pitchFamily="2" charset="2"/>
              <a:buChar char="u"/>
            </a:pPr>
            <a:r>
              <a:rPr lang="en-US" sz="1800" b="1" i="0" dirty="0">
                <a:solidFill>
                  <a:srgbClr val="29303B"/>
                </a:solidFill>
                <a:effectLst/>
              </a:rPr>
              <a:t>One is outliers (Outsider)</a:t>
            </a:r>
            <a:r>
              <a:rPr lang="en-US" sz="1800" b="1" dirty="0">
                <a:solidFill>
                  <a:srgbClr val="29303B"/>
                </a:solidFill>
              </a:rPr>
              <a:t>: </a:t>
            </a:r>
            <a:r>
              <a:rPr lang="en-US" sz="1800" b="1" i="0" dirty="0">
                <a:solidFill>
                  <a:srgbClr val="29303B"/>
                </a:solidFill>
                <a:effectLst/>
              </a:rPr>
              <a:t>A good example would be if you're looking at weblog data and you see one session ID that keeps coming back over and over and over again and it keeps doing something at a ridiculous rate that a human could never do, what you're probably seeing there is a robot, a script that's being run somewhere to actually scrape your website or it might even be some sort of malicious attack, but at any rate, </a:t>
            </a:r>
            <a:r>
              <a:rPr lang="en-US" sz="1800" b="1" i="0" dirty="0">
                <a:solidFill>
                  <a:srgbClr val="C00000"/>
                </a:solidFill>
                <a:effectLst/>
              </a:rPr>
              <a:t>you don't want that behavior of data </a:t>
            </a:r>
            <a:r>
              <a:rPr lang="en-US" sz="1800" b="1" i="0" dirty="0">
                <a:solidFill>
                  <a:srgbClr val="29303B"/>
                </a:solidFill>
                <a:effectLst/>
              </a:rPr>
              <a:t>informing your models that's meant to predict the behavior</a:t>
            </a:r>
            <a:r>
              <a:rPr lang="en-US" sz="1800" b="1" dirty="0">
                <a:solidFill>
                  <a:srgbClr val="29303B"/>
                </a:solidFill>
              </a:rPr>
              <a:t> </a:t>
            </a:r>
            <a:r>
              <a:rPr lang="en-US" sz="1800" b="1" i="0" dirty="0">
                <a:solidFill>
                  <a:srgbClr val="29303B"/>
                </a:solidFill>
                <a:effectLst/>
              </a:rPr>
              <a:t>of real human beings using your website. Watching for outliers is one way to identify types of data that you might want to strip out of your model when you're building it.</a:t>
            </a:r>
          </a:p>
          <a:p>
            <a:pPr marL="800100" lvl="1" indent="-342900" algn="l">
              <a:buClr>
                <a:srgbClr val="0070C0"/>
              </a:buClr>
              <a:buSzPct val="80000"/>
              <a:buFont typeface="Wingdings" pitchFamily="2" charset="2"/>
              <a:buChar char="u"/>
            </a:pPr>
            <a:r>
              <a:rPr lang="en-US" sz="1800" b="1" i="0" dirty="0">
                <a:solidFill>
                  <a:srgbClr val="29303B"/>
                </a:solidFill>
                <a:effectLst/>
              </a:rPr>
              <a:t>Missing data: what do you do when data is just not there? Do you create a new classification for missing or not specified or do you throw that line out entirely? You have to think about what the right thing do it is there.</a:t>
            </a:r>
          </a:p>
          <a:p>
            <a:pPr marL="800100" lvl="1" indent="-342900" algn="l">
              <a:buClr>
                <a:srgbClr val="0070C0"/>
              </a:buClr>
              <a:buSzPct val="80000"/>
              <a:buFont typeface="Wingdings" pitchFamily="2" charset="2"/>
              <a:buChar char="u"/>
            </a:pPr>
            <a:endParaRPr lang="en-US" sz="1800" b="1" i="0" u="sng" dirty="0">
              <a:solidFill>
                <a:srgbClr val="00779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https://www.udemy.com/course/data-science-and-machine-learning-with-python-hands-on/learn/lecture/4020718#overview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dirty="0"/>
          </a:p>
        </p:txBody>
      </p:sp>
      <p:pic>
        <p:nvPicPr>
          <p:cNvPr id="9" name="Picture 8">
            <a:extLst>
              <a:ext uri="{FF2B5EF4-FFF2-40B4-BE49-F238E27FC236}">
                <a16:creationId xmlns:a16="http://schemas.microsoft.com/office/drawing/2014/main" id="{935CDAEE-4BA3-462F-B761-E336D9FEEB42}"/>
              </a:ext>
            </a:extLst>
          </p:cNvPr>
          <p:cNvPicPr>
            <a:picLocks noChangeAspect="1"/>
          </p:cNvPicPr>
          <p:nvPr/>
        </p:nvPicPr>
        <p:blipFill>
          <a:blip r:embed="rId2"/>
          <a:stretch>
            <a:fillRect/>
          </a:stretch>
        </p:blipFill>
        <p:spPr>
          <a:xfrm>
            <a:off x="114864" y="2952972"/>
            <a:ext cx="1000751" cy="1391575"/>
          </a:xfrm>
          <a:prstGeom prst="rect">
            <a:avLst/>
          </a:prstGeom>
          <a:ln>
            <a:solidFill>
              <a:srgbClr val="C00000"/>
            </a:solidFill>
          </a:ln>
        </p:spPr>
      </p:pic>
    </p:spTree>
    <p:extLst>
      <p:ext uri="{BB962C8B-B14F-4D97-AF65-F5344CB8AC3E}">
        <p14:creationId xmlns:p14="http://schemas.microsoft.com/office/powerpoint/2010/main" val="4266148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62.1 Data Cleaning</a:t>
            </a:r>
            <a:endParaRPr lang="zh-TW" altLang="en-US" b="1" dirty="0">
              <a:solidFill>
                <a:srgbClr val="FFFF00"/>
              </a:solidFill>
            </a:endParaRPr>
          </a:p>
        </p:txBody>
      </p:sp>
      <p:sp>
        <p:nvSpPr>
          <p:cNvPr id="3" name="副標題 2"/>
          <p:cNvSpPr>
            <a:spLocks noGrp="1"/>
          </p:cNvSpPr>
          <p:nvPr>
            <p:ph type="subTitle" idx="1"/>
          </p:nvPr>
        </p:nvSpPr>
        <p:spPr>
          <a:xfrm>
            <a:off x="457200" y="1305201"/>
            <a:ext cx="8229599" cy="327592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Cleaning Explanation</a:t>
            </a:r>
          </a:p>
          <a:p>
            <a:pPr marL="342900" indent="-342900" algn="l">
              <a:buClr>
                <a:srgbClr val="0070C0"/>
              </a:buClr>
              <a:buSzPct val="80000"/>
              <a:buFont typeface="Wingdings" pitchFamily="2" charset="2"/>
              <a:buChar char="u"/>
            </a:pPr>
            <a:r>
              <a:rPr lang="en-US" sz="1800" b="1" i="0" dirty="0">
                <a:solidFill>
                  <a:srgbClr val="29303B"/>
                </a:solidFill>
                <a:effectLst/>
              </a:rPr>
              <a:t>The reality is , much of your time as a data scientist will be spent preparing and “cleaning” your data: (2)</a:t>
            </a:r>
          </a:p>
          <a:p>
            <a:pPr marL="800100" lvl="1" indent="-342900" algn="l">
              <a:buClr>
                <a:srgbClr val="0070C0"/>
              </a:buClr>
              <a:buSzPct val="80000"/>
              <a:buFont typeface="Wingdings" pitchFamily="2" charset="2"/>
              <a:buChar char="u"/>
            </a:pPr>
            <a:r>
              <a:rPr lang="en-US" sz="1800" b="1" i="0" dirty="0">
                <a:solidFill>
                  <a:srgbClr val="29303B"/>
                </a:solidFill>
                <a:effectLst/>
              </a:rPr>
              <a:t>Malicious data, like we talked about, there might be people trying to game your system, there might be people trying to cheat the system, and you don't want those people getting away with it. Let's say you're making a recommender system, there could be people out there trying to fabricate behavior data in order just to promote their new item. You need to be on the lookout for that sort of a thing and make sure that you're identifying these shelling attacks or other types of attacks on your input data and filtering them out from the results and don't let them win.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https://www.udemy.com/course/data-science-and-machine-learning-with-python-hands-on/learn/lecture/4020718#overview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dirty="0"/>
          </a:p>
        </p:txBody>
      </p:sp>
      <p:pic>
        <p:nvPicPr>
          <p:cNvPr id="8" name="Picture 7">
            <a:extLst>
              <a:ext uri="{FF2B5EF4-FFF2-40B4-BE49-F238E27FC236}">
                <a16:creationId xmlns:a16="http://schemas.microsoft.com/office/drawing/2014/main" id="{CF485991-6DAF-4B57-A20C-3B1F4E909E7F}"/>
              </a:ext>
            </a:extLst>
          </p:cNvPr>
          <p:cNvPicPr>
            <a:picLocks noChangeAspect="1"/>
          </p:cNvPicPr>
          <p:nvPr/>
        </p:nvPicPr>
        <p:blipFill>
          <a:blip r:embed="rId2"/>
          <a:stretch>
            <a:fillRect/>
          </a:stretch>
        </p:blipFill>
        <p:spPr>
          <a:xfrm>
            <a:off x="7236296" y="4816234"/>
            <a:ext cx="1260734" cy="1753090"/>
          </a:xfrm>
          <a:prstGeom prst="rect">
            <a:avLst/>
          </a:prstGeom>
          <a:ln>
            <a:solidFill>
              <a:srgbClr val="C00000"/>
            </a:solidFill>
          </a:ln>
        </p:spPr>
      </p:pic>
    </p:spTree>
    <p:extLst>
      <p:ext uri="{BB962C8B-B14F-4D97-AF65-F5344CB8AC3E}">
        <p14:creationId xmlns:p14="http://schemas.microsoft.com/office/powerpoint/2010/main" val="3304344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62.1 Data Cleaning</a:t>
            </a:r>
            <a:endParaRPr lang="zh-TW" altLang="en-US" b="1" dirty="0">
              <a:solidFill>
                <a:srgbClr val="FFFF00"/>
              </a:solidFill>
            </a:endParaRPr>
          </a:p>
        </p:txBody>
      </p:sp>
      <p:sp>
        <p:nvSpPr>
          <p:cNvPr id="3" name="副標題 2"/>
          <p:cNvSpPr>
            <a:spLocks noGrp="1"/>
          </p:cNvSpPr>
          <p:nvPr>
            <p:ph type="subTitle" idx="1"/>
          </p:nvPr>
        </p:nvSpPr>
        <p:spPr>
          <a:xfrm>
            <a:off x="457200" y="1305200"/>
            <a:ext cx="8229599" cy="514813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Cleaning Explanation</a:t>
            </a:r>
          </a:p>
          <a:p>
            <a:pPr marL="342900" indent="-342900" algn="l">
              <a:buClr>
                <a:srgbClr val="0070C0"/>
              </a:buClr>
              <a:buSzPct val="80000"/>
              <a:buFont typeface="Wingdings" pitchFamily="2" charset="2"/>
              <a:buChar char="u"/>
            </a:pPr>
            <a:r>
              <a:rPr lang="en-US" sz="1800" b="1" i="0" dirty="0">
                <a:solidFill>
                  <a:srgbClr val="29303B"/>
                </a:solidFill>
                <a:effectLst/>
              </a:rPr>
              <a:t>The reality is , much of your time as a data scientist will be spent preparing and “cleaning” your data: (3)</a:t>
            </a:r>
          </a:p>
          <a:p>
            <a:pPr marL="800100" lvl="1" indent="-342900" algn="l">
              <a:buClr>
                <a:srgbClr val="0070C0"/>
              </a:buClr>
              <a:buSzPct val="80000"/>
              <a:buFont typeface="Wingdings" pitchFamily="2" charset="2"/>
              <a:buChar char="u"/>
            </a:pPr>
            <a:r>
              <a:rPr lang="en-US" sz="1800" b="1" i="0" dirty="0">
                <a:solidFill>
                  <a:srgbClr val="29303B"/>
                </a:solidFill>
                <a:effectLst/>
              </a:rPr>
              <a:t>Erroneous data - what if there's a software bug somewhere in some system that's just writing out the wrong values in some set of situations. It can happen. Unfortunately there's no good way for you to know about that but if you see data that just looks fishy or the results don't make sense to you, digging in deeply enough can sometimes uncover an underlying bug that's causing the wrong data to be written in the first place. Maybe things aren't being combined properly at some point, maybe sessions aren't being held throughout the entire session, people might be dropping their session ID and getting new session IDs as they go through a website for example.</a:t>
            </a:r>
          </a:p>
          <a:p>
            <a:pPr marL="800100" lvl="1" indent="-342900" algn="l">
              <a:buClr>
                <a:srgbClr val="0070C0"/>
              </a:buClr>
              <a:buSzPct val="80000"/>
              <a:buFont typeface="Wingdings" pitchFamily="2" charset="2"/>
              <a:buChar char="u"/>
            </a:pPr>
            <a:r>
              <a:rPr lang="en-US" sz="1800" b="1" i="0" dirty="0">
                <a:solidFill>
                  <a:srgbClr val="29303B"/>
                </a:solidFill>
                <a:effectLst/>
              </a:rPr>
              <a:t>Irrelevant data - a very simple one here. Maybe you're only interested in data from New York City people or something for some reason. In that case, all the data from people from the rest of the world is irrelevant to what you're trying to find out. The first thing you want to do is just throw all that data away and restrict your data, just whittle it down to the data that you actually care about.</a:t>
            </a:r>
            <a:endParaRPr lang="en-US" sz="1800" b="1" i="0" u="sng" dirty="0">
              <a:solidFill>
                <a:srgbClr val="00779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https://www.udemy.com/course/data-science-and-machine-learning-with-python-hands-on/learn/lecture/4020718#overview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dirty="0"/>
          </a:p>
        </p:txBody>
      </p:sp>
      <p:pic>
        <p:nvPicPr>
          <p:cNvPr id="8" name="Picture 7">
            <a:extLst>
              <a:ext uri="{FF2B5EF4-FFF2-40B4-BE49-F238E27FC236}">
                <a16:creationId xmlns:a16="http://schemas.microsoft.com/office/drawing/2014/main" id="{3E69C075-3F78-4D05-8100-7A8446D1E193}"/>
              </a:ext>
            </a:extLst>
          </p:cNvPr>
          <p:cNvPicPr>
            <a:picLocks noChangeAspect="1"/>
          </p:cNvPicPr>
          <p:nvPr/>
        </p:nvPicPr>
        <p:blipFill>
          <a:blip r:embed="rId2"/>
          <a:stretch>
            <a:fillRect/>
          </a:stretch>
        </p:blipFill>
        <p:spPr>
          <a:xfrm>
            <a:off x="130677" y="2826142"/>
            <a:ext cx="1056947" cy="1469717"/>
          </a:xfrm>
          <a:prstGeom prst="rect">
            <a:avLst/>
          </a:prstGeom>
          <a:ln>
            <a:solidFill>
              <a:srgbClr val="C00000"/>
            </a:solidFill>
          </a:ln>
        </p:spPr>
      </p:pic>
    </p:spTree>
    <p:extLst>
      <p:ext uri="{BB962C8B-B14F-4D97-AF65-F5344CB8AC3E}">
        <p14:creationId xmlns:p14="http://schemas.microsoft.com/office/powerpoint/2010/main" val="3469134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62.1 Data Cleaning</a:t>
            </a:r>
            <a:endParaRPr lang="zh-TW" altLang="en-US" b="1" dirty="0">
              <a:solidFill>
                <a:srgbClr val="FFFF00"/>
              </a:solidFill>
            </a:endParaRPr>
          </a:p>
        </p:txBody>
      </p:sp>
      <p:sp>
        <p:nvSpPr>
          <p:cNvPr id="3" name="副標題 2"/>
          <p:cNvSpPr>
            <a:spLocks noGrp="1"/>
          </p:cNvSpPr>
          <p:nvPr>
            <p:ph type="subTitle" idx="1"/>
          </p:nvPr>
        </p:nvSpPr>
        <p:spPr>
          <a:xfrm>
            <a:off x="457200" y="1305201"/>
            <a:ext cx="8229599" cy="47880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Cleaning Explanation</a:t>
            </a:r>
          </a:p>
          <a:p>
            <a:pPr marL="342900" indent="-342900" algn="l">
              <a:buClr>
                <a:srgbClr val="0070C0"/>
              </a:buClr>
              <a:buSzPct val="80000"/>
              <a:buFont typeface="Wingdings" pitchFamily="2" charset="2"/>
              <a:buChar char="u"/>
            </a:pPr>
            <a:r>
              <a:rPr lang="en-US" sz="1800" b="1" i="0" dirty="0">
                <a:solidFill>
                  <a:srgbClr val="29303B"/>
                </a:solidFill>
                <a:effectLst/>
              </a:rPr>
              <a:t>The reality is , much of your time as a data scientist will be spent preparing and “cleaning” your data: (3)</a:t>
            </a:r>
          </a:p>
          <a:p>
            <a:pPr marL="800100" lvl="1" indent="-342900" algn="l">
              <a:buClr>
                <a:srgbClr val="0070C0"/>
              </a:buClr>
              <a:buSzPct val="80000"/>
              <a:buFont typeface="Wingdings" pitchFamily="2" charset="2"/>
              <a:buChar char="u"/>
            </a:pPr>
            <a:r>
              <a:rPr lang="en-US" sz="1800" b="1" i="0" dirty="0">
                <a:solidFill>
                  <a:srgbClr val="29303B"/>
                </a:solidFill>
                <a:effectLst/>
              </a:rPr>
              <a:t>Inconsistent data - this is a huge problem</a:t>
            </a:r>
            <a:r>
              <a:rPr lang="en-US" sz="1800" b="1" dirty="0">
                <a:solidFill>
                  <a:srgbClr val="29303B"/>
                </a:solidFill>
              </a:rPr>
              <a:t>. </a:t>
            </a:r>
            <a:r>
              <a:rPr lang="en-US" sz="1800" b="1" i="0" dirty="0">
                <a:solidFill>
                  <a:srgbClr val="29303B"/>
                </a:solidFill>
                <a:effectLst/>
              </a:rPr>
              <a:t>For example in addresses, people can write the same address in many different ways, they might abbreviate street or they might not abbreviate street. They might not put street at the end of the street name at all, they might combine lines together in different ways, they might spell things differently, they might use a zip code in the US or a zip plus four code in the US, they might have a country on it, they might not have a country on it, you need to somehow figure out what are the variations that you see and how can I normalize them all together. Maybe I'm looking at data about movies and a movie might have different names in different countries or a book might have different names in different countries, but they mean the same thing so you need to find, you need to look out for these things where you need to normalize your data, where the same data can be represented in many different ways and you need to combine them together in order to get the correct results.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https://www.udemy.com/course/data-science-and-machine-learning-with-python-hands-on/learn/lecture/4020718#overview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dirty="0"/>
          </a:p>
        </p:txBody>
      </p:sp>
      <p:pic>
        <p:nvPicPr>
          <p:cNvPr id="8" name="Picture 7">
            <a:extLst>
              <a:ext uri="{FF2B5EF4-FFF2-40B4-BE49-F238E27FC236}">
                <a16:creationId xmlns:a16="http://schemas.microsoft.com/office/drawing/2014/main" id="{BF3F580C-FDFA-41B7-A6A1-B92EF258DD4F}"/>
              </a:ext>
            </a:extLst>
          </p:cNvPr>
          <p:cNvPicPr>
            <a:picLocks noChangeAspect="1"/>
          </p:cNvPicPr>
          <p:nvPr/>
        </p:nvPicPr>
        <p:blipFill>
          <a:blip r:embed="rId2"/>
          <a:stretch>
            <a:fillRect/>
          </a:stretch>
        </p:blipFill>
        <p:spPr>
          <a:xfrm>
            <a:off x="107504" y="4760831"/>
            <a:ext cx="1048280" cy="1457665"/>
          </a:xfrm>
          <a:prstGeom prst="rect">
            <a:avLst/>
          </a:prstGeom>
          <a:ln>
            <a:solidFill>
              <a:srgbClr val="C00000"/>
            </a:solidFill>
          </a:ln>
        </p:spPr>
      </p:pic>
    </p:spTree>
    <p:extLst>
      <p:ext uri="{BB962C8B-B14F-4D97-AF65-F5344CB8AC3E}">
        <p14:creationId xmlns:p14="http://schemas.microsoft.com/office/powerpoint/2010/main" val="346947139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7711</TotalTime>
  <Words>2020</Words>
  <Application>Microsoft Office PowerPoint</Application>
  <PresentationFormat>On-screen Show (4:3)</PresentationFormat>
  <Paragraphs>116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Wingdings</vt:lpstr>
      <vt:lpstr>Office 佈景主題</vt:lpstr>
      <vt:lpstr>62 Data Cleaning  and Normalization</vt:lpstr>
      <vt:lpstr>62 Data Cleaning  and Normalization</vt:lpstr>
      <vt:lpstr>62.1 Data Cleaning</vt:lpstr>
      <vt:lpstr>62.1 Data Cleaning</vt:lpstr>
      <vt:lpstr>62.1 Data Cleaning</vt:lpstr>
      <vt:lpstr>62.1 Data Cleaning</vt:lpstr>
      <vt:lpstr>62.1 Data Cleaning</vt:lpstr>
      <vt:lpstr>62.1 Data Cleaning</vt:lpstr>
      <vt:lpstr>62.1 Data Cleaning</vt:lpstr>
      <vt:lpstr>62.1 Data Cleaning</vt:lpstr>
      <vt:lpstr>62.2 Garbage In, Garbage Out</vt:lpstr>
      <vt:lpstr>62.2 Garbage In, Garbage Out</vt:lpstr>
      <vt:lpstr>62.2 Garbage In, Garbage Out</vt:lpstr>
      <vt:lpstr>62.3 Analyze Web Log Data</vt:lpstr>
      <vt:lpstr>62.3 Analyze Web Log Data</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3908</cp:revision>
  <dcterms:created xsi:type="dcterms:W3CDTF">2018-09-28T16:40:41Z</dcterms:created>
  <dcterms:modified xsi:type="dcterms:W3CDTF">2020-09-07T18:42:59Z</dcterms:modified>
</cp:coreProperties>
</file>