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4" r:id="rId3"/>
    <p:sldId id="285" r:id="rId4"/>
    <p:sldId id="286" r:id="rId5"/>
    <p:sldId id="281" r:id="rId6"/>
    <p:sldId id="287" r:id="rId7"/>
    <p:sldId id="288" r:id="rId8"/>
    <p:sldId id="289" r:id="rId9"/>
    <p:sldId id="290" r:id="rId10"/>
    <p:sldId id="291" r:id="rId11"/>
    <p:sldId id="292" r:id="rId12"/>
    <p:sldId id="293" r:id="rId13"/>
    <p:sldId id="284" r:id="rId14"/>
    <p:sldId id="294" r:id="rId15"/>
    <p:sldId id="295" r:id="rId16"/>
    <p:sldId id="296" r:id="rId17"/>
    <p:sldId id="298" r:id="rId18"/>
    <p:sldId id="297" r:id="rId19"/>
    <p:sldId id="299" r:id="rId20"/>
    <p:sldId id="300" r:id="rId21"/>
    <p:sldId id="301" r:id="rId22"/>
    <p:sldId id="302" r:id="rId23"/>
    <p:sldId id="303" r:id="rId24"/>
    <p:sldId id="304" r:id="rId25"/>
    <p:sldId id="305" r:id="rId26"/>
    <p:sldId id="307" r:id="rId27"/>
    <p:sldId id="306" r:id="rId28"/>
    <p:sldId id="308" r:id="rId29"/>
    <p:sldId id="311" r:id="rId30"/>
    <p:sldId id="310" r:id="rId31"/>
    <p:sldId id="309" r:id="rId32"/>
    <p:sldId id="312" r:id="rId33"/>
    <p:sldId id="313" r:id="rId34"/>
    <p:sldId id="314" r:id="rId35"/>
    <p:sldId id="315" r:id="rId36"/>
    <p:sldId id="316" r:id="rId37"/>
    <p:sldId id="317" r:id="rId38"/>
    <p:sldId id="318" r:id="rId39"/>
    <p:sldId id="319" r:id="rId40"/>
    <p:sldId id="320" r:id="rId41"/>
    <p:sldId id="323" r:id="rId42"/>
    <p:sldId id="324" r:id="rId43"/>
    <p:sldId id="325" r:id="rId44"/>
    <p:sldId id="326" r:id="rId45"/>
    <p:sldId id="327" r:id="rId46"/>
    <p:sldId id="328" r:id="rId47"/>
    <p:sldId id="329" r:id="rId48"/>
    <p:sldId id="330" r:id="rId49"/>
    <p:sldId id="331" r:id="rId50"/>
    <p:sldId id="259" r:id="rId5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78184" autoAdjust="0"/>
  </p:normalViewPr>
  <p:slideViewPr>
    <p:cSldViewPr>
      <p:cViewPr varScale="1">
        <p:scale>
          <a:sx n="80" d="100"/>
          <a:sy n="80" d="100"/>
        </p:scale>
        <p:origin x="780"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udemy.com/course/data-science-and-machine-learning-with-python-hands-on/learn/lecture/4020582#overview" TargetMode="External"/><Relationship Id="rId2" Type="http://schemas.openxmlformats.org/officeDocument/2006/relationships/hyperlink" Target="https://scikit-learn.org/stable/modules/generated/sklearn.datasets.load_iris.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 XGBoost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 Features of XGBoost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30963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Features of XGBoost Explanation</a:t>
            </a:r>
          </a:p>
          <a:p>
            <a:pPr marL="342900" indent="-342900" algn="l">
              <a:buClr>
                <a:srgbClr val="0070C0"/>
              </a:buClr>
              <a:buSzPct val="80000"/>
              <a:buFont typeface="Wingdings" pitchFamily="2" charset="2"/>
              <a:buChar char="u"/>
            </a:pPr>
            <a:r>
              <a:rPr lang="en-US" sz="1800" b="1" dirty="0">
                <a:solidFill>
                  <a:schemeClr val="tx1"/>
                </a:solidFill>
              </a:rPr>
              <a:t>This feature allows you to stop the iteration early if you already find the optimal number of iteration as you monitoring the accuracy of my model as it iterate and figure out when I should stop.</a:t>
            </a:r>
          </a:p>
          <a:p>
            <a:pPr marL="342900" indent="-342900" algn="l">
              <a:buClr>
                <a:srgbClr val="0070C0"/>
              </a:buClr>
              <a:buSzPct val="80000"/>
              <a:buFont typeface="Wingdings" pitchFamily="2" charset="2"/>
              <a:buChar char="u"/>
            </a:pPr>
            <a:r>
              <a:rPr lang="en-US" sz="1800" b="1" dirty="0">
                <a:solidFill>
                  <a:schemeClr val="tx1"/>
                </a:solidFill>
              </a:rPr>
              <a:t>XGBoost can be stopped at the optimal point earlier and easier. </a:t>
            </a:r>
          </a:p>
          <a:p>
            <a:pPr marL="342900" indent="-342900" algn="l">
              <a:buClr>
                <a:srgbClr val="0070C0"/>
              </a:buClr>
              <a:buSzPct val="80000"/>
              <a:buFont typeface="Wingdings" pitchFamily="2" charset="2"/>
              <a:buChar char="u"/>
            </a:pPr>
            <a:r>
              <a:rPr lang="en-US" sz="1800" b="1" dirty="0">
                <a:solidFill>
                  <a:schemeClr val="tx1"/>
                </a:solidFill>
              </a:rPr>
              <a:t>XGBoost also support incremental training.</a:t>
            </a:r>
          </a:p>
          <a:p>
            <a:pPr marL="342900" indent="-342900" algn="l">
              <a:buClr>
                <a:srgbClr val="0070C0"/>
              </a:buClr>
              <a:buSzPct val="80000"/>
              <a:buFont typeface="Wingdings" pitchFamily="2" charset="2"/>
              <a:buChar char="u"/>
            </a:pPr>
            <a:r>
              <a:rPr lang="en-US" sz="1800" b="1" dirty="0">
                <a:solidFill>
                  <a:schemeClr val="tx1"/>
                </a:solidFill>
              </a:rPr>
              <a:t>What is incremental training? You can actually stop the training of an XGBoost model and then save it and then come back and pick up it later again.</a:t>
            </a:r>
          </a:p>
          <a:p>
            <a:pPr marL="342900" indent="-342900" algn="l">
              <a:buClr>
                <a:srgbClr val="0070C0"/>
              </a:buClr>
              <a:buSzPct val="80000"/>
              <a:buFont typeface="Wingdings" pitchFamily="2" charset="2"/>
              <a:buChar char="u"/>
            </a:pPr>
            <a:r>
              <a:rPr lang="en-US" sz="1800" b="1" dirty="0">
                <a:solidFill>
                  <a:schemeClr val="tx1"/>
                </a:solidFill>
              </a:rPr>
              <a:t>So, if you want to actually split up the training over a period o time or across multiple batch jobs. That is possible as well with XGBoost.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F0EAF2A5-671C-40AE-9688-B86F52B9ED07}"/>
              </a:ext>
            </a:extLst>
          </p:cNvPr>
          <p:cNvPicPr>
            <a:picLocks noChangeAspect="1"/>
          </p:cNvPicPr>
          <p:nvPr/>
        </p:nvPicPr>
        <p:blipFill>
          <a:blip r:embed="rId3"/>
          <a:stretch>
            <a:fillRect/>
          </a:stretch>
        </p:blipFill>
        <p:spPr>
          <a:xfrm>
            <a:off x="5940152" y="4861270"/>
            <a:ext cx="2381250" cy="1638300"/>
          </a:xfrm>
          <a:prstGeom prst="rect">
            <a:avLst/>
          </a:prstGeom>
          <a:ln>
            <a:solidFill>
              <a:srgbClr val="C00000"/>
            </a:solidFill>
          </a:ln>
        </p:spPr>
      </p:pic>
    </p:spTree>
    <p:extLst>
      <p:ext uri="{BB962C8B-B14F-4D97-AF65-F5344CB8AC3E}">
        <p14:creationId xmlns:p14="http://schemas.microsoft.com/office/powerpoint/2010/main" val="237312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 Features of XGBoost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30963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Features of XGBoost Explanation</a:t>
            </a:r>
          </a:p>
          <a:p>
            <a:pPr marL="342900" indent="-342900" algn="l">
              <a:buClr>
                <a:srgbClr val="0070C0"/>
              </a:buClr>
              <a:buSzPct val="80000"/>
              <a:buFont typeface="Wingdings" pitchFamily="2" charset="2"/>
              <a:buChar char="u"/>
            </a:pPr>
            <a:r>
              <a:rPr lang="en-US" sz="1800" b="1" dirty="0">
                <a:solidFill>
                  <a:schemeClr val="tx1"/>
                </a:solidFill>
              </a:rPr>
              <a:t>XGBoost also allows you to plug in your own optimization objectives. This is very flexible in nature.</a:t>
            </a:r>
          </a:p>
          <a:p>
            <a:pPr marL="342900" indent="-342900" algn="l">
              <a:buClr>
                <a:srgbClr val="0070C0"/>
              </a:buClr>
              <a:buSzPct val="80000"/>
              <a:buFont typeface="Wingdings" pitchFamily="2" charset="2"/>
              <a:buChar char="u"/>
            </a:pPr>
            <a:r>
              <a:rPr lang="en-US" sz="1800" b="1" dirty="0">
                <a:solidFill>
                  <a:schemeClr val="tx1"/>
                </a:solidFill>
              </a:rPr>
              <a:t>So, whatever the problem you have if you can describe it in terms of something that you want to optimize, you can probably get XGBoost to work on it.</a:t>
            </a:r>
          </a:p>
          <a:p>
            <a:pPr marL="342900" indent="-342900" algn="l">
              <a:buClr>
                <a:srgbClr val="0070C0"/>
              </a:buClr>
              <a:buSzPct val="80000"/>
              <a:buFont typeface="Wingdings" pitchFamily="2" charset="2"/>
              <a:buChar char="u"/>
            </a:pPr>
            <a:r>
              <a:rPr lang="en-US" sz="1800" b="1" dirty="0">
                <a:solidFill>
                  <a:schemeClr val="tx1"/>
                </a:solidFill>
              </a:rPr>
              <a:t>Finally, use a feature called Tree Pruning. </a:t>
            </a:r>
          </a:p>
          <a:p>
            <a:pPr marL="342900" indent="-342900" algn="l">
              <a:buClr>
                <a:srgbClr val="0070C0"/>
              </a:buClr>
              <a:buSzPct val="80000"/>
              <a:buFont typeface="Wingdings" pitchFamily="2" charset="2"/>
              <a:buChar char="u"/>
            </a:pPr>
            <a:r>
              <a:rPr lang="en-US" sz="1800" b="1" dirty="0">
                <a:solidFill>
                  <a:schemeClr val="tx1"/>
                </a:solidFill>
              </a:rPr>
              <a:t>Unlike normal decision trees where it stop branching, XGBoost stop branching and result deeper, prune tree, and optimized trees.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F0EAF2A5-671C-40AE-9688-B86F52B9ED07}"/>
              </a:ext>
            </a:extLst>
          </p:cNvPr>
          <p:cNvPicPr>
            <a:picLocks noChangeAspect="1"/>
          </p:cNvPicPr>
          <p:nvPr/>
        </p:nvPicPr>
        <p:blipFill>
          <a:blip r:embed="rId3"/>
          <a:stretch>
            <a:fillRect/>
          </a:stretch>
        </p:blipFill>
        <p:spPr>
          <a:xfrm>
            <a:off x="5940152" y="4861270"/>
            <a:ext cx="2381250" cy="1638300"/>
          </a:xfrm>
          <a:prstGeom prst="rect">
            <a:avLst/>
          </a:prstGeom>
          <a:ln>
            <a:solidFill>
              <a:srgbClr val="C00000"/>
            </a:solidFill>
          </a:ln>
        </p:spPr>
      </p:pic>
    </p:spTree>
    <p:extLst>
      <p:ext uri="{BB962C8B-B14F-4D97-AF65-F5344CB8AC3E}">
        <p14:creationId xmlns:p14="http://schemas.microsoft.com/office/powerpoint/2010/main" val="3580558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42.2 Using XGBoost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8419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42.2 Using XGBoost</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Using XGBoost</a:t>
            </a:r>
          </a:p>
          <a:p>
            <a:pPr marL="342900" indent="-342900" algn="l">
              <a:buClr>
                <a:srgbClr val="0070C0"/>
              </a:buClr>
              <a:buSzPct val="80000"/>
              <a:buFont typeface="Wingdings" pitchFamily="2" charset="2"/>
              <a:buChar char="u"/>
            </a:pPr>
            <a:r>
              <a:rPr lang="en-US" sz="1800" b="1" dirty="0">
                <a:solidFill>
                  <a:schemeClr val="tx1"/>
                </a:solidFill>
              </a:rPr>
              <a:t>&gt; pip install </a:t>
            </a:r>
            <a:r>
              <a:rPr lang="en-US" sz="1800" b="1" dirty="0" err="1">
                <a:solidFill>
                  <a:schemeClr val="tx1"/>
                </a:solidFill>
              </a:rPr>
              <a:t>xgboot</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D29F89A0-ED1A-43C3-AA54-F4672F82C60D}"/>
              </a:ext>
            </a:extLst>
          </p:cNvPr>
          <p:cNvPicPr>
            <a:picLocks noChangeAspect="1"/>
          </p:cNvPicPr>
          <p:nvPr/>
        </p:nvPicPr>
        <p:blipFill>
          <a:blip r:embed="rId3"/>
          <a:stretch>
            <a:fillRect/>
          </a:stretch>
        </p:blipFill>
        <p:spPr>
          <a:xfrm>
            <a:off x="557590" y="2233818"/>
            <a:ext cx="8125345" cy="1207939"/>
          </a:xfrm>
          <a:prstGeom prst="rect">
            <a:avLst/>
          </a:prstGeom>
          <a:ln>
            <a:solidFill>
              <a:srgbClr val="C00000"/>
            </a:solidFill>
          </a:ln>
        </p:spPr>
      </p:pic>
    </p:spTree>
    <p:extLst>
      <p:ext uri="{BB962C8B-B14F-4D97-AF65-F5344CB8AC3E}">
        <p14:creationId xmlns:p14="http://schemas.microsoft.com/office/powerpoint/2010/main" val="177262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42.2 Using XGBoost</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Using XGBoost</a:t>
            </a:r>
          </a:p>
          <a:p>
            <a:pPr marL="342900" indent="-342900" algn="l">
              <a:buClr>
                <a:srgbClr val="0070C0"/>
              </a:buClr>
              <a:buSzPct val="80000"/>
              <a:buFont typeface="Wingdings" pitchFamily="2" charset="2"/>
              <a:buChar char="u"/>
            </a:pPr>
            <a:r>
              <a:rPr lang="en-US" sz="1800" b="1" dirty="0">
                <a:solidFill>
                  <a:schemeClr val="tx1"/>
                </a:solidFill>
              </a:rPr>
              <a:t>Also CLI, C++, R, Julia, JVM Interface</a:t>
            </a:r>
          </a:p>
          <a:p>
            <a:pPr marL="342900" indent="-342900" algn="l">
              <a:buClr>
                <a:srgbClr val="0070C0"/>
              </a:buClr>
              <a:buSzPct val="80000"/>
              <a:buFont typeface="Wingdings" pitchFamily="2" charset="2"/>
              <a:buChar char="u"/>
            </a:pPr>
            <a:r>
              <a:rPr lang="en-US" sz="1800" b="1" dirty="0">
                <a:solidFill>
                  <a:schemeClr val="tx1"/>
                </a:solidFill>
              </a:rPr>
              <a:t>XGBoost not only made for scikit_learn, but also has its own interface</a:t>
            </a:r>
          </a:p>
          <a:p>
            <a:pPr marL="800100" lvl="1" indent="-342900" algn="l">
              <a:buClr>
                <a:srgbClr val="0070C0"/>
              </a:buClr>
              <a:buSzPct val="80000"/>
              <a:buFont typeface="Wingdings" pitchFamily="2" charset="2"/>
              <a:buChar char="u"/>
            </a:pPr>
            <a:r>
              <a:rPr lang="en-US" sz="1800" b="1" dirty="0">
                <a:solidFill>
                  <a:schemeClr val="tx1"/>
                </a:solidFill>
              </a:rPr>
              <a:t>Use DMatrix structure to hold feature and labels</a:t>
            </a:r>
          </a:p>
          <a:p>
            <a:pPr marL="1257300" lvl="2" indent="-342900" algn="l">
              <a:buClr>
                <a:srgbClr val="0070C0"/>
              </a:buClr>
              <a:buSzPct val="80000"/>
              <a:buFont typeface="Wingdings" pitchFamily="2" charset="2"/>
              <a:buChar char="u"/>
            </a:pPr>
            <a:r>
              <a:rPr lang="en-US" sz="1800" b="1" dirty="0">
                <a:solidFill>
                  <a:schemeClr val="tx1"/>
                </a:solidFill>
              </a:rPr>
              <a:t>Can create this easily from a numpy array though</a:t>
            </a:r>
          </a:p>
          <a:p>
            <a:pPr marL="800100" lvl="1" indent="-342900" algn="l">
              <a:buClr>
                <a:srgbClr val="0070C0"/>
              </a:buClr>
              <a:buSzPct val="80000"/>
              <a:buFont typeface="Wingdings" pitchFamily="2" charset="2"/>
              <a:buChar char="u"/>
            </a:pPr>
            <a:r>
              <a:rPr lang="en-US" sz="1800" b="1" dirty="0">
                <a:solidFill>
                  <a:schemeClr val="tx1"/>
                </a:solidFill>
              </a:rPr>
              <a:t>All parameters passed in via a dictionary</a:t>
            </a:r>
          </a:p>
          <a:p>
            <a:pPr marL="342900" indent="-342900" algn="l">
              <a:buClr>
                <a:srgbClr val="0070C0"/>
              </a:buClr>
              <a:buSzPct val="80000"/>
              <a:buFont typeface="Wingdings" pitchFamily="2" charset="2"/>
              <a:buChar char="u"/>
            </a:pPr>
            <a:r>
              <a:rPr lang="en-US" sz="1800" b="1" dirty="0">
                <a:solidFill>
                  <a:schemeClr val="tx1"/>
                </a:solidFill>
              </a:rPr>
              <a:t>Call train, then predict. it is easy.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631269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42.2 Using XGBoost</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Using XGBoost Explanation:</a:t>
            </a:r>
          </a:p>
          <a:p>
            <a:pPr marL="342900" indent="-342900" algn="l">
              <a:buClr>
                <a:srgbClr val="0070C0"/>
              </a:buClr>
              <a:buSzPct val="80000"/>
              <a:buFont typeface="Wingdings" pitchFamily="2" charset="2"/>
              <a:buChar char="u"/>
            </a:pPr>
            <a:r>
              <a:rPr lang="en-US" sz="1800" b="1" dirty="0">
                <a:solidFill>
                  <a:schemeClr val="tx1"/>
                </a:solidFill>
              </a:rPr>
              <a:t>XGBoost installation is easy. Just “conda install xgboost” (or “pip install xgboost”) from Anaconda prompt.</a:t>
            </a:r>
          </a:p>
          <a:p>
            <a:pPr marL="342900" indent="-342900" algn="l">
              <a:buClr>
                <a:srgbClr val="0070C0"/>
              </a:buClr>
              <a:buSzPct val="80000"/>
              <a:buFont typeface="Wingdings" pitchFamily="2" charset="2"/>
              <a:buChar char="u"/>
            </a:pPr>
            <a:r>
              <a:rPr lang="en-US" sz="1800" b="1" dirty="0">
                <a:solidFill>
                  <a:schemeClr val="tx1"/>
                </a:solidFill>
              </a:rPr>
              <a:t>Once you installed XGBoost, you can use it.</a:t>
            </a:r>
          </a:p>
          <a:p>
            <a:pPr marL="342900" indent="-342900" algn="l">
              <a:buClr>
                <a:srgbClr val="0070C0"/>
              </a:buClr>
              <a:buSzPct val="80000"/>
              <a:buFont typeface="Wingdings" pitchFamily="2" charset="2"/>
              <a:buChar char="u"/>
            </a:pPr>
            <a:r>
              <a:rPr lang="en-US" sz="1800" b="1" dirty="0">
                <a:solidFill>
                  <a:schemeClr val="tx1"/>
                </a:solidFill>
              </a:rPr>
              <a:t>XGBoost is written by C++ also offers interfaces on the CLI (Command Line Interface) for C++. XGBoost can be also used in R language Julia. XGBoost also have an JVM interface.</a:t>
            </a:r>
          </a:p>
          <a:p>
            <a:pPr marL="342900" indent="-342900" algn="l">
              <a:buClr>
                <a:srgbClr val="0070C0"/>
              </a:buClr>
              <a:buSzPct val="80000"/>
              <a:buFont typeface="Wingdings" pitchFamily="2" charset="2"/>
              <a:buChar char="u"/>
            </a:pPr>
            <a:r>
              <a:rPr lang="en-US" sz="1800" b="1" dirty="0">
                <a:solidFill>
                  <a:schemeClr val="tx1"/>
                </a:solidFill>
              </a:rPr>
              <a:t>XGBoost can be used efficiently in program Java, Scala, and Spark using Scala.</a:t>
            </a:r>
          </a:p>
          <a:p>
            <a:pPr marL="342900" indent="-342900" algn="l">
              <a:buClr>
                <a:srgbClr val="0070C0"/>
              </a:buClr>
              <a:buSzPct val="80000"/>
              <a:buFont typeface="Wingdings" pitchFamily="2" charset="2"/>
              <a:buChar char="u"/>
            </a:pPr>
            <a:r>
              <a:rPr lang="en-US" sz="1800" b="1" dirty="0">
                <a:solidFill>
                  <a:schemeClr val="tx1"/>
                </a:solidFill>
              </a:rPr>
              <a:t>XGBoost is not just made for scikit_learn, Python, Jupyter notebooks, it is more general than that.</a:t>
            </a:r>
          </a:p>
          <a:p>
            <a:pPr marL="342900" indent="-342900" algn="l">
              <a:buClr>
                <a:srgbClr val="0070C0"/>
              </a:buClr>
              <a:buSzPct val="80000"/>
              <a:buFont typeface="Wingdings" pitchFamily="2" charset="2"/>
              <a:buChar char="u"/>
            </a:pPr>
            <a:r>
              <a:rPr lang="en-US" sz="1800" b="1" dirty="0">
                <a:solidFill>
                  <a:schemeClr val="tx1"/>
                </a:solidFill>
              </a:rPr>
              <a:t>When you use Jupyter Notebook and scikit_learn, it has its interface and it uses DMatrix data structure to hold the features and for numpy array.</a:t>
            </a:r>
          </a:p>
          <a:p>
            <a:pPr marL="342900" indent="-342900" algn="l">
              <a:buClr>
                <a:srgbClr val="0070C0"/>
              </a:buClr>
              <a:buSzPct val="80000"/>
              <a:buFont typeface="Wingdings" pitchFamily="2" charset="2"/>
              <a:buChar char="u"/>
            </a:pPr>
            <a:r>
              <a:rPr lang="en-US" sz="1800" b="1" dirty="0">
                <a:solidFill>
                  <a:schemeClr val="tx1"/>
                </a:solidFill>
              </a:rPr>
              <a:t>You can pass all parameter for XGBoost from a dictionary.</a:t>
            </a:r>
          </a:p>
          <a:p>
            <a:pPr marL="342900" indent="-342900" algn="l">
              <a:buClr>
                <a:srgbClr val="0070C0"/>
              </a:buClr>
              <a:buSzPct val="80000"/>
              <a:buFont typeface="Wingdings" pitchFamily="2" charset="2"/>
              <a:buChar char="u"/>
            </a:pPr>
            <a:r>
              <a:rPr lang="en-US" sz="1800" b="1" dirty="0">
                <a:solidFill>
                  <a:schemeClr val="tx1"/>
                </a:solidFill>
              </a:rPr>
              <a:t>When you do that, you can call the train mode and then call predict on the train model to make the prediction.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25133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42.3 XGBoost Hyperparameters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5916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42.3 XGBoost Hyperparameters</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XGBoost Hyperparameters</a:t>
            </a:r>
          </a:p>
          <a:p>
            <a:pPr marL="342900" indent="-342900" algn="l">
              <a:buClr>
                <a:srgbClr val="0070C0"/>
              </a:buClr>
              <a:buSzPct val="80000"/>
              <a:buFont typeface="Wingdings" pitchFamily="2" charset="2"/>
              <a:buChar char="u"/>
            </a:pPr>
            <a:r>
              <a:rPr lang="en-US" sz="1800" b="1" dirty="0">
                <a:solidFill>
                  <a:schemeClr val="tx1"/>
                </a:solidFill>
              </a:rPr>
              <a:t>Booster</a:t>
            </a:r>
          </a:p>
          <a:p>
            <a:pPr marL="800100" lvl="1" indent="-342900" algn="l">
              <a:buClr>
                <a:srgbClr val="0070C0"/>
              </a:buClr>
              <a:buSzPct val="80000"/>
              <a:buFont typeface="Wingdings" pitchFamily="2" charset="2"/>
              <a:buChar char="u"/>
            </a:pPr>
            <a:r>
              <a:rPr lang="en-US" sz="1800" b="1" dirty="0">
                <a:solidFill>
                  <a:schemeClr val="tx1"/>
                </a:solidFill>
              </a:rPr>
              <a:t>gbtree or gblinear</a:t>
            </a:r>
          </a:p>
          <a:p>
            <a:pPr marL="342900" indent="-342900" algn="l">
              <a:buClr>
                <a:srgbClr val="0070C0"/>
              </a:buClr>
              <a:buSzPct val="80000"/>
              <a:buFont typeface="Wingdings" pitchFamily="2" charset="2"/>
              <a:buChar char="u"/>
            </a:pPr>
            <a:r>
              <a:rPr lang="en-US" sz="1800" b="1" dirty="0">
                <a:solidFill>
                  <a:schemeClr val="tx1"/>
                </a:solidFill>
              </a:rPr>
              <a:t>Objective (i.e., multi:softmax, multi:softprob)</a:t>
            </a:r>
          </a:p>
          <a:p>
            <a:pPr marL="342900" indent="-342900" algn="l">
              <a:buClr>
                <a:srgbClr val="0070C0"/>
              </a:buClr>
              <a:buSzPct val="80000"/>
              <a:buFont typeface="Wingdings" pitchFamily="2" charset="2"/>
              <a:buChar char="u"/>
            </a:pPr>
            <a:r>
              <a:rPr lang="en-US" sz="1800" b="1" dirty="0">
                <a:solidFill>
                  <a:schemeClr val="tx1"/>
                </a:solidFill>
              </a:rPr>
              <a:t>Eta (Learning rate – adjust weights on each step)</a:t>
            </a:r>
          </a:p>
          <a:p>
            <a:pPr marL="342900" indent="-342900" algn="l">
              <a:buClr>
                <a:srgbClr val="0070C0"/>
              </a:buClr>
              <a:buSzPct val="80000"/>
              <a:buFont typeface="Wingdings" pitchFamily="2" charset="2"/>
              <a:buChar char="u"/>
            </a:pPr>
            <a:r>
              <a:rPr lang="en-US" sz="1800" b="1" dirty="0">
                <a:solidFill>
                  <a:schemeClr val="tx1"/>
                </a:solidFill>
              </a:rPr>
              <a:t>Max_depth (depth of the tree)</a:t>
            </a:r>
          </a:p>
          <a:p>
            <a:pPr marL="342900" indent="-342900" algn="l">
              <a:buClr>
                <a:srgbClr val="0070C0"/>
              </a:buClr>
              <a:buSzPct val="80000"/>
              <a:buFont typeface="Wingdings" pitchFamily="2" charset="2"/>
              <a:buChar char="u"/>
            </a:pPr>
            <a:r>
              <a:rPr lang="en-US" sz="1800" b="1" dirty="0">
                <a:solidFill>
                  <a:schemeClr val="tx1"/>
                </a:solidFill>
              </a:rPr>
              <a:t>Min_child_weight</a:t>
            </a:r>
          </a:p>
          <a:p>
            <a:pPr marL="800100" lvl="1" indent="-342900" algn="l">
              <a:buClr>
                <a:srgbClr val="0070C0"/>
              </a:buClr>
              <a:buSzPct val="80000"/>
              <a:buFont typeface="Wingdings" pitchFamily="2" charset="2"/>
              <a:buChar char="u"/>
            </a:pPr>
            <a:r>
              <a:rPr lang="en-US" sz="1800" b="1" dirty="0">
                <a:solidFill>
                  <a:schemeClr val="tx1"/>
                </a:solidFill>
              </a:rPr>
              <a:t>Can control overfitting, but too high will underfit</a:t>
            </a:r>
          </a:p>
          <a:p>
            <a:pPr marL="342900" indent="-342900" algn="l">
              <a:buClr>
                <a:srgbClr val="0070C0"/>
              </a:buClr>
              <a:buSzPct val="80000"/>
              <a:buFont typeface="Wingdings" pitchFamily="2" charset="2"/>
              <a:buChar char="u"/>
            </a:pPr>
            <a:r>
              <a:rPr lang="en-US" sz="1800" b="1" dirty="0">
                <a:solidFill>
                  <a:schemeClr val="tx1"/>
                </a:solidFill>
              </a:rPr>
              <a:t>…and many others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2522892-2C78-474A-BF84-C57579DC0D91}"/>
              </a:ext>
            </a:extLst>
          </p:cNvPr>
          <p:cNvPicPr>
            <a:picLocks noChangeAspect="1"/>
          </p:cNvPicPr>
          <p:nvPr/>
        </p:nvPicPr>
        <p:blipFill>
          <a:blip r:embed="rId3"/>
          <a:stretch>
            <a:fillRect/>
          </a:stretch>
        </p:blipFill>
        <p:spPr>
          <a:xfrm>
            <a:off x="6012160" y="4433887"/>
            <a:ext cx="3038475" cy="2105025"/>
          </a:xfrm>
          <a:prstGeom prst="rect">
            <a:avLst/>
          </a:prstGeom>
          <a:ln>
            <a:solidFill>
              <a:srgbClr val="C00000"/>
            </a:solidFill>
          </a:ln>
        </p:spPr>
      </p:pic>
    </p:spTree>
    <p:extLst>
      <p:ext uri="{BB962C8B-B14F-4D97-AF65-F5344CB8AC3E}">
        <p14:creationId xmlns:p14="http://schemas.microsoft.com/office/powerpoint/2010/main" val="276922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42.3 XGBoost Hyperparameters</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XGBoost Hyperparameters Explanation</a:t>
            </a:r>
          </a:p>
          <a:p>
            <a:pPr marL="342900" indent="-342900" algn="l">
              <a:buClr>
                <a:srgbClr val="0070C0"/>
              </a:buClr>
              <a:buSzPct val="80000"/>
              <a:buFont typeface="Wingdings" pitchFamily="2" charset="2"/>
              <a:buChar char="u"/>
            </a:pPr>
            <a:r>
              <a:rPr lang="en-US" sz="1800" b="1" dirty="0">
                <a:solidFill>
                  <a:schemeClr val="tx1"/>
                </a:solidFill>
              </a:rPr>
              <a:t>The hard part in XGBoost is tuning all those hyperparameter.</a:t>
            </a:r>
          </a:p>
          <a:p>
            <a:pPr marL="342900" indent="-342900" algn="l">
              <a:buClr>
                <a:srgbClr val="0070C0"/>
              </a:buClr>
              <a:buSzPct val="80000"/>
              <a:buFont typeface="Wingdings" pitchFamily="2" charset="2"/>
              <a:buChar char="u"/>
            </a:pPr>
            <a:r>
              <a:rPr lang="en-US" sz="1800" b="1" dirty="0">
                <a:solidFill>
                  <a:schemeClr val="tx1"/>
                </a:solidFill>
              </a:rPr>
              <a:t>There is a bunch of knobs and dials of XGBoost, to get the best results, you need to choose the right setup.</a:t>
            </a:r>
          </a:p>
          <a:p>
            <a:pPr marL="342900" indent="-342900" algn="l">
              <a:buClr>
                <a:srgbClr val="0070C0"/>
              </a:buClr>
              <a:buSzPct val="80000"/>
              <a:buFont typeface="Wingdings" pitchFamily="2" charset="2"/>
              <a:buChar char="u"/>
            </a:pPr>
            <a:r>
              <a:rPr lang="en-US" sz="1800" b="1" dirty="0">
                <a:solidFill>
                  <a:schemeClr val="tx1"/>
                </a:solidFill>
              </a:rPr>
              <a:t>These setup is often done through the experimentation. These setup is very easy.</a:t>
            </a:r>
          </a:p>
          <a:p>
            <a:pPr marL="342900" indent="-342900" algn="l">
              <a:buClr>
                <a:srgbClr val="0070C0"/>
              </a:buClr>
              <a:buSzPct val="80000"/>
              <a:buFont typeface="Wingdings" pitchFamily="2" charset="2"/>
              <a:buChar char="u"/>
            </a:pPr>
            <a:r>
              <a:rPr lang="en-US" sz="1800" b="1" dirty="0">
                <a:solidFill>
                  <a:schemeClr val="tx1"/>
                </a:solidFill>
              </a:rPr>
              <a:t>In the Booster, you can choose gbtree (gradient boost tree) for a classification problem or gblinear (gradient boost linear) for linear regression problem.</a:t>
            </a:r>
          </a:p>
          <a:p>
            <a:pPr marL="342900" indent="-342900" algn="l">
              <a:buClr>
                <a:srgbClr val="0070C0"/>
              </a:buClr>
              <a:buSzPct val="80000"/>
              <a:buFont typeface="Wingdings" pitchFamily="2" charset="2"/>
              <a:buChar char="u"/>
            </a:pPr>
            <a:r>
              <a:rPr lang="en-US" sz="1800" b="1" dirty="0">
                <a:solidFill>
                  <a:schemeClr val="tx1"/>
                </a:solidFill>
              </a:rPr>
              <a:t>Then, you need to choose your type of objective function, for example, softmax for one of many classification and choose softprob for probability for each classification.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2522892-2C78-474A-BF84-C57579DC0D91}"/>
              </a:ext>
            </a:extLst>
          </p:cNvPr>
          <p:cNvPicPr>
            <a:picLocks noChangeAspect="1"/>
          </p:cNvPicPr>
          <p:nvPr/>
        </p:nvPicPr>
        <p:blipFill>
          <a:blip r:embed="rId3"/>
          <a:stretch>
            <a:fillRect/>
          </a:stretch>
        </p:blipFill>
        <p:spPr>
          <a:xfrm>
            <a:off x="6012160" y="4433887"/>
            <a:ext cx="3038475" cy="2105025"/>
          </a:xfrm>
          <a:prstGeom prst="rect">
            <a:avLst/>
          </a:prstGeom>
          <a:ln>
            <a:solidFill>
              <a:srgbClr val="C00000"/>
            </a:solidFill>
          </a:ln>
        </p:spPr>
      </p:pic>
    </p:spTree>
    <p:extLst>
      <p:ext uri="{BB962C8B-B14F-4D97-AF65-F5344CB8AC3E}">
        <p14:creationId xmlns:p14="http://schemas.microsoft.com/office/powerpoint/2010/main" val="2017839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42.3 XGBoost Hyperparameters</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XGBoost Hyperparameters Explanation</a:t>
            </a:r>
          </a:p>
          <a:p>
            <a:pPr marL="342900" indent="-342900" algn="l">
              <a:buClr>
                <a:srgbClr val="0070C0"/>
              </a:buClr>
              <a:buSzPct val="80000"/>
              <a:buFont typeface="Wingdings" pitchFamily="2" charset="2"/>
              <a:buChar char="u"/>
            </a:pPr>
            <a:r>
              <a:rPr lang="en-US" sz="1800" b="1" dirty="0">
                <a:solidFill>
                  <a:schemeClr val="tx1"/>
                </a:solidFill>
              </a:rPr>
              <a:t>After that, everything is through the experimentation.</a:t>
            </a:r>
          </a:p>
          <a:p>
            <a:pPr marL="342900" indent="-342900" algn="l">
              <a:buClr>
                <a:srgbClr val="0070C0"/>
              </a:buClr>
              <a:buSzPct val="80000"/>
              <a:buFont typeface="Wingdings" pitchFamily="2" charset="2"/>
              <a:buChar char="u"/>
            </a:pPr>
            <a:r>
              <a:rPr lang="en-US" sz="1800" b="1" dirty="0">
                <a:solidFill>
                  <a:schemeClr val="tx1"/>
                </a:solidFill>
              </a:rPr>
              <a:t>For example, Eta (the learning rate) is the primary parameter, the biggest knob for XGBoost. It is going to adjust the weights on each step of training and the default value of that is 0.3. You can adjust to 0.2 or etc.</a:t>
            </a:r>
          </a:p>
          <a:p>
            <a:pPr marL="342900" indent="-342900" algn="l">
              <a:buClr>
                <a:srgbClr val="0070C0"/>
              </a:buClr>
              <a:buSzPct val="80000"/>
              <a:buFont typeface="Wingdings" pitchFamily="2" charset="2"/>
              <a:buChar char="u"/>
            </a:pPr>
            <a:r>
              <a:rPr lang="en-US" sz="1800" b="1" dirty="0">
                <a:solidFill>
                  <a:schemeClr val="tx1"/>
                </a:solidFill>
              </a:rPr>
              <a:t>Other important parameters max_depth for depth of the tree. Too small tree cannot create accurate model, too large will be overfitting. So tuning that can be a very important thing. Try to get it right.</a:t>
            </a:r>
          </a:p>
          <a:p>
            <a:pPr marL="342900" indent="-342900" algn="l">
              <a:buClr>
                <a:srgbClr val="0070C0"/>
              </a:buClr>
              <a:buSzPct val="80000"/>
              <a:buFont typeface="Wingdings" pitchFamily="2" charset="2"/>
              <a:buChar char="u"/>
            </a:pPr>
            <a:r>
              <a:rPr lang="en-US" sz="1800" b="1" dirty="0">
                <a:solidFill>
                  <a:schemeClr val="tx1"/>
                </a:solidFill>
              </a:rPr>
              <a:t>There is min_child_weight, this also used to control the overfitting. If you set to high you end up with underfit. Make sure you get the right value.</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2522892-2C78-474A-BF84-C57579DC0D91}"/>
              </a:ext>
            </a:extLst>
          </p:cNvPr>
          <p:cNvPicPr>
            <a:picLocks noChangeAspect="1"/>
          </p:cNvPicPr>
          <p:nvPr/>
        </p:nvPicPr>
        <p:blipFill>
          <a:blip r:embed="rId3"/>
          <a:stretch>
            <a:fillRect/>
          </a:stretch>
        </p:blipFill>
        <p:spPr>
          <a:xfrm>
            <a:off x="6012160" y="4433887"/>
            <a:ext cx="3038475" cy="2105025"/>
          </a:xfrm>
          <a:prstGeom prst="rect">
            <a:avLst/>
          </a:prstGeom>
          <a:ln>
            <a:solidFill>
              <a:srgbClr val="C00000"/>
            </a:solidFill>
          </a:ln>
        </p:spPr>
      </p:pic>
    </p:spTree>
    <p:extLst>
      <p:ext uri="{BB962C8B-B14F-4D97-AF65-F5344CB8AC3E}">
        <p14:creationId xmlns:p14="http://schemas.microsoft.com/office/powerpoint/2010/main" val="99017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 XGBoost</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23042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XGBoost</a:t>
            </a:r>
          </a:p>
          <a:p>
            <a:pPr marL="342900" indent="-342900" algn="l">
              <a:buClr>
                <a:srgbClr val="0070C0"/>
              </a:buClr>
              <a:buSzPct val="80000"/>
              <a:buFont typeface="Wingdings" pitchFamily="2" charset="2"/>
              <a:buChar char="u"/>
            </a:pPr>
            <a:r>
              <a:rPr lang="en-US" sz="1800" b="1" dirty="0">
                <a:solidFill>
                  <a:schemeClr val="tx1"/>
                </a:solidFill>
              </a:rPr>
              <a:t>In this discussion, we discuss the boosting and decision tree.</a:t>
            </a:r>
          </a:p>
          <a:p>
            <a:pPr marL="342900" indent="-342900" algn="l">
              <a:buClr>
                <a:srgbClr val="0070C0"/>
              </a:buClr>
              <a:buSzPct val="80000"/>
              <a:buFont typeface="Wingdings" pitchFamily="2" charset="2"/>
              <a:buChar char="u"/>
            </a:pPr>
            <a:r>
              <a:rPr lang="en-US" sz="1800" b="1" dirty="0">
                <a:solidFill>
                  <a:schemeClr val="tx1"/>
                </a:solidFill>
              </a:rPr>
              <a:t>Let’s put these concepts together.</a:t>
            </a:r>
          </a:p>
          <a:p>
            <a:pPr marL="342900" indent="-342900" algn="l">
              <a:buClr>
                <a:srgbClr val="0070C0"/>
              </a:buClr>
              <a:buSzPct val="80000"/>
              <a:buFont typeface="Wingdings" pitchFamily="2" charset="2"/>
              <a:buChar char="u"/>
            </a:pPr>
            <a:r>
              <a:rPr lang="en-US" sz="1800" b="1" dirty="0">
                <a:solidFill>
                  <a:schemeClr val="tx1"/>
                </a:solidFill>
              </a:rPr>
              <a:t>XGBoost is arguably the most powerful machine learning algorithm out there today.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42.3 XGBoost Hyperparameters</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21050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XGBoost Hyperparameters Explanation</a:t>
            </a:r>
          </a:p>
          <a:p>
            <a:pPr marL="342900" indent="-342900" algn="l">
              <a:buClr>
                <a:srgbClr val="0070C0"/>
              </a:buClr>
              <a:buSzPct val="80000"/>
              <a:buFont typeface="Wingdings" pitchFamily="2" charset="2"/>
              <a:buChar char="u"/>
            </a:pPr>
            <a:r>
              <a:rPr lang="en-US" sz="1800" b="1" dirty="0">
                <a:solidFill>
                  <a:schemeClr val="tx1"/>
                </a:solidFill>
              </a:rPr>
              <a:t>There are some parameters but these are the major parameters that you want to experiment with.</a:t>
            </a:r>
          </a:p>
          <a:p>
            <a:pPr marL="342900" indent="-342900" algn="l">
              <a:buClr>
                <a:srgbClr val="0070C0"/>
              </a:buClr>
              <a:buSzPct val="80000"/>
              <a:buFont typeface="Wingdings" pitchFamily="2" charset="2"/>
              <a:buChar char="u"/>
            </a:pPr>
            <a:r>
              <a:rPr lang="en-US" sz="1800" b="1" dirty="0">
                <a:solidFill>
                  <a:schemeClr val="tx1"/>
                </a:solidFill>
              </a:rPr>
              <a:t>Sometimes, you need to experiment which combination is the best.</a:t>
            </a:r>
          </a:p>
          <a:p>
            <a:pPr marL="342900" indent="-342900" algn="l">
              <a:buClr>
                <a:srgbClr val="0070C0"/>
              </a:buClr>
              <a:buSzPct val="80000"/>
              <a:buFont typeface="Wingdings" pitchFamily="2" charset="2"/>
              <a:buChar char="u"/>
            </a:pPr>
            <a:r>
              <a:rPr lang="en-US" sz="1800" b="1" dirty="0">
                <a:solidFill>
                  <a:schemeClr val="tx1"/>
                </a:solidFill>
              </a:rPr>
              <a:t>The Jupyter Notebook is the best tool to experiment with. </a:t>
            </a:r>
          </a:p>
          <a:p>
            <a:pPr marL="342900" indent="-342900" algn="l">
              <a:buClr>
                <a:srgbClr val="0070C0"/>
              </a:buClr>
              <a:buSzPct val="80000"/>
              <a:buFont typeface="Wingdings" pitchFamily="2" charset="2"/>
              <a:buChar char="u"/>
            </a:pPr>
            <a:r>
              <a:rPr lang="en-US" sz="1800" b="1" dirty="0">
                <a:solidFill>
                  <a:schemeClr val="tx1"/>
                </a:solidFill>
              </a:rPr>
              <a:t>The large system, such as, AWS Sage maker also have automatic hyperparameter.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2522892-2C78-474A-BF84-C57579DC0D91}"/>
              </a:ext>
            </a:extLst>
          </p:cNvPr>
          <p:cNvPicPr>
            <a:picLocks noChangeAspect="1"/>
          </p:cNvPicPr>
          <p:nvPr/>
        </p:nvPicPr>
        <p:blipFill>
          <a:blip r:embed="rId3"/>
          <a:stretch>
            <a:fillRect/>
          </a:stretch>
        </p:blipFill>
        <p:spPr>
          <a:xfrm>
            <a:off x="5648325" y="3806227"/>
            <a:ext cx="3038475" cy="2105025"/>
          </a:xfrm>
          <a:prstGeom prst="rect">
            <a:avLst/>
          </a:prstGeom>
          <a:ln>
            <a:solidFill>
              <a:srgbClr val="C00000"/>
            </a:solidFill>
          </a:ln>
        </p:spPr>
      </p:pic>
    </p:spTree>
    <p:extLst>
      <p:ext uri="{BB962C8B-B14F-4D97-AF65-F5344CB8AC3E}">
        <p14:creationId xmlns:p14="http://schemas.microsoft.com/office/powerpoint/2010/main" val="3697204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42.4 XGBoost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08303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42.4 XGBoost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27714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XGBoost</a:t>
            </a:r>
          </a:p>
          <a:p>
            <a:pPr marL="342900" indent="-342900" algn="l">
              <a:buClr>
                <a:srgbClr val="0070C0"/>
              </a:buClr>
              <a:buSzPct val="80000"/>
              <a:buFont typeface="Wingdings" pitchFamily="2" charset="2"/>
              <a:buChar char="u"/>
            </a:pPr>
            <a:r>
              <a:rPr lang="en-US" sz="1800" b="1" dirty="0">
                <a:solidFill>
                  <a:schemeClr val="tx1"/>
                </a:solidFill>
              </a:rPr>
              <a:t>It is almost all that you need to know for machine learning gin practical terms, at least for simple classification or regression problems.</a:t>
            </a:r>
          </a:p>
          <a:p>
            <a:pPr marL="342900" indent="-342900" algn="l">
              <a:buClr>
                <a:srgbClr val="0070C0"/>
              </a:buClr>
              <a:buSzPct val="80000"/>
              <a:buFont typeface="Wingdings" pitchFamily="2" charset="2"/>
              <a:buChar char="u"/>
            </a:pPr>
            <a:r>
              <a:rPr lang="en-US" sz="1800" b="1" dirty="0">
                <a:solidFill>
                  <a:schemeClr val="tx1"/>
                </a:solidFill>
              </a:rPr>
              <a:t>We will use XGBoost for Iris data set. </a:t>
            </a:r>
          </a:p>
          <a:p>
            <a:pPr marL="342900" indent="-342900" algn="l">
              <a:buClr>
                <a:srgbClr val="0070C0"/>
              </a:buClr>
              <a:buSzPct val="80000"/>
              <a:buFont typeface="Wingdings" pitchFamily="2" charset="2"/>
              <a:buChar char="u"/>
            </a:pPr>
            <a:r>
              <a:rPr lang="en-US" sz="1800" b="1" dirty="0">
                <a:solidFill>
                  <a:schemeClr val="tx1"/>
                </a:solidFill>
              </a:rPr>
              <a:t>This data set has a bunch of flowers and measure the length and width of both the pedals and the sepal. The sepal is a specific kind of pedal.</a:t>
            </a:r>
          </a:p>
          <a:p>
            <a:pPr marL="342900" indent="-342900" algn="l">
              <a:buClr>
                <a:srgbClr val="0070C0"/>
              </a:buClr>
              <a:buSzPct val="80000"/>
              <a:buFont typeface="Wingdings" pitchFamily="2" charset="2"/>
              <a:buChar char="u"/>
            </a:pPr>
            <a:r>
              <a:rPr lang="en-US" sz="1800" b="1" dirty="0">
                <a:solidFill>
                  <a:schemeClr val="tx1"/>
                </a:solidFill>
              </a:rPr>
              <a:t>Based on the measurement of pedal, we are not to try to predict the </a:t>
            </a:r>
            <a:r>
              <a:rPr lang="en-US" sz="1800" b="1" dirty="0" err="1">
                <a:solidFill>
                  <a:schemeClr val="tx1"/>
                </a:solidFill>
              </a:rPr>
              <a:t>sybspecies</a:t>
            </a:r>
            <a:r>
              <a:rPr lang="en-US" sz="1800" b="1" dirty="0">
                <a:solidFill>
                  <a:schemeClr val="tx1"/>
                </a:solidFill>
              </a:rPr>
              <a:t> of virus that flower actually belongs to.</a:t>
            </a:r>
          </a:p>
          <a:p>
            <a:pPr marL="342900" indent="-342900" algn="l">
              <a:buClr>
                <a:srgbClr val="0070C0"/>
              </a:buClr>
              <a:buSzPct val="80000"/>
              <a:buFont typeface="Wingdings" pitchFamily="2" charset="2"/>
              <a:buChar char="u"/>
            </a:pPr>
            <a:r>
              <a:rPr lang="en-US" sz="1800" b="1" dirty="0">
                <a:solidFill>
                  <a:schemeClr val="tx1"/>
                </a:solidFill>
              </a:rPr>
              <a:t>We will see XGBoost is extremely good at this.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8" name="Picture 7">
            <a:extLst>
              <a:ext uri="{FF2B5EF4-FFF2-40B4-BE49-F238E27FC236}">
                <a16:creationId xmlns:a16="http://schemas.microsoft.com/office/drawing/2014/main" id="{F6643AFA-D76D-4D96-AEE5-5032D358AF43}"/>
              </a:ext>
            </a:extLst>
          </p:cNvPr>
          <p:cNvPicPr>
            <a:picLocks noChangeAspect="1"/>
          </p:cNvPicPr>
          <p:nvPr/>
        </p:nvPicPr>
        <p:blipFill>
          <a:blip r:embed="rId3"/>
          <a:stretch>
            <a:fillRect/>
          </a:stretch>
        </p:blipFill>
        <p:spPr>
          <a:xfrm>
            <a:off x="4067944" y="4204861"/>
            <a:ext cx="1638300" cy="2486025"/>
          </a:xfrm>
          <a:prstGeom prst="rect">
            <a:avLst/>
          </a:prstGeom>
          <a:ln>
            <a:solidFill>
              <a:srgbClr val="C00000"/>
            </a:solidFill>
          </a:ln>
        </p:spPr>
      </p:pic>
    </p:spTree>
    <p:extLst>
      <p:ext uri="{BB962C8B-B14F-4D97-AF65-F5344CB8AC3E}">
        <p14:creationId xmlns:p14="http://schemas.microsoft.com/office/powerpoint/2010/main" val="2064866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42.4 XGBoost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92121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42.4 XGBoost</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XGBoost</a:t>
            </a:r>
          </a:p>
          <a:p>
            <a:pPr marL="342900" indent="-342900" algn="l">
              <a:buClr>
                <a:srgbClr val="0070C0"/>
              </a:buClr>
              <a:buSzPct val="80000"/>
              <a:buFont typeface="Wingdings" pitchFamily="2" charset="2"/>
              <a:buChar char="u"/>
            </a:pPr>
            <a:r>
              <a:rPr lang="en-US" sz="1800" b="1" dirty="0">
                <a:solidFill>
                  <a:schemeClr val="tx1"/>
                </a:solidFill>
              </a:rPr>
              <a:t>It is almost all that you need to know for machine learning gin practical terms, at least for simple classification or regression problems.</a:t>
            </a:r>
          </a:p>
          <a:p>
            <a:pPr marL="342900" indent="-342900" algn="l">
              <a:buClr>
                <a:srgbClr val="0070C0"/>
              </a:buClr>
              <a:buSzPct val="80000"/>
              <a:buFont typeface="Wingdings" pitchFamily="2" charset="2"/>
              <a:buChar char="u"/>
            </a:pPr>
            <a:r>
              <a:rPr lang="en-US" sz="1800" b="1" dirty="0">
                <a:solidFill>
                  <a:schemeClr val="tx1"/>
                </a:solidFill>
              </a:rPr>
              <a:t>We will use XGBoost for Iris data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8" name="Picture 7">
            <a:extLst>
              <a:ext uri="{FF2B5EF4-FFF2-40B4-BE49-F238E27FC236}">
                <a16:creationId xmlns:a16="http://schemas.microsoft.com/office/drawing/2014/main" id="{F6643AFA-D76D-4D96-AEE5-5032D358AF43}"/>
              </a:ext>
            </a:extLst>
          </p:cNvPr>
          <p:cNvPicPr>
            <a:picLocks noChangeAspect="1"/>
          </p:cNvPicPr>
          <p:nvPr/>
        </p:nvPicPr>
        <p:blipFill>
          <a:blip r:embed="rId3"/>
          <a:stretch>
            <a:fillRect/>
          </a:stretch>
        </p:blipFill>
        <p:spPr>
          <a:xfrm>
            <a:off x="3563888" y="2708919"/>
            <a:ext cx="1638300" cy="2486025"/>
          </a:xfrm>
          <a:prstGeom prst="rect">
            <a:avLst/>
          </a:prstGeom>
          <a:ln>
            <a:solidFill>
              <a:srgbClr val="C00000"/>
            </a:solidFill>
          </a:ln>
        </p:spPr>
      </p:pic>
    </p:spTree>
    <p:extLst>
      <p:ext uri="{BB962C8B-B14F-4D97-AF65-F5344CB8AC3E}">
        <p14:creationId xmlns:p14="http://schemas.microsoft.com/office/powerpoint/2010/main" val="890645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42.5 Practice XGBoost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281424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42.5 Practice XGBoost</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Practice XGBoost</a:t>
            </a:r>
          </a:p>
          <a:p>
            <a:pPr marL="342900" indent="-342900" algn="l">
              <a:buClr>
                <a:srgbClr val="0070C0"/>
              </a:buClr>
              <a:buSzPct val="80000"/>
              <a:buFont typeface="Wingdings" pitchFamily="2" charset="2"/>
              <a:buChar char="u"/>
            </a:pPr>
            <a:r>
              <a:rPr lang="en-US" sz="1800" b="1" dirty="0">
                <a:solidFill>
                  <a:schemeClr val="tx1"/>
                </a:solidFill>
              </a:rPr>
              <a:t>Using XGBoost is easy. </a:t>
            </a:r>
          </a:p>
          <a:p>
            <a:pPr marL="342900" indent="-342900" algn="l">
              <a:buClr>
                <a:srgbClr val="0070C0"/>
              </a:buClr>
              <a:buSzPct val="80000"/>
              <a:buFont typeface="Wingdings" pitchFamily="2" charset="2"/>
              <a:buChar char="u"/>
            </a:pPr>
            <a:r>
              <a:rPr lang="en-US" sz="1800" b="1" dirty="0">
                <a:solidFill>
                  <a:schemeClr val="tx1"/>
                </a:solidFill>
              </a:rPr>
              <a:t>Considering it's generally considered the best ML algorithm around right now.</a:t>
            </a:r>
          </a:p>
          <a:p>
            <a:pPr marL="342900" indent="-342900" algn="l">
              <a:buClr>
                <a:srgbClr val="0070C0"/>
              </a:buClr>
              <a:buSzPct val="80000"/>
              <a:buFont typeface="Wingdings" pitchFamily="2" charset="2"/>
              <a:buChar char="u"/>
            </a:pPr>
            <a:r>
              <a:rPr lang="en-US" sz="1800" b="1" dirty="0">
                <a:solidFill>
                  <a:schemeClr val="tx1"/>
                </a:solidFill>
              </a:rPr>
              <a:t>To install it, just:</a:t>
            </a:r>
          </a:p>
          <a:p>
            <a:pPr marL="342900" indent="-342900" algn="l">
              <a:buClr>
                <a:srgbClr val="0070C0"/>
              </a:buClr>
              <a:buSzPct val="80000"/>
              <a:buFont typeface="Wingdings" pitchFamily="2" charset="2"/>
              <a:buChar char="u"/>
            </a:pPr>
            <a:r>
              <a:rPr lang="en-US" sz="1800" b="1" dirty="0">
                <a:solidFill>
                  <a:schemeClr val="tx1"/>
                </a:solidFill>
              </a:rPr>
              <a:t>&gt; pip install xgboost</a:t>
            </a:r>
          </a:p>
          <a:p>
            <a:pPr marL="342900" indent="-342900" algn="l">
              <a:buClr>
                <a:srgbClr val="0070C0"/>
              </a:buClr>
              <a:buSzPct val="80000"/>
              <a:buFont typeface="Wingdings" pitchFamily="2" charset="2"/>
              <a:buChar char="u"/>
            </a:pPr>
            <a:r>
              <a:rPr lang="en-US" sz="1800" b="1" dirty="0">
                <a:solidFill>
                  <a:schemeClr val="tx1"/>
                </a:solidFill>
              </a:rPr>
              <a:t>Let's experiment using the Iris data set. </a:t>
            </a:r>
          </a:p>
          <a:p>
            <a:pPr marL="342900" indent="-342900" algn="l">
              <a:buClr>
                <a:srgbClr val="0070C0"/>
              </a:buClr>
              <a:buSzPct val="80000"/>
              <a:buFont typeface="Wingdings" pitchFamily="2" charset="2"/>
              <a:buChar char="u"/>
            </a:pPr>
            <a:r>
              <a:rPr lang="en-US" sz="1800" b="1" dirty="0">
                <a:solidFill>
                  <a:schemeClr val="tx1"/>
                </a:solidFill>
              </a:rPr>
              <a:t>This data set includes the width and length of the petals and sepals of many Iris flowers, and the specific species of Iris the flower belongs to. </a:t>
            </a:r>
          </a:p>
          <a:p>
            <a:pPr marL="342900" indent="-342900" algn="l">
              <a:buClr>
                <a:srgbClr val="0070C0"/>
              </a:buClr>
              <a:buSzPct val="80000"/>
              <a:buFont typeface="Wingdings" pitchFamily="2" charset="2"/>
              <a:buChar char="u"/>
            </a:pPr>
            <a:r>
              <a:rPr lang="en-US" sz="1800" b="1" dirty="0">
                <a:solidFill>
                  <a:schemeClr val="tx1"/>
                </a:solidFill>
              </a:rPr>
              <a:t>Our challenge is to predict the species of a flower sample just based on the sizes of its petals. We'll revisit this data set later when we talk about principal component analysis too.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extLst>
      <p:ext uri="{BB962C8B-B14F-4D97-AF65-F5344CB8AC3E}">
        <p14:creationId xmlns:p14="http://schemas.microsoft.com/office/powerpoint/2010/main" val="73330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42.5 Practice XGBoost</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Practice XGBoost Explanation</a:t>
            </a:r>
          </a:p>
          <a:p>
            <a:pPr marL="342900" indent="-342900" algn="l">
              <a:buClr>
                <a:srgbClr val="0070C0"/>
              </a:buClr>
              <a:buSzPct val="80000"/>
              <a:buFont typeface="Wingdings" pitchFamily="2" charset="2"/>
              <a:buChar char="u"/>
            </a:pPr>
            <a:r>
              <a:rPr lang="en-US" sz="1800" b="1" dirty="0">
                <a:solidFill>
                  <a:schemeClr val="tx1"/>
                </a:solidFill>
              </a:rPr>
              <a:t>Start the anaconda prompt.</a:t>
            </a:r>
          </a:p>
          <a:p>
            <a:pPr marL="342900" indent="-342900" algn="l">
              <a:buClr>
                <a:srgbClr val="0070C0"/>
              </a:buClr>
              <a:buSzPct val="80000"/>
              <a:buFont typeface="Wingdings" pitchFamily="2" charset="2"/>
              <a:buChar char="u"/>
            </a:pPr>
            <a:r>
              <a:rPr lang="en-US" sz="1800" b="1" dirty="0">
                <a:solidFill>
                  <a:schemeClr val="tx1"/>
                </a:solidFill>
              </a:rPr>
              <a:t>&gt; conda install xgboost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67768B1E-4636-4832-BED8-16BB05A7D5DE}"/>
              </a:ext>
            </a:extLst>
          </p:cNvPr>
          <p:cNvPicPr>
            <a:picLocks noChangeAspect="1"/>
          </p:cNvPicPr>
          <p:nvPr/>
        </p:nvPicPr>
        <p:blipFill>
          <a:blip r:embed="rId3"/>
          <a:stretch>
            <a:fillRect/>
          </a:stretch>
        </p:blipFill>
        <p:spPr>
          <a:xfrm>
            <a:off x="1524000" y="2407942"/>
            <a:ext cx="5645130" cy="3817337"/>
          </a:xfrm>
          <a:prstGeom prst="rect">
            <a:avLst/>
          </a:prstGeom>
          <a:ln>
            <a:solidFill>
              <a:srgbClr val="C00000"/>
            </a:solidFill>
          </a:ln>
        </p:spPr>
      </p:pic>
    </p:spTree>
    <p:extLst>
      <p:ext uri="{BB962C8B-B14F-4D97-AF65-F5344CB8AC3E}">
        <p14:creationId xmlns:p14="http://schemas.microsoft.com/office/powerpoint/2010/main" val="4117663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42.6 Load iris Data Set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11909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42.6 Load iris Data Set</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26642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Load Iris Data Set</a:t>
            </a:r>
          </a:p>
          <a:p>
            <a:pPr marL="342900" indent="-342900" algn="l">
              <a:buClr>
                <a:srgbClr val="0070C0"/>
              </a:buClr>
              <a:buSzPct val="80000"/>
              <a:buFont typeface="Wingdings" pitchFamily="2" charset="2"/>
              <a:buChar char="u"/>
            </a:pPr>
            <a:r>
              <a:rPr lang="en-US" sz="1800" dirty="0">
                <a:hlinkClick r:id="rId2"/>
              </a:rPr>
              <a:t>https://scikit-learn.org/stable/modules/generated/sklearn.datasets.load_iris.html</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The </a:t>
            </a:r>
            <a:r>
              <a:rPr lang="en-US" sz="1800" b="1" dirty="0" err="1">
                <a:solidFill>
                  <a:schemeClr val="tx1"/>
                </a:solidFill>
              </a:rPr>
              <a:t>load_iris</a:t>
            </a:r>
            <a:r>
              <a:rPr lang="en-US" sz="1800" b="1" dirty="0">
                <a:solidFill>
                  <a:schemeClr val="tx1"/>
                </a:solidFill>
              </a:rPr>
              <a:t>() function automatically load the iris.csv into the following folder:</a:t>
            </a:r>
          </a:p>
          <a:p>
            <a:pPr marL="342900" indent="-342900" algn="l">
              <a:buClr>
                <a:srgbClr val="0070C0"/>
              </a:buClr>
              <a:buSzPct val="80000"/>
              <a:buFont typeface="Wingdings" pitchFamily="2" charset="2"/>
              <a:buChar char="u"/>
            </a:pPr>
            <a:r>
              <a:rPr lang="en-US" sz="1800" b="1" dirty="0">
                <a:solidFill>
                  <a:schemeClr val="tx1"/>
                </a:solidFill>
              </a:rPr>
              <a:t>C:\User\&lt;user-name&gt;\C:\Users\14088\anaconda3\Lib\site-packages\sklearn\datasets\data</a:t>
            </a:r>
          </a:p>
          <a:p>
            <a:pPr marL="342900" indent="-342900" algn="l">
              <a:buClr>
                <a:srgbClr val="0070C0"/>
              </a:buClr>
              <a:buSzPct val="80000"/>
              <a:buFont typeface="Wingdings" pitchFamily="2" charset="2"/>
              <a:buChar char="u"/>
            </a:pPr>
            <a:r>
              <a:rPr lang="en-US" sz="1800" b="1" dirty="0">
                <a:solidFill>
                  <a:schemeClr val="tx1"/>
                </a:solidFill>
              </a:rPr>
              <a:t>In my case, iris.csv is located</a:t>
            </a:r>
          </a:p>
          <a:p>
            <a:pPr marL="342900" indent="-342900" algn="l">
              <a:buClr>
                <a:srgbClr val="0070C0"/>
              </a:buClr>
              <a:buSzPct val="80000"/>
              <a:buFont typeface="Wingdings" pitchFamily="2" charset="2"/>
              <a:buChar char="u"/>
            </a:pPr>
            <a:r>
              <a:rPr lang="en-US" sz="1800" b="1" dirty="0">
                <a:solidFill>
                  <a:schemeClr val="tx1"/>
                </a:solidFill>
              </a:rPr>
              <a:t>C:\Users\14088\anaconda3\Lib\site-packages\sklearn\datasets\data</a:t>
            </a:r>
          </a:p>
          <a:p>
            <a:pPr marL="342900" indent="-342900" algn="l">
              <a:buClr>
                <a:srgbClr val="0070C0"/>
              </a:buClr>
              <a:buSzPct val="80000"/>
              <a:buFont typeface="Wingdings" pitchFamily="2" charset="2"/>
              <a:buChar char="u"/>
            </a:pPr>
            <a:r>
              <a:rPr lang="en-US" sz="1800" b="1" dirty="0">
                <a:solidFill>
                  <a:schemeClr val="tx1"/>
                </a:solidFill>
              </a:rPr>
              <a:t>The </a:t>
            </a:r>
            <a:r>
              <a:rPr lang="en-US" sz="1800" b="1" dirty="0" err="1">
                <a:solidFill>
                  <a:schemeClr val="tx1"/>
                </a:solidFill>
              </a:rPr>
              <a:t>sklearn.datasets</a:t>
            </a:r>
            <a:r>
              <a:rPr lang="en-US" sz="1800" b="1" dirty="0">
                <a:solidFill>
                  <a:schemeClr val="tx1"/>
                </a:solidFill>
              </a:rPr>
              <a:t> packages have class </a:t>
            </a:r>
            <a:r>
              <a:rPr lang="en-US" sz="1800" b="1" dirty="0" err="1">
                <a:solidFill>
                  <a:schemeClr val="tx1"/>
                </a:solidFill>
              </a:rPr>
              <a:t>load_iris</a:t>
            </a:r>
            <a:r>
              <a:rPr lang="en-US" sz="1800" b="1" dirty="0">
                <a:solidFill>
                  <a:schemeClr val="tx1"/>
                </a:solidFill>
              </a:rPr>
              <a:t> and function </a:t>
            </a:r>
            <a:r>
              <a:rPr lang="en-US" sz="1800" b="1" dirty="0" err="1">
                <a:solidFill>
                  <a:schemeClr val="tx1"/>
                </a:solidFill>
              </a:rPr>
              <a:t>load_iris</a:t>
            </a:r>
            <a:r>
              <a:rPr lang="en-US" sz="1800" b="1"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Tree>
    <p:extLst>
      <p:ext uri="{BB962C8B-B14F-4D97-AF65-F5344CB8AC3E}">
        <p14:creationId xmlns:p14="http://schemas.microsoft.com/office/powerpoint/2010/main" val="220233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 XGBoost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32403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XGBoost</a:t>
            </a:r>
          </a:p>
          <a:p>
            <a:pPr marL="342900" indent="-342900" algn="l">
              <a:buClr>
                <a:srgbClr val="0070C0"/>
              </a:buClr>
              <a:buSzPct val="80000"/>
              <a:buFont typeface="Wingdings" pitchFamily="2" charset="2"/>
              <a:buChar char="u"/>
            </a:pPr>
            <a:r>
              <a:rPr lang="en-US" sz="1800" b="1" dirty="0">
                <a:solidFill>
                  <a:srgbClr val="C00000"/>
                </a:solidFill>
              </a:rPr>
              <a:t>eXtreme Gradient Boosted Trees</a:t>
            </a:r>
          </a:p>
          <a:p>
            <a:pPr marL="342900" indent="-342900" algn="l">
              <a:buClr>
                <a:srgbClr val="0070C0"/>
              </a:buClr>
              <a:buSzPct val="80000"/>
              <a:buFont typeface="Wingdings" pitchFamily="2" charset="2"/>
              <a:buChar char="u"/>
            </a:pPr>
            <a:r>
              <a:rPr lang="en-US" sz="1800" b="1" dirty="0">
                <a:solidFill>
                  <a:schemeClr val="tx1"/>
                </a:solidFill>
              </a:rPr>
              <a:t>Remember boosting is an ensemble method</a:t>
            </a:r>
          </a:p>
          <a:p>
            <a:pPr marL="800100" lvl="1" indent="-342900" algn="l">
              <a:buClr>
                <a:srgbClr val="0070C0"/>
              </a:buClr>
              <a:buSzPct val="80000"/>
              <a:buFont typeface="Wingdings" pitchFamily="2" charset="2"/>
              <a:buChar char="u"/>
            </a:pPr>
            <a:r>
              <a:rPr lang="en-US" sz="1800" b="1" dirty="0">
                <a:solidFill>
                  <a:schemeClr val="tx1"/>
                </a:solidFill>
              </a:rPr>
              <a:t>Each tree boosts attributes that lead to mis-classification of previous tree.</a:t>
            </a:r>
          </a:p>
          <a:p>
            <a:pPr marL="342900" indent="-342900" algn="l">
              <a:buClr>
                <a:srgbClr val="0070C0"/>
              </a:buClr>
              <a:buSzPct val="80000"/>
              <a:buFont typeface="Wingdings" pitchFamily="2" charset="2"/>
              <a:buChar char="u"/>
            </a:pPr>
            <a:r>
              <a:rPr lang="en-US" sz="1800" b="1" dirty="0">
                <a:solidFill>
                  <a:schemeClr val="tx1"/>
                </a:solidFill>
              </a:rPr>
              <a:t>It is AMAZING</a:t>
            </a:r>
          </a:p>
          <a:p>
            <a:pPr marL="342900" indent="-342900" algn="l">
              <a:buClr>
                <a:srgbClr val="0070C0"/>
              </a:buClr>
              <a:buSzPct val="80000"/>
              <a:buFont typeface="Wingdings" pitchFamily="2" charset="2"/>
              <a:buChar char="u"/>
            </a:pPr>
            <a:r>
              <a:rPr lang="en-US" sz="1800" b="1" dirty="0">
                <a:solidFill>
                  <a:schemeClr val="tx1"/>
                </a:solidFill>
              </a:rPr>
              <a:t>Routinely wins </a:t>
            </a:r>
            <a:r>
              <a:rPr lang="en-US" sz="1800" b="1" dirty="0" err="1">
                <a:solidFill>
                  <a:schemeClr val="tx1"/>
                </a:solidFill>
              </a:rPr>
              <a:t>Kahhle</a:t>
            </a:r>
            <a:r>
              <a:rPr lang="en-US" sz="1800" b="1" dirty="0">
                <a:solidFill>
                  <a:schemeClr val="tx1"/>
                </a:solidFill>
              </a:rPr>
              <a:t> </a:t>
            </a:r>
            <a:r>
              <a:rPr lang="en-US" sz="1800" b="1" dirty="0" err="1">
                <a:solidFill>
                  <a:schemeClr val="tx1"/>
                </a:solidFill>
              </a:rPr>
              <a:t>compeitions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Easy to use</a:t>
            </a:r>
          </a:p>
          <a:p>
            <a:pPr marL="342900" indent="-342900" algn="l">
              <a:buClr>
                <a:srgbClr val="0070C0"/>
              </a:buClr>
              <a:buSzPct val="80000"/>
              <a:buFont typeface="Wingdings" pitchFamily="2" charset="2"/>
              <a:buChar char="u"/>
            </a:pPr>
            <a:r>
              <a:rPr lang="en-US" sz="1800" b="1" dirty="0">
                <a:solidFill>
                  <a:schemeClr val="tx1"/>
                </a:solidFill>
              </a:rPr>
              <a:t>Fast</a:t>
            </a:r>
          </a:p>
          <a:p>
            <a:pPr marL="342900" indent="-342900" algn="l">
              <a:buClr>
                <a:srgbClr val="0070C0"/>
              </a:buClr>
              <a:buSzPct val="80000"/>
              <a:buFont typeface="Wingdings" pitchFamily="2" charset="2"/>
              <a:buChar char="u"/>
            </a:pPr>
            <a:r>
              <a:rPr lang="en-US" sz="1800" b="1" dirty="0">
                <a:solidFill>
                  <a:schemeClr val="tx1"/>
                </a:solidFill>
              </a:rPr>
              <a:t>A good choice for an algorithm to start with</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4078080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42.6 Load iris Data Set</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Load Iris Data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8" name="Picture 7">
            <a:extLst>
              <a:ext uri="{FF2B5EF4-FFF2-40B4-BE49-F238E27FC236}">
                <a16:creationId xmlns:a16="http://schemas.microsoft.com/office/drawing/2014/main" id="{C9CFB6EB-0E8E-4E04-B012-0A840A129D79}"/>
              </a:ext>
            </a:extLst>
          </p:cNvPr>
          <p:cNvPicPr>
            <a:picLocks noChangeAspect="1"/>
          </p:cNvPicPr>
          <p:nvPr/>
        </p:nvPicPr>
        <p:blipFill>
          <a:blip r:embed="rId3"/>
          <a:stretch>
            <a:fillRect/>
          </a:stretch>
        </p:blipFill>
        <p:spPr>
          <a:xfrm>
            <a:off x="1619672" y="1844824"/>
            <a:ext cx="6343650" cy="1104900"/>
          </a:xfrm>
          <a:prstGeom prst="rect">
            <a:avLst/>
          </a:prstGeom>
          <a:ln>
            <a:solidFill>
              <a:srgbClr val="C00000"/>
            </a:solidFill>
          </a:ln>
        </p:spPr>
      </p:pic>
    </p:spTree>
    <p:extLst>
      <p:ext uri="{BB962C8B-B14F-4D97-AF65-F5344CB8AC3E}">
        <p14:creationId xmlns:p14="http://schemas.microsoft.com/office/powerpoint/2010/main" val="1797921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42.6 Load iris Data Set</a:t>
            </a:r>
            <a:endParaRPr lang="zh-TW" altLang="en-US" b="1" dirty="0">
              <a:solidFill>
                <a:srgbClr val="FFFF00"/>
              </a:solidFill>
            </a:endParaRPr>
          </a:p>
        </p:txBody>
      </p:sp>
      <p:sp>
        <p:nvSpPr>
          <p:cNvPr id="3" name="副標題 2"/>
          <p:cNvSpPr>
            <a:spLocks noGrp="1"/>
          </p:cNvSpPr>
          <p:nvPr>
            <p:ph type="subTitle" idx="1"/>
          </p:nvPr>
        </p:nvSpPr>
        <p:spPr>
          <a:xfrm>
            <a:off x="457199" y="1268759"/>
            <a:ext cx="4114801" cy="34563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Load Iris Data Set</a:t>
            </a:r>
          </a:p>
          <a:p>
            <a:pPr marL="342900" indent="-342900" algn="l">
              <a:buClr>
                <a:srgbClr val="0070C0"/>
              </a:buClr>
              <a:buSzPct val="80000"/>
              <a:buFont typeface="Wingdings" pitchFamily="2" charset="2"/>
              <a:buChar char="u"/>
            </a:pPr>
            <a:r>
              <a:rPr lang="en-US" sz="1800" b="1" dirty="0">
                <a:solidFill>
                  <a:schemeClr val="tx1"/>
                </a:solidFill>
              </a:rPr>
              <a:t>Copy the iris.csv to our local working folder. It is easier to browse. </a:t>
            </a:r>
          </a:p>
          <a:p>
            <a:pPr marL="342900" indent="-342900" algn="l">
              <a:buClr>
                <a:srgbClr val="0070C0"/>
              </a:buClr>
              <a:buSzPct val="80000"/>
              <a:buFont typeface="Wingdings" pitchFamily="2" charset="2"/>
              <a:buChar char="u"/>
            </a:pPr>
            <a:r>
              <a:rPr lang="en-US" sz="1800" b="1" dirty="0">
                <a:solidFill>
                  <a:schemeClr val="tx1"/>
                </a:solidFill>
              </a:rPr>
              <a:t>We can see the first line is 150, 4, </a:t>
            </a:r>
            <a:r>
              <a:rPr lang="en-US" sz="1800" b="1" dirty="0" err="1">
                <a:solidFill>
                  <a:schemeClr val="tx1"/>
                </a:solidFill>
              </a:rPr>
              <a:t>setosa</a:t>
            </a:r>
            <a:r>
              <a:rPr lang="en-US" sz="1800" b="1" dirty="0">
                <a:solidFill>
                  <a:schemeClr val="tx1"/>
                </a:solidFill>
              </a:rPr>
              <a:t> (seta or hairy), versicolor (various colors),virginica (Virginia Iris).</a:t>
            </a:r>
          </a:p>
          <a:p>
            <a:pPr marL="342900" indent="-342900" algn="l">
              <a:buClr>
                <a:srgbClr val="0070C0"/>
              </a:buClr>
              <a:buSzPct val="80000"/>
              <a:buFont typeface="Wingdings" pitchFamily="2" charset="2"/>
              <a:buChar char="u"/>
            </a:pPr>
            <a:r>
              <a:rPr lang="en-US" sz="1800" b="1" dirty="0">
                <a:solidFill>
                  <a:schemeClr val="tx1"/>
                </a:solidFill>
              </a:rPr>
              <a:t>The last columns is target:</a:t>
            </a:r>
          </a:p>
          <a:p>
            <a:pPr marL="342900" indent="-342900" algn="l">
              <a:buClr>
                <a:srgbClr val="0070C0"/>
              </a:buClr>
              <a:buSzPct val="80000"/>
              <a:buFont typeface="Wingdings" pitchFamily="2" charset="2"/>
              <a:buChar char="u"/>
            </a:pPr>
            <a:r>
              <a:rPr lang="en-US" sz="1800" b="1" dirty="0">
                <a:solidFill>
                  <a:schemeClr val="tx1"/>
                </a:solidFill>
              </a:rPr>
              <a:t>0: </a:t>
            </a:r>
            <a:r>
              <a:rPr lang="en-US" sz="1800" b="1" dirty="0" err="1">
                <a:solidFill>
                  <a:schemeClr val="tx1"/>
                </a:solidFill>
              </a:rPr>
              <a:t>setoa</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1: versicolor</a:t>
            </a:r>
          </a:p>
          <a:p>
            <a:pPr marL="342900" indent="-342900" algn="l">
              <a:buClr>
                <a:srgbClr val="0070C0"/>
              </a:buClr>
              <a:buSzPct val="80000"/>
              <a:buFont typeface="Wingdings" pitchFamily="2" charset="2"/>
              <a:buChar char="u"/>
            </a:pPr>
            <a:r>
              <a:rPr lang="en-US" sz="1800" b="1" dirty="0">
                <a:solidFill>
                  <a:schemeClr val="tx1"/>
                </a:solidFill>
              </a:rPr>
              <a:t>2: virginica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11" name="Picture 10">
            <a:extLst>
              <a:ext uri="{FF2B5EF4-FFF2-40B4-BE49-F238E27FC236}">
                <a16:creationId xmlns:a16="http://schemas.microsoft.com/office/drawing/2014/main" id="{A7FAB682-5DED-4A10-A0AC-24FEDCD40B04}"/>
              </a:ext>
            </a:extLst>
          </p:cNvPr>
          <p:cNvPicPr>
            <a:picLocks noChangeAspect="1"/>
          </p:cNvPicPr>
          <p:nvPr/>
        </p:nvPicPr>
        <p:blipFill>
          <a:blip r:embed="rId3"/>
          <a:stretch>
            <a:fillRect/>
          </a:stretch>
        </p:blipFill>
        <p:spPr>
          <a:xfrm>
            <a:off x="4727241" y="1268759"/>
            <a:ext cx="4146875" cy="4391197"/>
          </a:xfrm>
          <a:prstGeom prst="rect">
            <a:avLst/>
          </a:prstGeom>
          <a:ln>
            <a:solidFill>
              <a:srgbClr val="C00000"/>
            </a:solidFill>
          </a:ln>
        </p:spPr>
      </p:pic>
    </p:spTree>
    <p:extLst>
      <p:ext uri="{BB962C8B-B14F-4D97-AF65-F5344CB8AC3E}">
        <p14:creationId xmlns:p14="http://schemas.microsoft.com/office/powerpoint/2010/main" val="3039006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42.7 Split Data to Train and Test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583706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42.7 Split Data to Train and Test</a:t>
            </a:r>
            <a:endParaRPr lang="zh-TW" altLang="en-US" b="1" dirty="0">
              <a:solidFill>
                <a:srgbClr val="FFFF00"/>
              </a:solidFill>
            </a:endParaRPr>
          </a:p>
        </p:txBody>
      </p:sp>
      <p:sp>
        <p:nvSpPr>
          <p:cNvPr id="3" name="副標題 2"/>
          <p:cNvSpPr>
            <a:spLocks noGrp="1"/>
          </p:cNvSpPr>
          <p:nvPr>
            <p:ph type="subTitle" idx="1"/>
          </p:nvPr>
        </p:nvSpPr>
        <p:spPr>
          <a:xfrm>
            <a:off x="457199" y="1268759"/>
            <a:ext cx="8075241"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Split Data to Train and Test</a:t>
            </a:r>
          </a:p>
          <a:p>
            <a:pPr marL="342900" indent="-342900" algn="l">
              <a:buClr>
                <a:srgbClr val="0070C0"/>
              </a:buClr>
              <a:buSzPct val="80000"/>
              <a:buFont typeface="Wingdings" pitchFamily="2" charset="2"/>
              <a:buChar char="u"/>
            </a:pPr>
            <a:r>
              <a:rPr lang="en-US" sz="1800" b="1" dirty="0">
                <a:solidFill>
                  <a:schemeClr val="tx1"/>
                </a:solidFill>
              </a:rPr>
              <a:t>Let's divide our data into 20% reserved for testing our model, and the remaining 80% to train it with. </a:t>
            </a:r>
          </a:p>
          <a:p>
            <a:pPr marL="342900" indent="-342900" algn="l">
              <a:buClr>
                <a:srgbClr val="0070C0"/>
              </a:buClr>
              <a:buSzPct val="80000"/>
              <a:buFont typeface="Wingdings" pitchFamily="2" charset="2"/>
              <a:buChar char="u"/>
            </a:pPr>
            <a:r>
              <a:rPr lang="en-US" sz="1800" b="1" dirty="0">
                <a:solidFill>
                  <a:schemeClr val="tx1"/>
                </a:solidFill>
              </a:rPr>
              <a:t>By withholding our test data, we can make sure we're evaluating its results based on new flowers it hasn't seen before. </a:t>
            </a:r>
          </a:p>
          <a:p>
            <a:pPr marL="342900" indent="-342900" algn="l">
              <a:buClr>
                <a:srgbClr val="0070C0"/>
              </a:buClr>
              <a:buSzPct val="80000"/>
              <a:buFont typeface="Wingdings" pitchFamily="2" charset="2"/>
              <a:buChar char="u"/>
            </a:pPr>
            <a:r>
              <a:rPr lang="en-US" sz="1800" b="1" dirty="0">
                <a:solidFill>
                  <a:schemeClr val="tx1"/>
                </a:solidFill>
              </a:rPr>
              <a:t>Typically we refer to our features (in this case, the petal sizes) as X, and the labels (in this case, the species) as 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Tree>
    <p:extLst>
      <p:ext uri="{BB962C8B-B14F-4D97-AF65-F5344CB8AC3E}">
        <p14:creationId xmlns:p14="http://schemas.microsoft.com/office/powerpoint/2010/main" val="229787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42.7 Split Data to Train and Test</a:t>
            </a:r>
            <a:endParaRPr lang="zh-TW" altLang="en-US" b="1" dirty="0">
              <a:solidFill>
                <a:srgbClr val="FFFF00"/>
              </a:solidFill>
            </a:endParaRPr>
          </a:p>
        </p:txBody>
      </p:sp>
      <p:sp>
        <p:nvSpPr>
          <p:cNvPr id="3" name="副標題 2"/>
          <p:cNvSpPr>
            <a:spLocks noGrp="1"/>
          </p:cNvSpPr>
          <p:nvPr>
            <p:ph type="subTitle" idx="1"/>
          </p:nvPr>
        </p:nvSpPr>
        <p:spPr>
          <a:xfrm>
            <a:off x="457199" y="1268759"/>
            <a:ext cx="8075241"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Split Data to Train and Test</a:t>
            </a:r>
          </a:p>
          <a:p>
            <a:pPr marL="342900" indent="-342900" algn="l">
              <a:buClr>
                <a:srgbClr val="0070C0"/>
              </a:buClr>
              <a:buSzPct val="80000"/>
              <a:buFont typeface="Wingdings" pitchFamily="2" charset="2"/>
              <a:buChar char="u"/>
            </a:pPr>
            <a:r>
              <a:rPr lang="en-US" sz="1800" b="1" dirty="0">
                <a:solidFill>
                  <a:schemeClr val="tx1"/>
                </a:solidFill>
              </a:rPr>
              <a:t>Code and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58699E57-42B1-450F-BEC3-67D0A21BFE27}"/>
              </a:ext>
            </a:extLst>
          </p:cNvPr>
          <p:cNvPicPr>
            <a:picLocks noChangeAspect="1"/>
          </p:cNvPicPr>
          <p:nvPr/>
        </p:nvPicPr>
        <p:blipFill>
          <a:blip r:embed="rId3"/>
          <a:stretch>
            <a:fillRect/>
          </a:stretch>
        </p:blipFill>
        <p:spPr>
          <a:xfrm>
            <a:off x="4572000" y="2001722"/>
            <a:ext cx="2962275" cy="3267075"/>
          </a:xfrm>
          <a:prstGeom prst="rect">
            <a:avLst/>
          </a:prstGeom>
          <a:ln>
            <a:solidFill>
              <a:srgbClr val="C00000"/>
            </a:solidFill>
          </a:ln>
        </p:spPr>
      </p:pic>
      <p:pic>
        <p:nvPicPr>
          <p:cNvPr id="8" name="Picture 7">
            <a:extLst>
              <a:ext uri="{FF2B5EF4-FFF2-40B4-BE49-F238E27FC236}">
                <a16:creationId xmlns:a16="http://schemas.microsoft.com/office/drawing/2014/main" id="{8E44EB43-8826-4549-A8A9-C56E455F3F74}"/>
              </a:ext>
            </a:extLst>
          </p:cNvPr>
          <p:cNvPicPr>
            <a:picLocks noChangeAspect="1"/>
          </p:cNvPicPr>
          <p:nvPr/>
        </p:nvPicPr>
        <p:blipFill>
          <a:blip r:embed="rId4"/>
          <a:stretch>
            <a:fillRect/>
          </a:stretch>
        </p:blipFill>
        <p:spPr>
          <a:xfrm>
            <a:off x="482533" y="2001722"/>
            <a:ext cx="3641229" cy="4257082"/>
          </a:xfrm>
          <a:prstGeom prst="rect">
            <a:avLst/>
          </a:prstGeom>
          <a:ln>
            <a:solidFill>
              <a:srgbClr val="C00000"/>
            </a:solidFill>
          </a:ln>
        </p:spPr>
      </p:pic>
    </p:spTree>
    <p:extLst>
      <p:ext uri="{BB962C8B-B14F-4D97-AF65-F5344CB8AC3E}">
        <p14:creationId xmlns:p14="http://schemas.microsoft.com/office/powerpoint/2010/main" val="2844382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42.8 Load XGBoost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89958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42.8 Load XGBoost</a:t>
            </a:r>
            <a:endParaRPr lang="zh-TW" altLang="en-US" b="1" dirty="0">
              <a:solidFill>
                <a:srgbClr val="FFFF00"/>
              </a:solidFill>
            </a:endParaRPr>
          </a:p>
        </p:txBody>
      </p:sp>
      <p:sp>
        <p:nvSpPr>
          <p:cNvPr id="3" name="副標題 2"/>
          <p:cNvSpPr>
            <a:spLocks noGrp="1"/>
          </p:cNvSpPr>
          <p:nvPr>
            <p:ph type="subTitle" idx="1"/>
          </p:nvPr>
        </p:nvSpPr>
        <p:spPr>
          <a:xfrm>
            <a:off x="457199" y="1268759"/>
            <a:ext cx="8075241"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Load XGBoost</a:t>
            </a:r>
          </a:p>
          <a:p>
            <a:pPr marL="342900" indent="-342900" algn="l">
              <a:buClr>
                <a:srgbClr val="0070C0"/>
              </a:buClr>
              <a:buSzPct val="80000"/>
              <a:buFont typeface="Wingdings" pitchFamily="2" charset="2"/>
              <a:buChar char="u"/>
            </a:pPr>
            <a:r>
              <a:rPr lang="en-US" sz="1800" b="1" dirty="0">
                <a:solidFill>
                  <a:schemeClr val="tx1"/>
                </a:solidFill>
              </a:rPr>
              <a:t>Now, load up XGBoost, and convert our data into the DMatrix format it expects.</a:t>
            </a:r>
          </a:p>
          <a:p>
            <a:pPr marL="342900" indent="-342900" algn="l">
              <a:buClr>
                <a:srgbClr val="0070C0"/>
              </a:buClr>
              <a:buSzPct val="80000"/>
              <a:buFont typeface="Wingdings" pitchFamily="2" charset="2"/>
              <a:buChar char="u"/>
            </a:pPr>
            <a:r>
              <a:rPr lang="en-US" sz="1800" b="1" dirty="0">
                <a:solidFill>
                  <a:schemeClr val="tx1"/>
                </a:solidFill>
              </a:rPr>
              <a:t>One for the training data, and one for the test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7" name="Picture 6">
            <a:extLst>
              <a:ext uri="{FF2B5EF4-FFF2-40B4-BE49-F238E27FC236}">
                <a16:creationId xmlns:a16="http://schemas.microsoft.com/office/drawing/2014/main" id="{3316C76D-9ABA-4046-821C-D8D84D977FE6}"/>
              </a:ext>
            </a:extLst>
          </p:cNvPr>
          <p:cNvPicPr>
            <a:picLocks noChangeAspect="1"/>
          </p:cNvPicPr>
          <p:nvPr/>
        </p:nvPicPr>
        <p:blipFill>
          <a:blip r:embed="rId3"/>
          <a:stretch>
            <a:fillRect/>
          </a:stretch>
        </p:blipFill>
        <p:spPr>
          <a:xfrm>
            <a:off x="2411760" y="2636912"/>
            <a:ext cx="3781425" cy="1295400"/>
          </a:xfrm>
          <a:prstGeom prst="rect">
            <a:avLst/>
          </a:prstGeom>
          <a:ln>
            <a:solidFill>
              <a:srgbClr val="C00000"/>
            </a:solidFill>
          </a:ln>
        </p:spPr>
      </p:pic>
    </p:spTree>
    <p:extLst>
      <p:ext uri="{BB962C8B-B14F-4D97-AF65-F5344CB8AC3E}">
        <p14:creationId xmlns:p14="http://schemas.microsoft.com/office/powerpoint/2010/main" val="2638782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42.9 Define Hyperparameter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766030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42.9 Define Hyperparameter</a:t>
            </a:r>
            <a:endParaRPr lang="zh-TW" altLang="en-US" b="1" dirty="0">
              <a:solidFill>
                <a:srgbClr val="FFFF00"/>
              </a:solidFill>
            </a:endParaRPr>
          </a:p>
        </p:txBody>
      </p:sp>
      <p:sp>
        <p:nvSpPr>
          <p:cNvPr id="3" name="副標題 2"/>
          <p:cNvSpPr>
            <a:spLocks noGrp="1"/>
          </p:cNvSpPr>
          <p:nvPr>
            <p:ph type="subTitle" idx="1"/>
          </p:nvPr>
        </p:nvSpPr>
        <p:spPr>
          <a:xfrm>
            <a:off x="457199" y="1268759"/>
            <a:ext cx="8075241"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Hyperparameter</a:t>
            </a:r>
          </a:p>
          <a:p>
            <a:pPr marL="342900" indent="-342900" algn="l">
              <a:buClr>
                <a:srgbClr val="0070C0"/>
              </a:buClr>
              <a:buSzPct val="80000"/>
              <a:buFont typeface="Wingdings" pitchFamily="2" charset="2"/>
              <a:buChar char="u"/>
            </a:pPr>
            <a:r>
              <a:rPr lang="en-US" sz="1800" b="1" dirty="0">
                <a:solidFill>
                  <a:schemeClr val="tx1"/>
                </a:solidFill>
              </a:rPr>
              <a:t>Now, define our hyperparameters. </a:t>
            </a:r>
          </a:p>
          <a:p>
            <a:pPr marL="342900" indent="-342900" algn="l">
              <a:buClr>
                <a:srgbClr val="0070C0"/>
              </a:buClr>
              <a:buSzPct val="80000"/>
              <a:buFont typeface="Wingdings" pitchFamily="2" charset="2"/>
              <a:buChar char="u"/>
            </a:pPr>
            <a:r>
              <a:rPr lang="en-US" sz="1800" b="1" dirty="0">
                <a:solidFill>
                  <a:schemeClr val="tx1"/>
                </a:solidFill>
              </a:rPr>
              <a:t>We're choosing softmax since this is a multiple classification problem, but the other parameters should ideally be tuned through experimentation.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8" name="Picture 7">
            <a:extLst>
              <a:ext uri="{FF2B5EF4-FFF2-40B4-BE49-F238E27FC236}">
                <a16:creationId xmlns:a16="http://schemas.microsoft.com/office/drawing/2014/main" id="{67120EF9-0734-4A78-9DE7-7ACF5EEE7A92}"/>
              </a:ext>
            </a:extLst>
          </p:cNvPr>
          <p:cNvPicPr>
            <a:picLocks noChangeAspect="1"/>
          </p:cNvPicPr>
          <p:nvPr/>
        </p:nvPicPr>
        <p:blipFill>
          <a:blip r:embed="rId3"/>
          <a:stretch>
            <a:fillRect/>
          </a:stretch>
        </p:blipFill>
        <p:spPr>
          <a:xfrm>
            <a:off x="3019425" y="2752725"/>
            <a:ext cx="3105150" cy="1352550"/>
          </a:xfrm>
          <a:prstGeom prst="rect">
            <a:avLst/>
          </a:prstGeom>
          <a:ln>
            <a:solidFill>
              <a:srgbClr val="C00000"/>
            </a:solidFill>
          </a:ln>
        </p:spPr>
      </p:pic>
    </p:spTree>
    <p:extLst>
      <p:ext uri="{BB962C8B-B14F-4D97-AF65-F5344CB8AC3E}">
        <p14:creationId xmlns:p14="http://schemas.microsoft.com/office/powerpoint/2010/main" val="707732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42.10 Train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032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 XGBoost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48245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XGBoost Explanation:</a:t>
            </a:r>
          </a:p>
          <a:p>
            <a:pPr marL="342900" indent="-342900" algn="l">
              <a:buClr>
                <a:srgbClr val="0070C0"/>
              </a:buClr>
              <a:buSzPct val="80000"/>
              <a:buFont typeface="Wingdings" pitchFamily="2" charset="2"/>
              <a:buChar char="u"/>
            </a:pPr>
            <a:r>
              <a:rPr lang="en-US" sz="1800" b="1" dirty="0">
                <a:solidFill>
                  <a:schemeClr val="tx1"/>
                </a:solidFill>
              </a:rPr>
              <a:t>This is very important discussion here. </a:t>
            </a:r>
          </a:p>
          <a:p>
            <a:pPr marL="342900" indent="-342900" algn="l">
              <a:buClr>
                <a:srgbClr val="0070C0"/>
              </a:buClr>
              <a:buSzPct val="80000"/>
              <a:buFont typeface="Wingdings" pitchFamily="2" charset="2"/>
              <a:buChar char="u"/>
            </a:pPr>
            <a:r>
              <a:rPr lang="en-US" sz="1800" b="1" dirty="0">
                <a:solidFill>
                  <a:schemeClr val="tx1"/>
                </a:solidFill>
              </a:rPr>
              <a:t>XGBoost stands for </a:t>
            </a:r>
            <a:r>
              <a:rPr lang="en-US" sz="1800" b="1" dirty="0">
                <a:solidFill>
                  <a:srgbClr val="C00000"/>
                </a:solidFill>
              </a:rPr>
              <a:t>eXtreme Gradient Boosted Trees</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Remember boosting is an ensemble method.</a:t>
            </a:r>
          </a:p>
          <a:p>
            <a:pPr marL="342900" indent="-342900" algn="l">
              <a:buClr>
                <a:srgbClr val="0070C0"/>
              </a:buClr>
              <a:buSzPct val="80000"/>
              <a:buFont typeface="Wingdings" pitchFamily="2" charset="2"/>
              <a:buChar char="u"/>
            </a:pPr>
            <a:r>
              <a:rPr lang="en-US" sz="1800" b="1" dirty="0">
                <a:solidFill>
                  <a:schemeClr val="tx1"/>
                </a:solidFill>
              </a:rPr>
              <a:t>The idea is that take a model and we have multiple versions of that model chain together.</a:t>
            </a:r>
          </a:p>
          <a:p>
            <a:pPr marL="342900" indent="-342900" algn="l">
              <a:buClr>
                <a:srgbClr val="0070C0"/>
              </a:buClr>
              <a:buSzPct val="80000"/>
              <a:buFont typeface="Wingdings" pitchFamily="2" charset="2"/>
              <a:buChar char="u"/>
            </a:pPr>
            <a:r>
              <a:rPr lang="en-US" sz="1800" b="1" dirty="0">
                <a:solidFill>
                  <a:schemeClr val="tx1"/>
                </a:solidFill>
              </a:rPr>
              <a:t>So what happens is every tree within our boosting scheme here is going to boost the attributes that led to misclassification from the previous tree.</a:t>
            </a:r>
          </a:p>
          <a:p>
            <a:pPr marL="342900" indent="-342900" algn="l">
              <a:buClr>
                <a:srgbClr val="0070C0"/>
              </a:buClr>
              <a:buSzPct val="80000"/>
              <a:buFont typeface="Wingdings" pitchFamily="2" charset="2"/>
              <a:buChar char="u"/>
            </a:pPr>
            <a:r>
              <a:rPr lang="en-US" sz="1800" b="1" dirty="0">
                <a:solidFill>
                  <a:schemeClr val="tx1"/>
                </a:solidFill>
              </a:rPr>
              <a:t>So basically we have multiple trees are just building on top of each other to correct the errors of the previous tree before it and it turns out this rather simple idea is really amazing.</a:t>
            </a:r>
          </a:p>
          <a:p>
            <a:pPr marL="342900" indent="-342900" algn="l">
              <a:buClr>
                <a:srgbClr val="0070C0"/>
              </a:buClr>
              <a:buSzPct val="80000"/>
              <a:buFont typeface="Wingdings" pitchFamily="2" charset="2"/>
              <a:buChar char="u"/>
            </a:pPr>
            <a:r>
              <a:rPr lang="en-US" sz="1800" b="1" dirty="0">
                <a:solidFill>
                  <a:schemeClr val="tx1"/>
                </a:solidFill>
              </a:rPr>
              <a:t>XGBoost is routinely winning Kaggle competitions. It is very easy to use. It is very computationally efficient.</a:t>
            </a:r>
          </a:p>
          <a:p>
            <a:pPr marL="342900" indent="-342900" algn="l">
              <a:buClr>
                <a:srgbClr val="0070C0"/>
              </a:buClr>
              <a:buSzPct val="80000"/>
              <a:buFont typeface="Wingdings" pitchFamily="2" charset="2"/>
              <a:buChar char="u"/>
            </a:pPr>
            <a:r>
              <a:rPr lang="en-US" sz="1800" b="1" dirty="0">
                <a:solidFill>
                  <a:schemeClr val="tx1"/>
                </a:solidFill>
              </a:rPr>
              <a:t>So, it makes for a really good choice for an algorithm to start from.</a:t>
            </a:r>
          </a:p>
          <a:p>
            <a:pPr marL="342900" indent="-342900" algn="l">
              <a:buClr>
                <a:srgbClr val="0070C0"/>
              </a:buClr>
              <a:buSzPct val="80000"/>
              <a:buFont typeface="Wingdings" pitchFamily="2" charset="2"/>
              <a:buChar char="u"/>
            </a:pPr>
            <a:r>
              <a:rPr lang="en-US" sz="1800" b="1" dirty="0">
                <a:solidFill>
                  <a:schemeClr val="tx1"/>
                </a:solidFill>
              </a:rPr>
              <a:t>Whatever your problem. Whether it is classification or regression.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772926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42.10 Train Model</a:t>
            </a:r>
            <a:endParaRPr lang="zh-TW" altLang="en-US" b="1" dirty="0">
              <a:solidFill>
                <a:srgbClr val="FFFF00"/>
              </a:solidFill>
            </a:endParaRPr>
          </a:p>
        </p:txBody>
      </p:sp>
      <p:sp>
        <p:nvSpPr>
          <p:cNvPr id="3" name="副標題 2"/>
          <p:cNvSpPr>
            <a:spLocks noGrp="1"/>
          </p:cNvSpPr>
          <p:nvPr>
            <p:ph type="subTitle" idx="1"/>
          </p:nvPr>
        </p:nvSpPr>
        <p:spPr>
          <a:xfrm>
            <a:off x="534379" y="1268761"/>
            <a:ext cx="8075241" cy="8640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 Model</a:t>
            </a:r>
          </a:p>
          <a:p>
            <a:pPr marL="342900" indent="-342900" algn="l">
              <a:buClr>
                <a:srgbClr val="0070C0"/>
              </a:buClr>
              <a:buSzPct val="80000"/>
              <a:buFont typeface="Wingdings" pitchFamily="2" charset="2"/>
              <a:buChar char="u"/>
            </a:pPr>
            <a:r>
              <a:rPr lang="en-US" sz="1800" b="1" dirty="0">
                <a:solidFill>
                  <a:schemeClr val="tx1"/>
                </a:solidFill>
              </a:rPr>
              <a:t>Let's go ahead and train our model using these parameters as a first guess.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pic>
        <p:nvPicPr>
          <p:cNvPr id="7" name="Picture 6">
            <a:extLst>
              <a:ext uri="{FF2B5EF4-FFF2-40B4-BE49-F238E27FC236}">
                <a16:creationId xmlns:a16="http://schemas.microsoft.com/office/drawing/2014/main" id="{CF273BB9-BC57-4E44-A8E2-95E9EE75FE18}"/>
              </a:ext>
            </a:extLst>
          </p:cNvPr>
          <p:cNvPicPr>
            <a:picLocks noChangeAspect="1"/>
          </p:cNvPicPr>
          <p:nvPr/>
        </p:nvPicPr>
        <p:blipFill>
          <a:blip r:embed="rId3"/>
          <a:stretch>
            <a:fillRect/>
          </a:stretch>
        </p:blipFill>
        <p:spPr>
          <a:xfrm>
            <a:off x="2411760" y="2365298"/>
            <a:ext cx="3486150" cy="504825"/>
          </a:xfrm>
          <a:prstGeom prst="rect">
            <a:avLst/>
          </a:prstGeom>
          <a:ln>
            <a:solidFill>
              <a:srgbClr val="C00000"/>
            </a:solidFill>
          </a:ln>
        </p:spPr>
      </p:pic>
    </p:spTree>
    <p:extLst>
      <p:ext uri="{BB962C8B-B14F-4D97-AF65-F5344CB8AC3E}">
        <p14:creationId xmlns:p14="http://schemas.microsoft.com/office/powerpoint/2010/main" val="2254132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42.11 Model Prediction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28341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42.11 Model Prediction</a:t>
            </a:r>
            <a:endParaRPr lang="zh-TW" altLang="en-US" b="1" dirty="0">
              <a:solidFill>
                <a:srgbClr val="FFFF00"/>
              </a:solidFill>
            </a:endParaRPr>
          </a:p>
        </p:txBody>
      </p:sp>
      <p:sp>
        <p:nvSpPr>
          <p:cNvPr id="3" name="副標題 2"/>
          <p:cNvSpPr>
            <a:spLocks noGrp="1"/>
          </p:cNvSpPr>
          <p:nvPr>
            <p:ph type="subTitle" idx="1"/>
          </p:nvPr>
        </p:nvSpPr>
        <p:spPr>
          <a:xfrm>
            <a:off x="534379" y="1268760"/>
            <a:ext cx="8075241" cy="13681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Model Prediction</a:t>
            </a:r>
          </a:p>
          <a:p>
            <a:pPr marL="342900" indent="-342900" algn="l">
              <a:buClr>
                <a:srgbClr val="0070C0"/>
              </a:buClr>
              <a:buSzPct val="80000"/>
              <a:buFont typeface="Wingdings" pitchFamily="2" charset="2"/>
              <a:buChar char="u"/>
            </a:pPr>
            <a:r>
              <a:rPr lang="en-US" sz="1800" b="1" dirty="0">
                <a:solidFill>
                  <a:schemeClr val="tx1"/>
                </a:solidFill>
              </a:rPr>
              <a:t>Now, use the trained model to predict classifications for the data.</a:t>
            </a:r>
          </a:p>
          <a:p>
            <a:pPr marL="342900" indent="-342900" algn="l">
              <a:buClr>
                <a:srgbClr val="0070C0"/>
              </a:buClr>
              <a:buSzPct val="80000"/>
              <a:buFont typeface="Wingdings" pitchFamily="2" charset="2"/>
              <a:buChar char="u"/>
            </a:pPr>
            <a:r>
              <a:rPr lang="en-US" sz="1800" b="1" dirty="0">
                <a:solidFill>
                  <a:schemeClr val="tx1"/>
                </a:solidFill>
              </a:rPr>
              <a:t>We set aside for testing. </a:t>
            </a:r>
          </a:p>
          <a:p>
            <a:pPr marL="342900" indent="-342900" algn="l">
              <a:buClr>
                <a:srgbClr val="0070C0"/>
              </a:buClr>
              <a:buSzPct val="80000"/>
              <a:buFont typeface="Wingdings" pitchFamily="2" charset="2"/>
              <a:buChar char="u"/>
            </a:pPr>
            <a:r>
              <a:rPr lang="en-US" sz="1800" b="1" dirty="0">
                <a:solidFill>
                  <a:schemeClr val="tx1"/>
                </a:solidFill>
              </a:rPr>
              <a:t>Each classification number we get back corresponds to a specific species of Iris.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pic>
        <p:nvPicPr>
          <p:cNvPr id="7" name="Picture 6">
            <a:extLst>
              <a:ext uri="{FF2B5EF4-FFF2-40B4-BE49-F238E27FC236}">
                <a16:creationId xmlns:a16="http://schemas.microsoft.com/office/drawing/2014/main" id="{9C78E8CA-F49C-4B7F-8C2B-D90A27A9EFFF}"/>
              </a:ext>
            </a:extLst>
          </p:cNvPr>
          <p:cNvPicPr>
            <a:picLocks noChangeAspect="1"/>
          </p:cNvPicPr>
          <p:nvPr/>
        </p:nvPicPr>
        <p:blipFill>
          <a:blip r:embed="rId3"/>
          <a:stretch>
            <a:fillRect/>
          </a:stretch>
        </p:blipFill>
        <p:spPr>
          <a:xfrm>
            <a:off x="1458266" y="4196369"/>
            <a:ext cx="6153150" cy="1895475"/>
          </a:xfrm>
          <a:prstGeom prst="rect">
            <a:avLst/>
          </a:prstGeom>
          <a:ln>
            <a:solidFill>
              <a:srgbClr val="C00000"/>
            </a:solidFill>
          </a:ln>
        </p:spPr>
      </p:pic>
      <p:pic>
        <p:nvPicPr>
          <p:cNvPr id="9" name="Picture 8">
            <a:extLst>
              <a:ext uri="{FF2B5EF4-FFF2-40B4-BE49-F238E27FC236}">
                <a16:creationId xmlns:a16="http://schemas.microsoft.com/office/drawing/2014/main" id="{3A93FDE7-80D8-4E81-B7AD-4924ABB6627C}"/>
              </a:ext>
            </a:extLst>
          </p:cNvPr>
          <p:cNvPicPr>
            <a:picLocks noChangeAspect="1"/>
          </p:cNvPicPr>
          <p:nvPr/>
        </p:nvPicPr>
        <p:blipFill>
          <a:blip r:embed="rId4"/>
          <a:stretch>
            <a:fillRect/>
          </a:stretch>
        </p:blipFill>
        <p:spPr>
          <a:xfrm>
            <a:off x="1526359" y="2865425"/>
            <a:ext cx="3314700" cy="866775"/>
          </a:xfrm>
          <a:prstGeom prst="rect">
            <a:avLst/>
          </a:prstGeom>
          <a:ln>
            <a:solidFill>
              <a:srgbClr val="C00000"/>
            </a:solidFill>
          </a:ln>
        </p:spPr>
      </p:pic>
    </p:spTree>
    <p:extLst>
      <p:ext uri="{BB962C8B-B14F-4D97-AF65-F5344CB8AC3E}">
        <p14:creationId xmlns:p14="http://schemas.microsoft.com/office/powerpoint/2010/main" val="3299975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42.12 Measure Accuracy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05328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42.12 Measure Accuracy</a:t>
            </a:r>
            <a:endParaRPr lang="zh-TW" altLang="en-US" b="1" dirty="0">
              <a:solidFill>
                <a:srgbClr val="FFFF00"/>
              </a:solidFill>
            </a:endParaRPr>
          </a:p>
        </p:txBody>
      </p:sp>
      <p:sp>
        <p:nvSpPr>
          <p:cNvPr id="3" name="副標題 2"/>
          <p:cNvSpPr>
            <a:spLocks noGrp="1"/>
          </p:cNvSpPr>
          <p:nvPr>
            <p:ph type="subTitle" idx="1"/>
          </p:nvPr>
        </p:nvSpPr>
        <p:spPr>
          <a:xfrm>
            <a:off x="534379" y="1268760"/>
            <a:ext cx="3605573" cy="11521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Measure Accuracy</a:t>
            </a:r>
          </a:p>
          <a:p>
            <a:pPr marL="342900" indent="-342900" algn="l">
              <a:buClr>
                <a:srgbClr val="0070C0"/>
              </a:buClr>
              <a:buSzPct val="80000"/>
              <a:buFont typeface="Wingdings" pitchFamily="2" charset="2"/>
              <a:buChar char="u"/>
            </a:pPr>
            <a:r>
              <a:rPr lang="en-US" sz="1800" b="1" dirty="0">
                <a:solidFill>
                  <a:schemeClr val="tx1"/>
                </a:solidFill>
              </a:rPr>
              <a:t>Let's measure the accuracy on the test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pic>
        <p:nvPicPr>
          <p:cNvPr id="10" name="Picture 9">
            <a:extLst>
              <a:ext uri="{FF2B5EF4-FFF2-40B4-BE49-F238E27FC236}">
                <a16:creationId xmlns:a16="http://schemas.microsoft.com/office/drawing/2014/main" id="{D36B7656-A148-4B67-AC7A-323DDC797E70}"/>
              </a:ext>
            </a:extLst>
          </p:cNvPr>
          <p:cNvPicPr>
            <a:picLocks noChangeAspect="1"/>
          </p:cNvPicPr>
          <p:nvPr/>
        </p:nvPicPr>
        <p:blipFill>
          <a:blip r:embed="rId3"/>
          <a:stretch>
            <a:fillRect/>
          </a:stretch>
        </p:blipFill>
        <p:spPr>
          <a:xfrm>
            <a:off x="1785937" y="3346500"/>
            <a:ext cx="5572125" cy="2181225"/>
          </a:xfrm>
          <a:prstGeom prst="rect">
            <a:avLst/>
          </a:prstGeom>
          <a:ln>
            <a:solidFill>
              <a:srgbClr val="C00000"/>
            </a:solidFill>
          </a:ln>
        </p:spPr>
      </p:pic>
      <p:pic>
        <p:nvPicPr>
          <p:cNvPr id="11" name="Picture 10">
            <a:extLst>
              <a:ext uri="{FF2B5EF4-FFF2-40B4-BE49-F238E27FC236}">
                <a16:creationId xmlns:a16="http://schemas.microsoft.com/office/drawing/2014/main" id="{5551EE6F-3A54-40F8-8849-BE8DF96DFC99}"/>
              </a:ext>
            </a:extLst>
          </p:cNvPr>
          <p:cNvPicPr>
            <a:picLocks noChangeAspect="1"/>
          </p:cNvPicPr>
          <p:nvPr/>
        </p:nvPicPr>
        <p:blipFill>
          <a:blip r:embed="rId4"/>
          <a:stretch>
            <a:fillRect/>
          </a:stretch>
        </p:blipFill>
        <p:spPr>
          <a:xfrm>
            <a:off x="4437671" y="1268760"/>
            <a:ext cx="4171950" cy="1800225"/>
          </a:xfrm>
          <a:prstGeom prst="rect">
            <a:avLst/>
          </a:prstGeom>
          <a:ln>
            <a:solidFill>
              <a:srgbClr val="C00000"/>
            </a:solidFill>
          </a:ln>
        </p:spPr>
      </p:pic>
    </p:spTree>
    <p:extLst>
      <p:ext uri="{BB962C8B-B14F-4D97-AF65-F5344CB8AC3E}">
        <p14:creationId xmlns:p14="http://schemas.microsoft.com/office/powerpoint/2010/main" val="4036398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42.12 Measure Accuracy</a:t>
            </a:r>
            <a:endParaRPr lang="zh-TW" altLang="en-US" b="1" dirty="0">
              <a:solidFill>
                <a:srgbClr val="FFFF00"/>
              </a:solidFill>
            </a:endParaRPr>
          </a:p>
        </p:txBody>
      </p:sp>
      <p:sp>
        <p:nvSpPr>
          <p:cNvPr id="3" name="副標題 2"/>
          <p:cNvSpPr>
            <a:spLocks noGrp="1"/>
          </p:cNvSpPr>
          <p:nvPr>
            <p:ph type="subTitle" idx="1"/>
          </p:nvPr>
        </p:nvSpPr>
        <p:spPr>
          <a:xfrm>
            <a:off x="534379" y="1268760"/>
            <a:ext cx="7638021"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Measure Accuracy</a:t>
            </a:r>
          </a:p>
          <a:p>
            <a:pPr marL="342900" indent="-342900" algn="l">
              <a:buClr>
                <a:srgbClr val="0070C0"/>
              </a:buClr>
              <a:buSzPct val="80000"/>
              <a:buFont typeface="Wingdings" pitchFamily="2" charset="2"/>
              <a:buChar char="u"/>
            </a:pPr>
            <a:r>
              <a:rPr lang="en-US" sz="1800" b="1" dirty="0">
                <a:solidFill>
                  <a:schemeClr val="tx1"/>
                </a:solidFill>
              </a:rPr>
              <a:t>Oh! It's perfect, and that's just with us guessing as to the best hyperparameters!</a:t>
            </a:r>
          </a:p>
          <a:p>
            <a:pPr marL="342900" indent="-342900" algn="l">
              <a:buClr>
                <a:srgbClr val="0070C0"/>
              </a:buClr>
              <a:buSzPct val="80000"/>
              <a:buFont typeface="Wingdings" pitchFamily="2" charset="2"/>
              <a:buChar char="u"/>
            </a:pPr>
            <a:r>
              <a:rPr lang="en-US" sz="1800" b="1" dirty="0">
                <a:solidFill>
                  <a:schemeClr val="tx1"/>
                </a:solidFill>
              </a:rPr>
              <a:t>Normally I'd have you experiment to find better hyperparameters as an activity, but you can't improve on those results. </a:t>
            </a:r>
          </a:p>
          <a:p>
            <a:pPr marL="342900" indent="-342900" algn="l">
              <a:buClr>
                <a:srgbClr val="0070C0"/>
              </a:buClr>
              <a:buSzPct val="80000"/>
              <a:buFont typeface="Wingdings" pitchFamily="2" charset="2"/>
              <a:buChar char="u"/>
            </a:pPr>
            <a:r>
              <a:rPr lang="en-US" sz="1800" b="1" dirty="0">
                <a:solidFill>
                  <a:schemeClr val="tx1"/>
                </a:solidFill>
              </a:rPr>
              <a:t>Instead, see what it takes to make the results worse! </a:t>
            </a:r>
          </a:p>
          <a:p>
            <a:pPr marL="342900" indent="-342900" algn="l">
              <a:buClr>
                <a:srgbClr val="0070C0"/>
              </a:buClr>
              <a:buSzPct val="80000"/>
              <a:buFont typeface="Wingdings" pitchFamily="2" charset="2"/>
              <a:buChar char="u"/>
            </a:pPr>
            <a:r>
              <a:rPr lang="en-US" sz="1800" b="1" dirty="0">
                <a:solidFill>
                  <a:schemeClr val="tx1"/>
                </a:solidFill>
              </a:rPr>
              <a:t>How few epochs (iterations) can I get away with? </a:t>
            </a:r>
          </a:p>
          <a:p>
            <a:pPr marL="342900" indent="-342900" algn="l">
              <a:buClr>
                <a:srgbClr val="0070C0"/>
              </a:buClr>
              <a:buSzPct val="80000"/>
              <a:buFont typeface="Wingdings" pitchFamily="2" charset="2"/>
              <a:buChar char="u"/>
            </a:pPr>
            <a:r>
              <a:rPr lang="en-US" sz="1800" b="1" dirty="0">
                <a:solidFill>
                  <a:schemeClr val="tx1"/>
                </a:solidFill>
              </a:rPr>
              <a:t>How low can I set the max_depth? </a:t>
            </a:r>
          </a:p>
          <a:p>
            <a:pPr marL="342900" indent="-342900" algn="l">
              <a:buClr>
                <a:srgbClr val="0070C0"/>
              </a:buClr>
              <a:buSzPct val="80000"/>
              <a:buFont typeface="Wingdings" pitchFamily="2" charset="2"/>
              <a:buChar char="u"/>
            </a:pPr>
            <a:r>
              <a:rPr lang="en-US" sz="1800" b="1" dirty="0">
                <a:solidFill>
                  <a:schemeClr val="tx1"/>
                </a:solidFill>
              </a:rPr>
              <a:t>Basically try to optimize the simplicity and performance of the model, now that you already have perfect accuracy.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45</a:t>
            </a:fld>
            <a:endParaRPr lang="zh-TW" altLang="en-US"/>
          </a:p>
        </p:txBody>
      </p:sp>
    </p:spTree>
    <p:extLst>
      <p:ext uri="{BB962C8B-B14F-4D97-AF65-F5344CB8AC3E}">
        <p14:creationId xmlns:p14="http://schemas.microsoft.com/office/powerpoint/2010/main" val="1737805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42.13 Exercise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5723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42.13 Exercise</a:t>
            </a:r>
            <a:endParaRPr lang="zh-TW" altLang="en-US" b="1" dirty="0">
              <a:solidFill>
                <a:srgbClr val="FFFF00"/>
              </a:solidFill>
            </a:endParaRPr>
          </a:p>
        </p:txBody>
      </p:sp>
      <p:sp>
        <p:nvSpPr>
          <p:cNvPr id="3" name="副標題 2"/>
          <p:cNvSpPr>
            <a:spLocks noGrp="1"/>
          </p:cNvSpPr>
          <p:nvPr>
            <p:ph type="subTitle" idx="1"/>
          </p:nvPr>
        </p:nvSpPr>
        <p:spPr>
          <a:xfrm>
            <a:off x="534379" y="1268760"/>
            <a:ext cx="7638021" cy="13681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a:solidFill>
                  <a:schemeClr val="tx1"/>
                </a:solidFill>
              </a:rPr>
              <a:t>Change max_depth = 2</a:t>
            </a:r>
          </a:p>
          <a:p>
            <a:pPr marL="342900" indent="-342900" algn="l">
              <a:buClr>
                <a:srgbClr val="0070C0"/>
              </a:buClr>
              <a:buSzPct val="80000"/>
              <a:buFont typeface="Wingdings" pitchFamily="2" charset="2"/>
              <a:buChar char="u"/>
            </a:pPr>
            <a:r>
              <a:rPr lang="en-US" sz="1800" b="1" dirty="0">
                <a:solidFill>
                  <a:schemeClr val="tx1"/>
                </a:solidFill>
              </a:rPr>
              <a:t>Change the from epochs = 10 into Epochs = 5 </a:t>
            </a:r>
          </a:p>
          <a:p>
            <a:pPr marL="342900" indent="-342900" algn="l">
              <a:buClr>
                <a:srgbClr val="0070C0"/>
              </a:buClr>
              <a:buSzPct val="80000"/>
              <a:buFont typeface="Wingdings" pitchFamily="2" charset="2"/>
              <a:buChar char="u"/>
            </a:pPr>
            <a:r>
              <a:rPr lang="en-US" sz="1800" b="1" dirty="0">
                <a:solidFill>
                  <a:schemeClr val="tx1"/>
                </a:solidFill>
              </a:rPr>
              <a:t>Eta (Learning rate – adjust weights on each step) = 0.5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47</a:t>
            </a:fld>
            <a:endParaRPr lang="zh-TW" altLang="en-US"/>
          </a:p>
        </p:txBody>
      </p:sp>
    </p:spTree>
    <p:extLst>
      <p:ext uri="{BB962C8B-B14F-4D97-AF65-F5344CB8AC3E}">
        <p14:creationId xmlns:p14="http://schemas.microsoft.com/office/powerpoint/2010/main" val="2268911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42.13 Exercise</a:t>
            </a:r>
            <a:endParaRPr lang="zh-TW" altLang="en-US" b="1" dirty="0">
              <a:solidFill>
                <a:srgbClr val="FFFF00"/>
              </a:solidFill>
            </a:endParaRPr>
          </a:p>
        </p:txBody>
      </p:sp>
      <p:sp>
        <p:nvSpPr>
          <p:cNvPr id="3" name="副標題 2"/>
          <p:cNvSpPr>
            <a:spLocks noGrp="1"/>
          </p:cNvSpPr>
          <p:nvPr>
            <p:ph type="subTitle" idx="1"/>
          </p:nvPr>
        </p:nvSpPr>
        <p:spPr>
          <a:xfrm>
            <a:off x="534379" y="1268760"/>
            <a:ext cx="7638021" cy="7778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a:solidFill>
                  <a:schemeClr val="tx1"/>
                </a:solidFill>
              </a:rPr>
              <a:t>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48</a:t>
            </a:fld>
            <a:endParaRPr lang="zh-TW" altLang="en-US"/>
          </a:p>
        </p:txBody>
      </p:sp>
      <p:pic>
        <p:nvPicPr>
          <p:cNvPr id="8" name="Picture 7">
            <a:extLst>
              <a:ext uri="{FF2B5EF4-FFF2-40B4-BE49-F238E27FC236}">
                <a16:creationId xmlns:a16="http://schemas.microsoft.com/office/drawing/2014/main" id="{4C50B65D-9E0F-407D-9F00-C6B13A4FFF0D}"/>
              </a:ext>
            </a:extLst>
          </p:cNvPr>
          <p:cNvPicPr>
            <a:picLocks noChangeAspect="1"/>
          </p:cNvPicPr>
          <p:nvPr/>
        </p:nvPicPr>
        <p:blipFill>
          <a:blip r:embed="rId3"/>
          <a:stretch>
            <a:fillRect/>
          </a:stretch>
        </p:blipFill>
        <p:spPr>
          <a:xfrm>
            <a:off x="1979712" y="2528287"/>
            <a:ext cx="4114800" cy="3333750"/>
          </a:xfrm>
          <a:prstGeom prst="rect">
            <a:avLst/>
          </a:prstGeom>
          <a:ln>
            <a:solidFill>
              <a:srgbClr val="C00000"/>
            </a:solidFill>
          </a:ln>
        </p:spPr>
      </p:pic>
    </p:spTree>
    <p:extLst>
      <p:ext uri="{BB962C8B-B14F-4D97-AF65-F5344CB8AC3E}">
        <p14:creationId xmlns:p14="http://schemas.microsoft.com/office/powerpoint/2010/main" val="4211696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42.13 Exercise</a:t>
            </a:r>
            <a:endParaRPr lang="zh-TW" altLang="en-US" b="1" dirty="0">
              <a:solidFill>
                <a:srgbClr val="FFFF00"/>
              </a:solidFill>
            </a:endParaRPr>
          </a:p>
        </p:txBody>
      </p:sp>
      <p:sp>
        <p:nvSpPr>
          <p:cNvPr id="3" name="副標題 2"/>
          <p:cNvSpPr>
            <a:spLocks noGrp="1"/>
          </p:cNvSpPr>
          <p:nvPr>
            <p:ph type="subTitle" idx="1"/>
          </p:nvPr>
        </p:nvSpPr>
        <p:spPr>
          <a:xfrm>
            <a:off x="534379" y="1268760"/>
            <a:ext cx="7638021" cy="11521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a:solidFill>
                  <a:schemeClr val="tx1"/>
                </a:solidFill>
              </a:rPr>
              <a:t>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49</a:t>
            </a:fld>
            <a:endParaRPr lang="zh-TW" altLang="en-US"/>
          </a:p>
        </p:txBody>
      </p:sp>
      <p:pic>
        <p:nvPicPr>
          <p:cNvPr id="9" name="Picture 8">
            <a:extLst>
              <a:ext uri="{FF2B5EF4-FFF2-40B4-BE49-F238E27FC236}">
                <a16:creationId xmlns:a16="http://schemas.microsoft.com/office/drawing/2014/main" id="{1005136F-82E1-4AE9-9B4D-6DFB5ACD1DBF}"/>
              </a:ext>
            </a:extLst>
          </p:cNvPr>
          <p:cNvPicPr>
            <a:picLocks noChangeAspect="1"/>
          </p:cNvPicPr>
          <p:nvPr/>
        </p:nvPicPr>
        <p:blipFill>
          <a:blip r:embed="rId3"/>
          <a:stretch>
            <a:fillRect/>
          </a:stretch>
        </p:blipFill>
        <p:spPr>
          <a:xfrm>
            <a:off x="1567326" y="2754709"/>
            <a:ext cx="5572125" cy="1971675"/>
          </a:xfrm>
          <a:prstGeom prst="rect">
            <a:avLst/>
          </a:prstGeom>
          <a:ln>
            <a:solidFill>
              <a:srgbClr val="C00000"/>
            </a:solidFill>
          </a:ln>
        </p:spPr>
      </p:pic>
    </p:spTree>
    <p:extLst>
      <p:ext uri="{BB962C8B-B14F-4D97-AF65-F5344CB8AC3E}">
        <p14:creationId xmlns:p14="http://schemas.microsoft.com/office/powerpoint/2010/main" val="428451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42.1 Features of XGBoost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6819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50</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 Features of XGBoost</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34366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Features of XGBoost</a:t>
            </a:r>
          </a:p>
          <a:p>
            <a:pPr marL="342900" indent="-342900" algn="l">
              <a:buClr>
                <a:srgbClr val="0070C0"/>
              </a:buClr>
              <a:buSzPct val="80000"/>
              <a:buFont typeface="Wingdings" pitchFamily="2" charset="2"/>
              <a:buChar char="u"/>
            </a:pPr>
            <a:r>
              <a:rPr lang="en-US" sz="1800" b="1" dirty="0">
                <a:solidFill>
                  <a:schemeClr val="tx1"/>
                </a:solidFill>
              </a:rPr>
              <a:t>Regularized boosting (Prevents overfitting)</a:t>
            </a:r>
          </a:p>
          <a:p>
            <a:pPr marL="342900" indent="-342900" algn="l">
              <a:buClr>
                <a:srgbClr val="0070C0"/>
              </a:buClr>
              <a:buSzPct val="80000"/>
              <a:buFont typeface="Wingdings" pitchFamily="2" charset="2"/>
              <a:buChar char="u"/>
            </a:pPr>
            <a:r>
              <a:rPr lang="en-US" sz="1800" b="1" dirty="0">
                <a:solidFill>
                  <a:schemeClr val="tx1"/>
                </a:solidFill>
              </a:rPr>
              <a:t>Can handle missing values automatically</a:t>
            </a:r>
          </a:p>
          <a:p>
            <a:pPr marL="342900" indent="-342900" algn="l">
              <a:buClr>
                <a:srgbClr val="0070C0"/>
              </a:buClr>
              <a:buSzPct val="80000"/>
              <a:buFont typeface="Wingdings" pitchFamily="2" charset="2"/>
              <a:buChar char="u"/>
            </a:pPr>
            <a:r>
              <a:rPr lang="en-US" sz="1800" b="1" dirty="0">
                <a:solidFill>
                  <a:schemeClr val="tx1"/>
                </a:solidFill>
              </a:rPr>
              <a:t>Parallel processing</a:t>
            </a:r>
          </a:p>
          <a:p>
            <a:pPr marL="342900" indent="-342900" algn="l">
              <a:buClr>
                <a:srgbClr val="0070C0"/>
              </a:buClr>
              <a:buSzPct val="80000"/>
              <a:buFont typeface="Wingdings" pitchFamily="2" charset="2"/>
              <a:buChar char="u"/>
            </a:pPr>
            <a:r>
              <a:rPr lang="en-US" sz="1800" b="1" dirty="0">
                <a:solidFill>
                  <a:schemeClr val="tx1"/>
                </a:solidFill>
              </a:rPr>
              <a:t>Can cross-validate at each iteration</a:t>
            </a:r>
          </a:p>
          <a:p>
            <a:pPr marL="800100" lvl="1" indent="-342900" algn="l">
              <a:buClr>
                <a:srgbClr val="0070C0"/>
              </a:buClr>
              <a:buSzPct val="80000"/>
              <a:buFont typeface="Wingdings" pitchFamily="2" charset="2"/>
              <a:buChar char="u"/>
            </a:pPr>
            <a:r>
              <a:rPr lang="en-US" sz="1800" b="1" dirty="0">
                <a:solidFill>
                  <a:schemeClr val="tx1"/>
                </a:solidFill>
              </a:rPr>
              <a:t>Enables early stopping, finding optimal number of iteration</a:t>
            </a:r>
          </a:p>
          <a:p>
            <a:pPr marL="342900" indent="-342900" algn="l">
              <a:buClr>
                <a:srgbClr val="0070C0"/>
              </a:buClr>
              <a:buSzPct val="80000"/>
              <a:buFont typeface="Wingdings" pitchFamily="2" charset="2"/>
              <a:buChar char="u"/>
            </a:pPr>
            <a:r>
              <a:rPr lang="en-US" sz="1800" b="1" dirty="0">
                <a:solidFill>
                  <a:schemeClr val="tx1"/>
                </a:solidFill>
              </a:rPr>
              <a:t>Incremental training</a:t>
            </a:r>
          </a:p>
          <a:p>
            <a:pPr marL="342900" indent="-342900" algn="l">
              <a:buClr>
                <a:srgbClr val="0070C0"/>
              </a:buClr>
              <a:buSzPct val="80000"/>
              <a:buFont typeface="Wingdings" pitchFamily="2" charset="2"/>
              <a:buChar char="u"/>
            </a:pPr>
            <a:r>
              <a:rPr lang="en-US" sz="1800" b="1" dirty="0">
                <a:solidFill>
                  <a:schemeClr val="tx1"/>
                </a:solidFill>
              </a:rPr>
              <a:t>Can plug in your own optimization objectives</a:t>
            </a:r>
          </a:p>
          <a:p>
            <a:pPr marL="342900" indent="-342900" algn="l">
              <a:buClr>
                <a:srgbClr val="0070C0"/>
              </a:buClr>
              <a:buSzPct val="80000"/>
              <a:buFont typeface="Wingdings" pitchFamily="2" charset="2"/>
              <a:buChar char="u"/>
            </a:pPr>
            <a:r>
              <a:rPr lang="en-US" sz="1800" b="1" dirty="0">
                <a:solidFill>
                  <a:schemeClr val="tx1"/>
                </a:solidFill>
              </a:rPr>
              <a:t>Tree pruning</a:t>
            </a:r>
          </a:p>
          <a:p>
            <a:pPr marL="800100" lvl="1" indent="-342900" algn="l">
              <a:buClr>
                <a:srgbClr val="0070C0"/>
              </a:buClr>
              <a:buSzPct val="80000"/>
              <a:buFont typeface="Wingdings" pitchFamily="2" charset="2"/>
              <a:buChar char="u"/>
            </a:pPr>
            <a:r>
              <a:rPr lang="en-US" sz="1800" b="1" dirty="0">
                <a:solidFill>
                  <a:schemeClr val="tx1"/>
                </a:solidFill>
              </a:rPr>
              <a:t>Generally, results in deeper, but optimized trees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F0EAF2A5-671C-40AE-9688-B86F52B9ED07}"/>
              </a:ext>
            </a:extLst>
          </p:cNvPr>
          <p:cNvPicPr>
            <a:picLocks noChangeAspect="1"/>
          </p:cNvPicPr>
          <p:nvPr/>
        </p:nvPicPr>
        <p:blipFill>
          <a:blip r:embed="rId3"/>
          <a:stretch>
            <a:fillRect/>
          </a:stretch>
        </p:blipFill>
        <p:spPr>
          <a:xfrm>
            <a:off x="6494469" y="4705395"/>
            <a:ext cx="2381250" cy="1638300"/>
          </a:xfrm>
          <a:prstGeom prst="rect">
            <a:avLst/>
          </a:prstGeom>
          <a:ln>
            <a:solidFill>
              <a:srgbClr val="C00000"/>
            </a:solidFill>
          </a:ln>
        </p:spPr>
      </p:pic>
    </p:spTree>
    <p:extLst>
      <p:ext uri="{BB962C8B-B14F-4D97-AF65-F5344CB8AC3E}">
        <p14:creationId xmlns:p14="http://schemas.microsoft.com/office/powerpoint/2010/main" val="300020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 Features of XGBoost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31882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Features of XGBoost Explanation</a:t>
            </a:r>
          </a:p>
          <a:p>
            <a:pPr marL="342900" indent="-342900" algn="l">
              <a:buClr>
                <a:srgbClr val="0070C0"/>
              </a:buClr>
              <a:buSzPct val="80000"/>
              <a:buFont typeface="Wingdings" pitchFamily="2" charset="2"/>
              <a:buChar char="u"/>
            </a:pPr>
            <a:r>
              <a:rPr lang="en-US" sz="1800" b="1" dirty="0">
                <a:solidFill>
                  <a:schemeClr val="tx1"/>
                </a:solidFill>
              </a:rPr>
              <a:t>XGBoost is so good. It uses something called </a:t>
            </a:r>
            <a:r>
              <a:rPr lang="en-US" sz="1800" b="1" dirty="0">
                <a:solidFill>
                  <a:srgbClr val="C00000"/>
                </a:solidFill>
              </a:rPr>
              <a:t>regularized boosting</a:t>
            </a:r>
            <a:r>
              <a:rPr lang="en-US" sz="1800" b="1" dirty="0">
                <a:solidFill>
                  <a:schemeClr val="tx1"/>
                </a:solidFill>
              </a:rPr>
              <a:t>. So this is what sets it apart from other boost of tree methods out there.</a:t>
            </a:r>
          </a:p>
          <a:p>
            <a:pPr marL="342900" indent="-342900" algn="l">
              <a:buClr>
                <a:srgbClr val="0070C0"/>
              </a:buClr>
              <a:buSzPct val="80000"/>
              <a:buFont typeface="Wingdings" pitchFamily="2" charset="2"/>
              <a:buChar char="u"/>
            </a:pPr>
            <a:r>
              <a:rPr lang="en-US" sz="1800" b="1" dirty="0">
                <a:solidFill>
                  <a:schemeClr val="tx1"/>
                </a:solidFill>
              </a:rPr>
              <a:t>Regularization is something that prevents overfitting. It ensures that the model we end up with is generalized and it is not really overfitted to the set of data that you trained it on.</a:t>
            </a:r>
          </a:p>
          <a:p>
            <a:pPr marL="342900" indent="-342900" algn="l">
              <a:buClr>
                <a:srgbClr val="0070C0"/>
              </a:buClr>
              <a:buSzPct val="80000"/>
              <a:buFont typeface="Wingdings" pitchFamily="2" charset="2"/>
              <a:buChar char="u"/>
            </a:pPr>
            <a:r>
              <a:rPr lang="en-US" sz="1800" b="1" dirty="0">
                <a:solidFill>
                  <a:schemeClr val="tx1"/>
                </a:solidFill>
              </a:rPr>
              <a:t>We will discuss regularization in more detail later.</a:t>
            </a:r>
          </a:p>
          <a:p>
            <a:pPr marL="342900" indent="-342900" algn="l">
              <a:buClr>
                <a:srgbClr val="0070C0"/>
              </a:buClr>
              <a:buSzPct val="80000"/>
              <a:buFont typeface="Wingdings" pitchFamily="2" charset="2"/>
              <a:buChar char="u"/>
            </a:pPr>
            <a:r>
              <a:rPr lang="en-US" sz="1800" b="1" dirty="0">
                <a:solidFill>
                  <a:schemeClr val="tx1"/>
                </a:solidFill>
              </a:rPr>
              <a:t>But under the hood, it uses L1 and L2 regularization which we will talk later.</a:t>
            </a:r>
          </a:p>
          <a:p>
            <a:pPr marL="342900" indent="-342900" algn="l">
              <a:buClr>
                <a:srgbClr val="0070C0"/>
              </a:buClr>
              <a:buSzPct val="80000"/>
              <a:buFont typeface="Wingdings" pitchFamily="2" charset="2"/>
              <a:buChar char="u"/>
            </a:pPr>
            <a:r>
              <a:rPr lang="en-US" sz="1800" b="1" dirty="0">
                <a:solidFill>
                  <a:schemeClr val="tx1"/>
                </a:solidFill>
              </a:rPr>
              <a:t>Another really cool feature is that XGBoost can handle missing values automatically.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F0EAF2A5-671C-40AE-9688-B86F52B9ED07}"/>
              </a:ext>
            </a:extLst>
          </p:cNvPr>
          <p:cNvPicPr>
            <a:picLocks noChangeAspect="1"/>
          </p:cNvPicPr>
          <p:nvPr/>
        </p:nvPicPr>
        <p:blipFill>
          <a:blip r:embed="rId3"/>
          <a:stretch>
            <a:fillRect/>
          </a:stretch>
        </p:blipFill>
        <p:spPr>
          <a:xfrm>
            <a:off x="6305550" y="4609716"/>
            <a:ext cx="2381250" cy="1638300"/>
          </a:xfrm>
          <a:prstGeom prst="rect">
            <a:avLst/>
          </a:prstGeom>
          <a:ln>
            <a:solidFill>
              <a:srgbClr val="C00000"/>
            </a:solidFill>
          </a:ln>
        </p:spPr>
      </p:pic>
    </p:spTree>
    <p:extLst>
      <p:ext uri="{BB962C8B-B14F-4D97-AF65-F5344CB8AC3E}">
        <p14:creationId xmlns:p14="http://schemas.microsoft.com/office/powerpoint/2010/main" val="386016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 Features of XGBoost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3501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Features of XGBoost Explanation</a:t>
            </a:r>
          </a:p>
          <a:p>
            <a:pPr marL="342900" indent="-342900" algn="l">
              <a:buClr>
                <a:srgbClr val="0070C0"/>
              </a:buClr>
              <a:buSzPct val="80000"/>
              <a:buFont typeface="Wingdings" pitchFamily="2" charset="2"/>
              <a:buChar char="u"/>
            </a:pPr>
            <a:r>
              <a:rPr lang="en-US" sz="1800" b="1" dirty="0">
                <a:solidFill>
                  <a:schemeClr val="tx1"/>
                </a:solidFill>
              </a:rPr>
              <a:t>So, XGBoost will automatically figure out the best way to handle the missing values in your data. You do not need to think about it too much.</a:t>
            </a:r>
          </a:p>
          <a:p>
            <a:pPr marL="342900" indent="-342900" algn="l">
              <a:buClr>
                <a:srgbClr val="0070C0"/>
              </a:buClr>
              <a:buSzPct val="80000"/>
              <a:buFont typeface="Wingdings" pitchFamily="2" charset="2"/>
              <a:buChar char="u"/>
            </a:pPr>
            <a:r>
              <a:rPr lang="en-US" sz="1800" b="1" dirty="0">
                <a:solidFill>
                  <a:schemeClr val="tx1"/>
                </a:solidFill>
              </a:rPr>
              <a:t>This is really cool feature because you know dealing with missing values and input those missing values can be a hug part of your job as a data scientist.</a:t>
            </a:r>
          </a:p>
          <a:p>
            <a:pPr marL="342900" indent="-342900" algn="l">
              <a:buClr>
                <a:srgbClr val="0070C0"/>
              </a:buClr>
              <a:buSzPct val="80000"/>
              <a:buFont typeface="Wingdings" pitchFamily="2" charset="2"/>
              <a:buChar char="u"/>
            </a:pPr>
            <a:r>
              <a:rPr lang="en-US" sz="1800" b="1" dirty="0">
                <a:solidFill>
                  <a:schemeClr val="tx1"/>
                </a:solidFill>
              </a:rPr>
              <a:t>But XGBoost just kind of make it happen.</a:t>
            </a:r>
          </a:p>
          <a:p>
            <a:pPr marL="342900" indent="-342900" algn="l">
              <a:buClr>
                <a:srgbClr val="0070C0"/>
              </a:buClr>
              <a:buSzPct val="80000"/>
              <a:buFont typeface="Wingdings" pitchFamily="2" charset="2"/>
              <a:buChar char="u"/>
            </a:pPr>
            <a:r>
              <a:rPr lang="en-US" sz="1800" b="1" dirty="0">
                <a:solidFill>
                  <a:schemeClr val="tx1"/>
                </a:solidFill>
              </a:rPr>
              <a:t>XGBoost also cane be run in parallel. That is the key of efficiency.</a:t>
            </a:r>
          </a:p>
          <a:p>
            <a:pPr marL="342900" indent="-342900" algn="l">
              <a:buClr>
                <a:srgbClr val="0070C0"/>
              </a:buClr>
              <a:buSzPct val="80000"/>
              <a:buFont typeface="Wingdings" pitchFamily="2" charset="2"/>
              <a:buChar char="u"/>
            </a:pPr>
            <a:r>
              <a:rPr lang="en-US" sz="1800" b="1" dirty="0">
                <a:solidFill>
                  <a:schemeClr val="tx1"/>
                </a:solidFill>
              </a:rPr>
              <a:t>You can actually take advantage of all the cores on your GPU or even take advantage of a cluster of computers.</a:t>
            </a:r>
          </a:p>
          <a:p>
            <a:pPr marL="342900" indent="-342900" algn="l">
              <a:buClr>
                <a:srgbClr val="0070C0"/>
              </a:buClr>
              <a:buSzPct val="80000"/>
              <a:buFont typeface="Wingdings" pitchFamily="2" charset="2"/>
              <a:buChar char="u"/>
            </a:pPr>
            <a:r>
              <a:rPr lang="en-US" sz="1800" b="1" dirty="0">
                <a:solidFill>
                  <a:schemeClr val="tx1"/>
                </a:solidFill>
              </a:rPr>
              <a:t>It can be run in parallel across multiple treads and this also means you can use it for a  big data for large data sets that will not necessarily fit on my machine.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F0EAF2A5-671C-40AE-9688-B86F52B9ED07}"/>
              </a:ext>
            </a:extLst>
          </p:cNvPr>
          <p:cNvPicPr>
            <a:picLocks noChangeAspect="1"/>
          </p:cNvPicPr>
          <p:nvPr/>
        </p:nvPicPr>
        <p:blipFill>
          <a:blip r:embed="rId3"/>
          <a:stretch>
            <a:fillRect/>
          </a:stretch>
        </p:blipFill>
        <p:spPr>
          <a:xfrm>
            <a:off x="5940152" y="4861270"/>
            <a:ext cx="2381250" cy="1638300"/>
          </a:xfrm>
          <a:prstGeom prst="rect">
            <a:avLst/>
          </a:prstGeom>
          <a:ln>
            <a:solidFill>
              <a:srgbClr val="C00000"/>
            </a:solidFill>
          </a:ln>
        </p:spPr>
      </p:pic>
    </p:spTree>
    <p:extLst>
      <p:ext uri="{BB962C8B-B14F-4D97-AF65-F5344CB8AC3E}">
        <p14:creationId xmlns:p14="http://schemas.microsoft.com/office/powerpoint/2010/main" val="398801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42.1 Features of XGBoost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28083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Features of XGBoost Explanation</a:t>
            </a:r>
          </a:p>
          <a:p>
            <a:pPr marL="342900" indent="-342900" algn="l">
              <a:buClr>
                <a:srgbClr val="0070C0"/>
              </a:buClr>
              <a:buSzPct val="80000"/>
              <a:buFont typeface="Wingdings" pitchFamily="2" charset="2"/>
              <a:buChar char="u"/>
            </a:pPr>
            <a:r>
              <a:rPr lang="en-US" sz="1800" b="1" dirty="0">
                <a:solidFill>
                  <a:schemeClr val="tx1"/>
                </a:solidFill>
              </a:rPr>
              <a:t>So, not only a XGBoost are really powerful, it us also very accurate algorithm for small data sets. It also scales well.</a:t>
            </a:r>
          </a:p>
          <a:p>
            <a:pPr marL="342900" indent="-342900" algn="l">
              <a:buClr>
                <a:srgbClr val="0070C0"/>
              </a:buClr>
              <a:buSzPct val="80000"/>
              <a:buFont typeface="Wingdings" pitchFamily="2" charset="2"/>
              <a:buChar char="u"/>
            </a:pPr>
            <a:r>
              <a:rPr lang="en-US" sz="1800" b="1" dirty="0">
                <a:solidFill>
                  <a:schemeClr val="tx1"/>
                </a:solidFill>
              </a:rPr>
              <a:t>That is why XGBoost is loved by many people.</a:t>
            </a:r>
          </a:p>
          <a:p>
            <a:pPr marL="342900" indent="-342900" algn="l">
              <a:buClr>
                <a:srgbClr val="0070C0"/>
              </a:buClr>
              <a:buSzPct val="80000"/>
              <a:buFont typeface="Wingdings" pitchFamily="2" charset="2"/>
              <a:buChar char="u"/>
            </a:pPr>
            <a:r>
              <a:rPr lang="en-US" sz="1800" b="1" dirty="0">
                <a:solidFill>
                  <a:schemeClr val="tx1"/>
                </a:solidFill>
              </a:rPr>
              <a:t>Another nice feature of XGBoost is that you can do cross-validation at each iteration.</a:t>
            </a:r>
          </a:p>
          <a:p>
            <a:pPr marL="342900" indent="-342900" algn="l">
              <a:buClr>
                <a:srgbClr val="0070C0"/>
              </a:buClr>
              <a:buSzPct val="80000"/>
              <a:buFont typeface="Wingdings" pitchFamily="2" charset="2"/>
              <a:buChar char="u"/>
            </a:pPr>
            <a:r>
              <a:rPr lang="en-US" sz="1800" b="1" dirty="0">
                <a:solidFill>
                  <a:schemeClr val="tx1"/>
                </a:solidFill>
              </a:rPr>
              <a:t>We will discuss Cross-validation later.</a:t>
            </a:r>
          </a:p>
          <a:p>
            <a:pPr marL="342900" indent="-342900" algn="l">
              <a:buClr>
                <a:srgbClr val="0070C0"/>
              </a:buClr>
              <a:buSzPct val="80000"/>
              <a:buFont typeface="Wingdings" pitchFamily="2" charset="2"/>
              <a:buChar char="u"/>
            </a:pPr>
            <a:r>
              <a:rPr lang="en-US" sz="1800" b="1" dirty="0">
                <a:solidFill>
                  <a:schemeClr val="tx1"/>
                </a:solidFill>
              </a:rPr>
              <a:t>The idea of cross-validation is that you can evaluate the performance of this algorithm of XGBoost at each step of its training.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F0EAF2A5-671C-40AE-9688-B86F52B9ED07}"/>
              </a:ext>
            </a:extLst>
          </p:cNvPr>
          <p:cNvPicPr>
            <a:picLocks noChangeAspect="1"/>
          </p:cNvPicPr>
          <p:nvPr/>
        </p:nvPicPr>
        <p:blipFill>
          <a:blip r:embed="rId3"/>
          <a:stretch>
            <a:fillRect/>
          </a:stretch>
        </p:blipFill>
        <p:spPr>
          <a:xfrm>
            <a:off x="5940152" y="4861270"/>
            <a:ext cx="2381250" cy="1638300"/>
          </a:xfrm>
          <a:prstGeom prst="rect">
            <a:avLst/>
          </a:prstGeom>
          <a:ln>
            <a:solidFill>
              <a:srgbClr val="C00000"/>
            </a:solidFill>
          </a:ln>
        </p:spPr>
      </p:pic>
    </p:spTree>
    <p:extLst>
      <p:ext uri="{BB962C8B-B14F-4D97-AF65-F5344CB8AC3E}">
        <p14:creationId xmlns:p14="http://schemas.microsoft.com/office/powerpoint/2010/main" val="33952939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4113</TotalTime>
  <Words>3111</Words>
  <Application>Microsoft Office PowerPoint</Application>
  <PresentationFormat>On-screen Show (4:3)</PresentationFormat>
  <Paragraphs>361</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Wingdings</vt:lpstr>
      <vt:lpstr>Office 佈景主題</vt:lpstr>
      <vt:lpstr>42 XGBoost</vt:lpstr>
      <vt:lpstr>42 XGBoost</vt:lpstr>
      <vt:lpstr>42 XGBoost</vt:lpstr>
      <vt:lpstr>42 XGBoost</vt:lpstr>
      <vt:lpstr>42.1 Features of XGBoost</vt:lpstr>
      <vt:lpstr>42.1 Features of XGBoost</vt:lpstr>
      <vt:lpstr>42.1 Features of XGBoost</vt:lpstr>
      <vt:lpstr>42.1 Features of XGBoost</vt:lpstr>
      <vt:lpstr>42.1 Features of XGBoost</vt:lpstr>
      <vt:lpstr>42.1 Features of XGBoost</vt:lpstr>
      <vt:lpstr>42.1 Features of XGBoost</vt:lpstr>
      <vt:lpstr>42.2 Using XGBoost</vt:lpstr>
      <vt:lpstr>42.2 Using XGBoost</vt:lpstr>
      <vt:lpstr>42.2 Using XGBoost</vt:lpstr>
      <vt:lpstr>42.2 Using XGBoost</vt:lpstr>
      <vt:lpstr>42.3 XGBoost Hyperparameters</vt:lpstr>
      <vt:lpstr>42.3 XGBoost Hyperparameters</vt:lpstr>
      <vt:lpstr>42.3 XGBoost Hyperparameters</vt:lpstr>
      <vt:lpstr>42.3 XGBoost Hyperparameters</vt:lpstr>
      <vt:lpstr>42.3 XGBoost Hyperparameters</vt:lpstr>
      <vt:lpstr>42.4 XGBoost</vt:lpstr>
      <vt:lpstr>42.4 XGBoost</vt:lpstr>
      <vt:lpstr>42.4 XGBoost</vt:lpstr>
      <vt:lpstr>42.4 XGBoost</vt:lpstr>
      <vt:lpstr>42.5 Practice XGBoost</vt:lpstr>
      <vt:lpstr>42.5 Practice XGBoost</vt:lpstr>
      <vt:lpstr>42.5 Practice XGBoost</vt:lpstr>
      <vt:lpstr>42.6 Load iris Data Set</vt:lpstr>
      <vt:lpstr>42.6 Load iris Data Set</vt:lpstr>
      <vt:lpstr>42.6 Load iris Data Set</vt:lpstr>
      <vt:lpstr>42.6 Load iris Data Set</vt:lpstr>
      <vt:lpstr>42.7 Split Data to Train and Test</vt:lpstr>
      <vt:lpstr>42.7 Split Data to Train and Test</vt:lpstr>
      <vt:lpstr>42.7 Split Data to Train and Test</vt:lpstr>
      <vt:lpstr>42.8 Load XGBoost</vt:lpstr>
      <vt:lpstr>42.8 Load XGBoost</vt:lpstr>
      <vt:lpstr>42.9 Define Hyperparameter</vt:lpstr>
      <vt:lpstr>42.9 Define Hyperparameter</vt:lpstr>
      <vt:lpstr>42.10 Train Model</vt:lpstr>
      <vt:lpstr>42.10 Train Model</vt:lpstr>
      <vt:lpstr>42.11 Model Prediction</vt:lpstr>
      <vt:lpstr>42.11 Model Prediction</vt:lpstr>
      <vt:lpstr>42.12 Measure Accuracy</vt:lpstr>
      <vt:lpstr>42.12 Measure Accuracy</vt:lpstr>
      <vt:lpstr>42.12 Measure Accuracy</vt:lpstr>
      <vt:lpstr>42.13 Exercise</vt:lpstr>
      <vt:lpstr>42.13 Exercise</vt:lpstr>
      <vt:lpstr>42.13 Exercise</vt:lpstr>
      <vt:lpstr>42.13 Exercise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1773</cp:revision>
  <dcterms:created xsi:type="dcterms:W3CDTF">2018-09-28T16:40:41Z</dcterms:created>
  <dcterms:modified xsi:type="dcterms:W3CDTF">2020-08-29T01:36:00Z</dcterms:modified>
</cp:coreProperties>
</file>