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317" r:id="rId3"/>
    <p:sldId id="319" r:id="rId4"/>
    <p:sldId id="323" r:id="rId5"/>
    <p:sldId id="324" r:id="rId6"/>
    <p:sldId id="325" r:id="rId7"/>
    <p:sldId id="326" r:id="rId8"/>
    <p:sldId id="327" r:id="rId9"/>
    <p:sldId id="328" r:id="rId10"/>
    <p:sldId id="329" r:id="rId11"/>
    <p:sldId id="330" r:id="rId12"/>
    <p:sldId id="331" r:id="rId13"/>
    <p:sldId id="332" r:id="rId14"/>
    <p:sldId id="334" r:id="rId15"/>
    <p:sldId id="333" r:id="rId16"/>
    <p:sldId id="335" r:id="rId17"/>
    <p:sldId id="336" r:id="rId18"/>
    <p:sldId id="337" r:id="rId19"/>
    <p:sldId id="338" r:id="rId20"/>
    <p:sldId id="340" r:id="rId21"/>
    <p:sldId id="339" r:id="rId22"/>
    <p:sldId id="341" r:id="rId23"/>
    <p:sldId id="342" r:id="rId24"/>
    <p:sldId id="259" r:id="rId25"/>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4088587657" initials="1" lastIdx="1" clrIdx="0">
    <p:extLst>
      <p:ext uri="{19B8F6BF-5375-455C-9EA6-DF929625EA0E}">
        <p15:presenceInfo xmlns:p15="http://schemas.microsoft.com/office/powerpoint/2012/main" userId="46f8387d243dde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379" autoAdjust="0"/>
    <p:restoredTop sz="95401" autoAdjust="0"/>
  </p:normalViewPr>
  <p:slideViewPr>
    <p:cSldViewPr>
      <p:cViewPr varScale="1">
        <p:scale>
          <a:sx n="94" d="100"/>
          <a:sy n="94" d="100"/>
        </p:scale>
        <p:origin x="55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2020/9/22</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2020/9/22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2020/9/22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2020/9/22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2020/9/22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2020/9/22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2020/9/22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2020/9/22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2020/9/22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2020/9/22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2020/9/22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2020/9/22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2020/9/22</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103 Tune Neural Network</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a:t>Peter H. Chen</a:t>
            </a:r>
            <a:endParaRPr lang="zh-TW" altLang="en-US"/>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103.2 Effect of Learning Rate</a:t>
            </a:r>
            <a:endParaRPr lang="zh-TW" altLang="en-US" b="1" dirty="0">
              <a:solidFill>
                <a:srgbClr val="FFFF00"/>
              </a:solidFill>
            </a:endParaRPr>
          </a:p>
        </p:txBody>
      </p:sp>
      <p:sp>
        <p:nvSpPr>
          <p:cNvPr id="3" name="副標題 2"/>
          <p:cNvSpPr>
            <a:spLocks noGrp="1"/>
          </p:cNvSpPr>
          <p:nvPr>
            <p:ph type="subTitle" idx="1"/>
          </p:nvPr>
        </p:nvSpPr>
        <p:spPr>
          <a:xfrm>
            <a:off x="426368" y="1418785"/>
            <a:ext cx="8291263" cy="136214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Effect of Learning Rate</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rPr>
              <a:t>Learning</a:t>
            </a:r>
            <a:r>
              <a:rPr lang="en-US" altLang="en-US" sz="1800" b="1" dirty="0">
                <a:solidFill>
                  <a:schemeClr val="tx1"/>
                </a:solidFill>
              </a:rPr>
              <a:t> rate t</a:t>
            </a:r>
            <a:r>
              <a:rPr kumimoji="0" lang="en-US" altLang="en-US" sz="1800" b="1" i="0" u="none" strike="noStrike" cap="none" normalizeH="0" baseline="0" dirty="0">
                <a:ln>
                  <a:noFill/>
                </a:ln>
                <a:solidFill>
                  <a:schemeClr val="tx1"/>
                </a:solidFill>
                <a:effectLst/>
              </a:rPr>
              <a:t>oo high means you might overshoot the optimal solution.</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rPr>
              <a:t>Learning Rate too small will take too long to find the optimal solution</a:t>
            </a:r>
          </a:p>
          <a:p>
            <a:pPr marL="342900" indent="-342900" algn="l">
              <a:buClr>
                <a:srgbClr val="0070C0"/>
              </a:buClr>
              <a:buSzPct val="80000"/>
              <a:buFont typeface="Wingdings" pitchFamily="2" charset="2"/>
              <a:buChar char="u"/>
            </a:pPr>
            <a:r>
              <a:rPr lang="en-US" altLang="en-US" sz="1800" b="1" dirty="0">
                <a:solidFill>
                  <a:schemeClr val="tx1"/>
                </a:solidFill>
              </a:rPr>
              <a:t>Learning rate is an example of a </a:t>
            </a:r>
            <a:r>
              <a:rPr lang="en-US" altLang="en-US" sz="1800" b="1" dirty="0">
                <a:solidFill>
                  <a:srgbClr val="C00000"/>
                </a:solidFill>
              </a:rPr>
              <a:t>hyperparameter</a:t>
            </a:r>
            <a:r>
              <a:rPr lang="en-US" altLang="en-US" sz="1800" b="1" dirty="0">
                <a:solidFill>
                  <a:schemeClr val="tx1"/>
                </a:solidFill>
              </a:rPr>
              <a:t>.</a:t>
            </a:r>
            <a:endParaRPr kumimoji="0" lang="en-US" altLang="en-US" sz="1800" b="1" i="0" u="none" strike="noStrike" cap="none" normalizeH="0" baseline="0" dirty="0">
              <a:ln>
                <a:noFill/>
              </a:ln>
              <a:solidFill>
                <a:schemeClr val="tx1"/>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483A89A5-0003-4149-AD10-375C30B62771}"/>
              </a:ext>
            </a:extLst>
          </p:cNvPr>
          <p:cNvPicPr>
            <a:picLocks noChangeAspect="1"/>
          </p:cNvPicPr>
          <p:nvPr/>
        </p:nvPicPr>
        <p:blipFill>
          <a:blip r:embed="rId4"/>
          <a:stretch>
            <a:fillRect/>
          </a:stretch>
        </p:blipFill>
        <p:spPr>
          <a:xfrm>
            <a:off x="2987824" y="3391402"/>
            <a:ext cx="4414905" cy="2341819"/>
          </a:xfrm>
          <a:prstGeom prst="rect">
            <a:avLst/>
          </a:prstGeom>
          <a:ln>
            <a:solidFill>
              <a:srgbClr val="C00000"/>
            </a:solidFill>
          </a:ln>
        </p:spPr>
      </p:pic>
      <p:cxnSp>
        <p:nvCxnSpPr>
          <p:cNvPr id="9" name="Straight Arrow Connector 8">
            <a:extLst>
              <a:ext uri="{FF2B5EF4-FFF2-40B4-BE49-F238E27FC236}">
                <a16:creationId xmlns:a16="http://schemas.microsoft.com/office/drawing/2014/main" id="{F8010DD4-AC88-4191-BCF5-549448C168D7}"/>
              </a:ext>
            </a:extLst>
          </p:cNvPr>
          <p:cNvCxnSpPr/>
          <p:nvPr/>
        </p:nvCxnSpPr>
        <p:spPr>
          <a:xfrm>
            <a:off x="5292080" y="4437112"/>
            <a:ext cx="360040" cy="0"/>
          </a:xfrm>
          <a:prstGeom prst="straightConnector1">
            <a:avLst/>
          </a:prstGeom>
          <a:ln>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10" name="TextBox 9">
            <a:extLst>
              <a:ext uri="{FF2B5EF4-FFF2-40B4-BE49-F238E27FC236}">
                <a16:creationId xmlns:a16="http://schemas.microsoft.com/office/drawing/2014/main" id="{6F9561FF-E5F7-4F16-A742-68093C80C982}"/>
              </a:ext>
            </a:extLst>
          </p:cNvPr>
          <p:cNvSpPr txBox="1"/>
          <p:nvPr/>
        </p:nvSpPr>
        <p:spPr>
          <a:xfrm>
            <a:off x="5195276" y="3933056"/>
            <a:ext cx="1608972" cy="369332"/>
          </a:xfrm>
          <a:prstGeom prst="rect">
            <a:avLst/>
          </a:prstGeom>
          <a:noFill/>
          <a:ln>
            <a:solidFill>
              <a:srgbClr val="C00000"/>
            </a:solidFill>
          </a:ln>
        </p:spPr>
        <p:txBody>
          <a:bodyPr wrap="square" rtlCol="0">
            <a:spAutoFit/>
          </a:bodyPr>
          <a:lstStyle/>
          <a:p>
            <a:r>
              <a:rPr lang="en-US" dirty="0"/>
              <a:t>Learning Rate</a:t>
            </a:r>
          </a:p>
        </p:txBody>
      </p:sp>
      <p:cxnSp>
        <p:nvCxnSpPr>
          <p:cNvPr id="14" name="Straight Arrow Connector 13">
            <a:extLst>
              <a:ext uri="{FF2B5EF4-FFF2-40B4-BE49-F238E27FC236}">
                <a16:creationId xmlns:a16="http://schemas.microsoft.com/office/drawing/2014/main" id="{8972C017-039F-44A4-891E-282C8063E9D9}"/>
              </a:ext>
            </a:extLst>
          </p:cNvPr>
          <p:cNvCxnSpPr>
            <a:cxnSpLocks/>
          </p:cNvCxnSpPr>
          <p:nvPr/>
        </p:nvCxnSpPr>
        <p:spPr>
          <a:xfrm>
            <a:off x="5508104" y="4725144"/>
            <a:ext cx="288032" cy="0"/>
          </a:xfrm>
          <a:prstGeom prst="straightConnector1">
            <a:avLst/>
          </a:prstGeom>
          <a:ln>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18" name="Straight Arrow Connector 17">
            <a:extLst>
              <a:ext uri="{FF2B5EF4-FFF2-40B4-BE49-F238E27FC236}">
                <a16:creationId xmlns:a16="http://schemas.microsoft.com/office/drawing/2014/main" id="{5C041087-FBBE-468B-9821-2CA6F7D1C5A7}"/>
              </a:ext>
            </a:extLst>
          </p:cNvPr>
          <p:cNvCxnSpPr>
            <a:cxnSpLocks/>
          </p:cNvCxnSpPr>
          <p:nvPr/>
        </p:nvCxnSpPr>
        <p:spPr>
          <a:xfrm>
            <a:off x="5652120" y="4869160"/>
            <a:ext cx="216024" cy="0"/>
          </a:xfrm>
          <a:prstGeom prst="straightConnector1">
            <a:avLst/>
          </a:prstGeom>
          <a:ln>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20" name="Straight Arrow Connector 19">
            <a:extLst>
              <a:ext uri="{FF2B5EF4-FFF2-40B4-BE49-F238E27FC236}">
                <a16:creationId xmlns:a16="http://schemas.microsoft.com/office/drawing/2014/main" id="{48AE99D5-6F53-4965-85AE-2846336B72DA}"/>
              </a:ext>
            </a:extLst>
          </p:cNvPr>
          <p:cNvCxnSpPr>
            <a:cxnSpLocks/>
          </p:cNvCxnSpPr>
          <p:nvPr/>
        </p:nvCxnSpPr>
        <p:spPr>
          <a:xfrm>
            <a:off x="5868144" y="5085184"/>
            <a:ext cx="216024" cy="0"/>
          </a:xfrm>
          <a:prstGeom prst="straightConnector1">
            <a:avLst/>
          </a:prstGeom>
          <a:ln>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21" name="Straight Arrow Connector 20">
            <a:extLst>
              <a:ext uri="{FF2B5EF4-FFF2-40B4-BE49-F238E27FC236}">
                <a16:creationId xmlns:a16="http://schemas.microsoft.com/office/drawing/2014/main" id="{E30204D0-9047-4ACA-9867-16B309B5BE7D}"/>
              </a:ext>
            </a:extLst>
          </p:cNvPr>
          <p:cNvCxnSpPr>
            <a:cxnSpLocks/>
          </p:cNvCxnSpPr>
          <p:nvPr/>
        </p:nvCxnSpPr>
        <p:spPr>
          <a:xfrm>
            <a:off x="6020544" y="5237584"/>
            <a:ext cx="216024" cy="0"/>
          </a:xfrm>
          <a:prstGeom prst="straightConnector1">
            <a:avLst/>
          </a:prstGeom>
          <a:ln>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564987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103.2 Effect of Learning Rate</a:t>
            </a:r>
            <a:endParaRPr lang="zh-TW" altLang="en-US" b="1" dirty="0">
              <a:solidFill>
                <a:srgbClr val="FFFF00"/>
              </a:solidFill>
            </a:endParaRPr>
          </a:p>
        </p:txBody>
      </p:sp>
      <p:sp>
        <p:nvSpPr>
          <p:cNvPr id="3" name="副標題 2"/>
          <p:cNvSpPr>
            <a:spLocks noGrp="1"/>
          </p:cNvSpPr>
          <p:nvPr>
            <p:ph type="subTitle" idx="1"/>
          </p:nvPr>
        </p:nvSpPr>
        <p:spPr>
          <a:xfrm>
            <a:off x="426368" y="1418786"/>
            <a:ext cx="8291263" cy="217718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Effect of Learning Rate (Explanation)</a:t>
            </a:r>
          </a:p>
          <a:p>
            <a:pPr marL="342900" indent="-342900" algn="l">
              <a:buClr>
                <a:srgbClr val="0070C0"/>
              </a:buClr>
              <a:buSzPct val="80000"/>
              <a:buFont typeface="Wingdings" pitchFamily="2" charset="2"/>
              <a:buChar char="u"/>
            </a:pPr>
            <a:r>
              <a:rPr lang="en-US" sz="1800" b="1" i="0" dirty="0">
                <a:solidFill>
                  <a:srgbClr val="29303B"/>
                </a:solidFill>
                <a:effectLst/>
              </a:rPr>
              <a:t>If we have a high learning rate </a:t>
            </a:r>
            <a:r>
              <a:rPr lang="en-US" sz="1800" b="1" dirty="0">
                <a:solidFill>
                  <a:srgbClr val="29303B"/>
                </a:solidFill>
              </a:rPr>
              <a:t>we</a:t>
            </a:r>
            <a:r>
              <a:rPr lang="en-US" sz="1800" b="1" i="0" dirty="0">
                <a:solidFill>
                  <a:srgbClr val="29303B"/>
                </a:solidFill>
                <a:effectLst/>
              </a:rPr>
              <a:t> might overshoot that solution entirely.</a:t>
            </a:r>
          </a:p>
          <a:p>
            <a:pPr marL="342900" indent="-342900" algn="l">
              <a:buClr>
                <a:srgbClr val="0070C0"/>
              </a:buClr>
              <a:buSzPct val="80000"/>
              <a:buFont typeface="Wingdings" pitchFamily="2" charset="2"/>
              <a:buChar char="u"/>
            </a:pPr>
            <a:r>
              <a:rPr lang="en-US" sz="1800" b="1" i="0" dirty="0">
                <a:solidFill>
                  <a:srgbClr val="29303B"/>
                </a:solidFill>
                <a:effectLst/>
              </a:rPr>
              <a:t>If my learning rate was huge, and I went straight from here to here, I might miss that bottom point there entirely if my learning rate were too high. </a:t>
            </a:r>
          </a:p>
          <a:p>
            <a:pPr marL="342900" indent="-342900" algn="l">
              <a:buClr>
                <a:srgbClr val="0070C0"/>
              </a:buClr>
              <a:buSzPct val="80000"/>
              <a:buFont typeface="Wingdings" pitchFamily="2" charset="2"/>
              <a:buChar char="u"/>
            </a:pPr>
            <a:r>
              <a:rPr lang="en-US" sz="1800" b="1" i="0" dirty="0">
                <a:solidFill>
                  <a:srgbClr val="29303B"/>
                </a:solidFill>
                <a:effectLst/>
              </a:rPr>
              <a:t>If my learning rate is too small I am going to sampling a whole lot of different points here, and it is going to take a lot of epochs, a lot of steps to actually find that optimal solution.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1" name="Picture 10">
            <a:extLst>
              <a:ext uri="{FF2B5EF4-FFF2-40B4-BE49-F238E27FC236}">
                <a16:creationId xmlns:a16="http://schemas.microsoft.com/office/drawing/2014/main" id="{FF886F99-22A5-4927-8624-3E434A71063E}"/>
              </a:ext>
            </a:extLst>
          </p:cNvPr>
          <p:cNvPicPr>
            <a:picLocks noChangeAspect="1"/>
          </p:cNvPicPr>
          <p:nvPr/>
        </p:nvPicPr>
        <p:blipFill>
          <a:blip r:embed="rId4"/>
          <a:stretch>
            <a:fillRect/>
          </a:stretch>
        </p:blipFill>
        <p:spPr>
          <a:xfrm>
            <a:off x="4304255" y="4018723"/>
            <a:ext cx="4414905" cy="2341819"/>
          </a:xfrm>
          <a:prstGeom prst="rect">
            <a:avLst/>
          </a:prstGeom>
          <a:ln>
            <a:solidFill>
              <a:srgbClr val="C00000"/>
            </a:solidFill>
          </a:ln>
        </p:spPr>
      </p:pic>
      <p:cxnSp>
        <p:nvCxnSpPr>
          <p:cNvPr id="12" name="Straight Arrow Connector 11">
            <a:extLst>
              <a:ext uri="{FF2B5EF4-FFF2-40B4-BE49-F238E27FC236}">
                <a16:creationId xmlns:a16="http://schemas.microsoft.com/office/drawing/2014/main" id="{5E3CD45B-C77F-472D-B1B5-8B63E5815DD6}"/>
              </a:ext>
            </a:extLst>
          </p:cNvPr>
          <p:cNvCxnSpPr/>
          <p:nvPr/>
        </p:nvCxnSpPr>
        <p:spPr>
          <a:xfrm>
            <a:off x="6608511" y="5064433"/>
            <a:ext cx="360040" cy="0"/>
          </a:xfrm>
          <a:prstGeom prst="straightConnector1">
            <a:avLst/>
          </a:prstGeom>
          <a:ln>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13" name="TextBox 12">
            <a:extLst>
              <a:ext uri="{FF2B5EF4-FFF2-40B4-BE49-F238E27FC236}">
                <a16:creationId xmlns:a16="http://schemas.microsoft.com/office/drawing/2014/main" id="{DB7957FA-5113-4844-96B0-CE269D49082A}"/>
              </a:ext>
            </a:extLst>
          </p:cNvPr>
          <p:cNvSpPr txBox="1"/>
          <p:nvPr/>
        </p:nvSpPr>
        <p:spPr>
          <a:xfrm>
            <a:off x="6511707" y="4560377"/>
            <a:ext cx="1608972" cy="369332"/>
          </a:xfrm>
          <a:prstGeom prst="rect">
            <a:avLst/>
          </a:prstGeom>
          <a:noFill/>
          <a:ln>
            <a:solidFill>
              <a:srgbClr val="C00000"/>
            </a:solidFill>
          </a:ln>
        </p:spPr>
        <p:txBody>
          <a:bodyPr wrap="square" rtlCol="0">
            <a:spAutoFit/>
          </a:bodyPr>
          <a:lstStyle/>
          <a:p>
            <a:r>
              <a:rPr lang="en-US" dirty="0"/>
              <a:t>Learning Rate</a:t>
            </a:r>
          </a:p>
        </p:txBody>
      </p:sp>
      <p:cxnSp>
        <p:nvCxnSpPr>
          <p:cNvPr id="14" name="Straight Arrow Connector 13">
            <a:extLst>
              <a:ext uri="{FF2B5EF4-FFF2-40B4-BE49-F238E27FC236}">
                <a16:creationId xmlns:a16="http://schemas.microsoft.com/office/drawing/2014/main" id="{F387AF43-FC9C-4F46-B5AF-38B7CB1DC49C}"/>
              </a:ext>
            </a:extLst>
          </p:cNvPr>
          <p:cNvCxnSpPr>
            <a:cxnSpLocks/>
          </p:cNvCxnSpPr>
          <p:nvPr/>
        </p:nvCxnSpPr>
        <p:spPr>
          <a:xfrm>
            <a:off x="6824535" y="5352465"/>
            <a:ext cx="288032" cy="0"/>
          </a:xfrm>
          <a:prstGeom prst="straightConnector1">
            <a:avLst/>
          </a:prstGeom>
          <a:ln>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15" name="Straight Arrow Connector 14">
            <a:extLst>
              <a:ext uri="{FF2B5EF4-FFF2-40B4-BE49-F238E27FC236}">
                <a16:creationId xmlns:a16="http://schemas.microsoft.com/office/drawing/2014/main" id="{2AFC29E3-AFED-4792-A531-C199124FE2A6}"/>
              </a:ext>
            </a:extLst>
          </p:cNvPr>
          <p:cNvCxnSpPr>
            <a:cxnSpLocks/>
          </p:cNvCxnSpPr>
          <p:nvPr/>
        </p:nvCxnSpPr>
        <p:spPr>
          <a:xfrm>
            <a:off x="6968551" y="5496481"/>
            <a:ext cx="216024" cy="0"/>
          </a:xfrm>
          <a:prstGeom prst="straightConnector1">
            <a:avLst/>
          </a:prstGeom>
          <a:ln>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18" name="Straight Arrow Connector 17">
            <a:extLst>
              <a:ext uri="{FF2B5EF4-FFF2-40B4-BE49-F238E27FC236}">
                <a16:creationId xmlns:a16="http://schemas.microsoft.com/office/drawing/2014/main" id="{B1D45041-D275-4580-AFBE-BDDA4AC0CEE6}"/>
              </a:ext>
            </a:extLst>
          </p:cNvPr>
          <p:cNvCxnSpPr>
            <a:cxnSpLocks/>
          </p:cNvCxnSpPr>
          <p:nvPr/>
        </p:nvCxnSpPr>
        <p:spPr>
          <a:xfrm>
            <a:off x="7184575" y="5712505"/>
            <a:ext cx="216024" cy="0"/>
          </a:xfrm>
          <a:prstGeom prst="straightConnector1">
            <a:avLst/>
          </a:prstGeom>
          <a:ln>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20" name="Straight Arrow Connector 19">
            <a:extLst>
              <a:ext uri="{FF2B5EF4-FFF2-40B4-BE49-F238E27FC236}">
                <a16:creationId xmlns:a16="http://schemas.microsoft.com/office/drawing/2014/main" id="{75FDB4CB-44F2-4D30-A5D9-10085ED25668}"/>
              </a:ext>
            </a:extLst>
          </p:cNvPr>
          <p:cNvCxnSpPr>
            <a:cxnSpLocks/>
          </p:cNvCxnSpPr>
          <p:nvPr/>
        </p:nvCxnSpPr>
        <p:spPr>
          <a:xfrm>
            <a:off x="7336975" y="5864905"/>
            <a:ext cx="216024" cy="0"/>
          </a:xfrm>
          <a:prstGeom prst="straightConnector1">
            <a:avLst/>
          </a:prstGeom>
          <a:ln>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907605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103.2 Effect of Learning Rate</a:t>
            </a:r>
            <a:endParaRPr lang="zh-TW" altLang="en-US" b="1" dirty="0">
              <a:solidFill>
                <a:srgbClr val="FFFF00"/>
              </a:solidFill>
            </a:endParaRPr>
          </a:p>
        </p:txBody>
      </p:sp>
      <p:sp>
        <p:nvSpPr>
          <p:cNvPr id="3" name="副標題 2"/>
          <p:cNvSpPr>
            <a:spLocks noGrp="1"/>
          </p:cNvSpPr>
          <p:nvPr>
            <p:ph type="subTitle" idx="1"/>
          </p:nvPr>
        </p:nvSpPr>
        <p:spPr>
          <a:xfrm>
            <a:off x="426368" y="1418786"/>
            <a:ext cx="8291263" cy="228172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Effect of Learning Rate (Explanation)</a:t>
            </a:r>
          </a:p>
          <a:p>
            <a:pPr marL="342900" indent="-342900" algn="l">
              <a:buClr>
                <a:srgbClr val="0070C0"/>
              </a:buClr>
              <a:buSzPct val="80000"/>
              <a:buFont typeface="Wingdings" pitchFamily="2" charset="2"/>
              <a:buChar char="u"/>
            </a:pPr>
            <a:r>
              <a:rPr lang="en-US" sz="1800" b="1" i="0" dirty="0">
                <a:solidFill>
                  <a:srgbClr val="29303B"/>
                </a:solidFill>
                <a:effectLst/>
              </a:rPr>
              <a:t>So too high learning rate might mean that I overshoot the correct solution entirely, but too small of a learning rate will mean that my training might take longer than it needs to.</a:t>
            </a:r>
          </a:p>
          <a:p>
            <a:pPr marL="342900" indent="-342900" algn="l">
              <a:buClr>
                <a:srgbClr val="0070C0"/>
              </a:buClr>
              <a:buSzPct val="80000"/>
              <a:buFont typeface="Wingdings" pitchFamily="2" charset="2"/>
              <a:buChar char="u"/>
            </a:pPr>
            <a:r>
              <a:rPr lang="en-US" sz="1800" b="1" i="0" dirty="0">
                <a:solidFill>
                  <a:srgbClr val="29303B"/>
                </a:solidFill>
                <a:effectLst/>
              </a:rPr>
              <a:t>Now learning rate is an example of what we call </a:t>
            </a:r>
            <a:r>
              <a:rPr lang="en-US" sz="1800" b="1" i="0" dirty="0">
                <a:solidFill>
                  <a:srgbClr val="C00000"/>
                </a:solidFill>
                <a:effectLst/>
              </a:rPr>
              <a:t>hyperparameters</a:t>
            </a:r>
            <a:r>
              <a:rPr lang="en-US" sz="1800" b="1" i="0" dirty="0">
                <a:solidFill>
                  <a:srgbClr val="29303B"/>
                </a:solidFill>
                <a:effectLst/>
              </a:rPr>
              <a:t>.</a:t>
            </a:r>
          </a:p>
          <a:p>
            <a:pPr marL="342900" indent="-342900" algn="l">
              <a:buClr>
                <a:srgbClr val="0070C0"/>
              </a:buClr>
              <a:buSzPct val="80000"/>
              <a:buFont typeface="Wingdings" pitchFamily="2" charset="2"/>
              <a:buChar char="u"/>
            </a:pPr>
            <a:r>
              <a:rPr lang="en-US" sz="1800" b="1" i="0" dirty="0">
                <a:solidFill>
                  <a:srgbClr val="29303B"/>
                </a:solidFill>
                <a:effectLst/>
              </a:rPr>
              <a:t>The learning rate one of the </a:t>
            </a:r>
            <a:r>
              <a:rPr lang="en-US" sz="1800" b="1" dirty="0">
                <a:solidFill>
                  <a:srgbClr val="29303B"/>
                </a:solidFill>
              </a:rPr>
              <a:t>control parameters</a:t>
            </a:r>
            <a:r>
              <a:rPr lang="en-US" sz="1800" b="1" i="0" dirty="0">
                <a:solidFill>
                  <a:srgbClr val="29303B"/>
                </a:solidFill>
                <a:effectLst/>
              </a:rPr>
              <a:t> that you use while training your deep learning model that can affect the final result</a:t>
            </a:r>
            <a:r>
              <a:rPr lang="en-US" sz="1800" b="1" dirty="0">
                <a:solidFill>
                  <a:srgbClr val="29303B"/>
                </a:solidFill>
              </a:rPr>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1" name="Picture 10">
            <a:extLst>
              <a:ext uri="{FF2B5EF4-FFF2-40B4-BE49-F238E27FC236}">
                <a16:creationId xmlns:a16="http://schemas.microsoft.com/office/drawing/2014/main" id="{FF886F99-22A5-4927-8624-3E434A71063E}"/>
              </a:ext>
            </a:extLst>
          </p:cNvPr>
          <p:cNvPicPr>
            <a:picLocks noChangeAspect="1"/>
          </p:cNvPicPr>
          <p:nvPr/>
        </p:nvPicPr>
        <p:blipFill>
          <a:blip r:embed="rId4"/>
          <a:stretch>
            <a:fillRect/>
          </a:stretch>
        </p:blipFill>
        <p:spPr>
          <a:xfrm>
            <a:off x="4304255" y="4018723"/>
            <a:ext cx="4414905" cy="2341819"/>
          </a:xfrm>
          <a:prstGeom prst="rect">
            <a:avLst/>
          </a:prstGeom>
          <a:ln>
            <a:solidFill>
              <a:srgbClr val="C00000"/>
            </a:solidFill>
          </a:ln>
        </p:spPr>
      </p:pic>
      <p:cxnSp>
        <p:nvCxnSpPr>
          <p:cNvPr id="12" name="Straight Arrow Connector 11">
            <a:extLst>
              <a:ext uri="{FF2B5EF4-FFF2-40B4-BE49-F238E27FC236}">
                <a16:creationId xmlns:a16="http://schemas.microsoft.com/office/drawing/2014/main" id="{5E3CD45B-C77F-472D-B1B5-8B63E5815DD6}"/>
              </a:ext>
            </a:extLst>
          </p:cNvPr>
          <p:cNvCxnSpPr/>
          <p:nvPr/>
        </p:nvCxnSpPr>
        <p:spPr>
          <a:xfrm>
            <a:off x="6608511" y="5064433"/>
            <a:ext cx="360040" cy="0"/>
          </a:xfrm>
          <a:prstGeom prst="straightConnector1">
            <a:avLst/>
          </a:prstGeom>
          <a:ln>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13" name="TextBox 12">
            <a:extLst>
              <a:ext uri="{FF2B5EF4-FFF2-40B4-BE49-F238E27FC236}">
                <a16:creationId xmlns:a16="http://schemas.microsoft.com/office/drawing/2014/main" id="{DB7957FA-5113-4844-96B0-CE269D49082A}"/>
              </a:ext>
            </a:extLst>
          </p:cNvPr>
          <p:cNvSpPr txBox="1"/>
          <p:nvPr/>
        </p:nvSpPr>
        <p:spPr>
          <a:xfrm>
            <a:off x="6511707" y="4560377"/>
            <a:ext cx="1608972" cy="369332"/>
          </a:xfrm>
          <a:prstGeom prst="rect">
            <a:avLst/>
          </a:prstGeom>
          <a:noFill/>
          <a:ln>
            <a:solidFill>
              <a:srgbClr val="C00000"/>
            </a:solidFill>
          </a:ln>
        </p:spPr>
        <p:txBody>
          <a:bodyPr wrap="square" rtlCol="0">
            <a:spAutoFit/>
          </a:bodyPr>
          <a:lstStyle/>
          <a:p>
            <a:r>
              <a:rPr lang="en-US" dirty="0"/>
              <a:t>Learning Rate</a:t>
            </a:r>
          </a:p>
        </p:txBody>
      </p:sp>
      <p:cxnSp>
        <p:nvCxnSpPr>
          <p:cNvPr id="14" name="Straight Arrow Connector 13">
            <a:extLst>
              <a:ext uri="{FF2B5EF4-FFF2-40B4-BE49-F238E27FC236}">
                <a16:creationId xmlns:a16="http://schemas.microsoft.com/office/drawing/2014/main" id="{F387AF43-FC9C-4F46-B5AF-38B7CB1DC49C}"/>
              </a:ext>
            </a:extLst>
          </p:cNvPr>
          <p:cNvCxnSpPr>
            <a:cxnSpLocks/>
          </p:cNvCxnSpPr>
          <p:nvPr/>
        </p:nvCxnSpPr>
        <p:spPr>
          <a:xfrm>
            <a:off x="6824535" y="5352465"/>
            <a:ext cx="288032" cy="0"/>
          </a:xfrm>
          <a:prstGeom prst="straightConnector1">
            <a:avLst/>
          </a:prstGeom>
          <a:ln>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15" name="Straight Arrow Connector 14">
            <a:extLst>
              <a:ext uri="{FF2B5EF4-FFF2-40B4-BE49-F238E27FC236}">
                <a16:creationId xmlns:a16="http://schemas.microsoft.com/office/drawing/2014/main" id="{2AFC29E3-AFED-4792-A531-C199124FE2A6}"/>
              </a:ext>
            </a:extLst>
          </p:cNvPr>
          <p:cNvCxnSpPr>
            <a:cxnSpLocks/>
          </p:cNvCxnSpPr>
          <p:nvPr/>
        </p:nvCxnSpPr>
        <p:spPr>
          <a:xfrm>
            <a:off x="6968551" y="5496481"/>
            <a:ext cx="216024" cy="0"/>
          </a:xfrm>
          <a:prstGeom prst="straightConnector1">
            <a:avLst/>
          </a:prstGeom>
          <a:ln>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18" name="Straight Arrow Connector 17">
            <a:extLst>
              <a:ext uri="{FF2B5EF4-FFF2-40B4-BE49-F238E27FC236}">
                <a16:creationId xmlns:a16="http://schemas.microsoft.com/office/drawing/2014/main" id="{B1D45041-D275-4580-AFBE-BDDA4AC0CEE6}"/>
              </a:ext>
            </a:extLst>
          </p:cNvPr>
          <p:cNvCxnSpPr>
            <a:cxnSpLocks/>
          </p:cNvCxnSpPr>
          <p:nvPr/>
        </p:nvCxnSpPr>
        <p:spPr>
          <a:xfrm>
            <a:off x="7184575" y="5712505"/>
            <a:ext cx="216024" cy="0"/>
          </a:xfrm>
          <a:prstGeom prst="straightConnector1">
            <a:avLst/>
          </a:prstGeom>
          <a:ln>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20" name="Straight Arrow Connector 19">
            <a:extLst>
              <a:ext uri="{FF2B5EF4-FFF2-40B4-BE49-F238E27FC236}">
                <a16:creationId xmlns:a16="http://schemas.microsoft.com/office/drawing/2014/main" id="{75FDB4CB-44F2-4D30-A5D9-10085ED25668}"/>
              </a:ext>
            </a:extLst>
          </p:cNvPr>
          <p:cNvCxnSpPr>
            <a:cxnSpLocks/>
          </p:cNvCxnSpPr>
          <p:nvPr/>
        </p:nvCxnSpPr>
        <p:spPr>
          <a:xfrm>
            <a:off x="7336975" y="5864905"/>
            <a:ext cx="216024" cy="0"/>
          </a:xfrm>
          <a:prstGeom prst="straightConnector1">
            <a:avLst/>
          </a:prstGeom>
          <a:ln>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493225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103.2 Effect of Learning Rate</a:t>
            </a:r>
            <a:endParaRPr lang="zh-TW" altLang="en-US" b="1" dirty="0">
              <a:solidFill>
                <a:srgbClr val="FFFF00"/>
              </a:solidFill>
            </a:endParaRPr>
          </a:p>
        </p:txBody>
      </p:sp>
      <p:sp>
        <p:nvSpPr>
          <p:cNvPr id="3" name="副標題 2"/>
          <p:cNvSpPr>
            <a:spLocks noGrp="1"/>
          </p:cNvSpPr>
          <p:nvPr>
            <p:ph type="subTitle" idx="1"/>
          </p:nvPr>
        </p:nvSpPr>
        <p:spPr>
          <a:xfrm>
            <a:off x="426368" y="1418786"/>
            <a:ext cx="8291263" cy="195609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Effect of Learning Rate (Explanation)</a:t>
            </a:r>
          </a:p>
          <a:p>
            <a:pPr marL="342900" indent="-342900" algn="l">
              <a:buClr>
                <a:srgbClr val="0070C0"/>
              </a:buClr>
              <a:buSzPct val="80000"/>
              <a:buFont typeface="Wingdings" pitchFamily="2" charset="2"/>
              <a:buChar char="u"/>
            </a:pPr>
            <a:r>
              <a:rPr lang="en-US" sz="1800" b="1" i="0" dirty="0">
                <a:solidFill>
                  <a:srgbClr val="29303B"/>
                </a:solidFill>
                <a:effectLst/>
              </a:rPr>
              <a:t>And oftentimes these hyper parameters can have just as much influence on the quality of your model as the topology of the model, the feature engineering you've done and everything else.</a:t>
            </a:r>
          </a:p>
          <a:p>
            <a:pPr marL="342900" indent="-342900" algn="l">
              <a:buClr>
                <a:srgbClr val="0070C0"/>
              </a:buClr>
              <a:buSzPct val="80000"/>
              <a:buFont typeface="Wingdings" pitchFamily="2" charset="2"/>
              <a:buChar char="u"/>
            </a:pPr>
            <a:r>
              <a:rPr lang="en-US" sz="1800" b="1" i="0" dirty="0">
                <a:solidFill>
                  <a:srgbClr val="29303B"/>
                </a:solidFill>
                <a:effectLst/>
              </a:rPr>
              <a:t>So Learning rate is just another piece of the puzzle here that you need to arrive at experimentally.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1" name="Picture 10">
            <a:extLst>
              <a:ext uri="{FF2B5EF4-FFF2-40B4-BE49-F238E27FC236}">
                <a16:creationId xmlns:a16="http://schemas.microsoft.com/office/drawing/2014/main" id="{FF886F99-22A5-4927-8624-3E434A71063E}"/>
              </a:ext>
            </a:extLst>
          </p:cNvPr>
          <p:cNvPicPr>
            <a:picLocks noChangeAspect="1"/>
          </p:cNvPicPr>
          <p:nvPr/>
        </p:nvPicPr>
        <p:blipFill>
          <a:blip r:embed="rId4"/>
          <a:stretch>
            <a:fillRect/>
          </a:stretch>
        </p:blipFill>
        <p:spPr>
          <a:xfrm>
            <a:off x="4304255" y="4018723"/>
            <a:ext cx="4414905" cy="2341819"/>
          </a:xfrm>
          <a:prstGeom prst="rect">
            <a:avLst/>
          </a:prstGeom>
          <a:ln>
            <a:solidFill>
              <a:srgbClr val="C00000"/>
            </a:solidFill>
          </a:ln>
        </p:spPr>
      </p:pic>
      <p:cxnSp>
        <p:nvCxnSpPr>
          <p:cNvPr id="12" name="Straight Arrow Connector 11">
            <a:extLst>
              <a:ext uri="{FF2B5EF4-FFF2-40B4-BE49-F238E27FC236}">
                <a16:creationId xmlns:a16="http://schemas.microsoft.com/office/drawing/2014/main" id="{5E3CD45B-C77F-472D-B1B5-8B63E5815DD6}"/>
              </a:ext>
            </a:extLst>
          </p:cNvPr>
          <p:cNvCxnSpPr/>
          <p:nvPr/>
        </p:nvCxnSpPr>
        <p:spPr>
          <a:xfrm>
            <a:off x="6608511" y="5064433"/>
            <a:ext cx="360040" cy="0"/>
          </a:xfrm>
          <a:prstGeom prst="straightConnector1">
            <a:avLst/>
          </a:prstGeom>
          <a:ln>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13" name="TextBox 12">
            <a:extLst>
              <a:ext uri="{FF2B5EF4-FFF2-40B4-BE49-F238E27FC236}">
                <a16:creationId xmlns:a16="http://schemas.microsoft.com/office/drawing/2014/main" id="{DB7957FA-5113-4844-96B0-CE269D49082A}"/>
              </a:ext>
            </a:extLst>
          </p:cNvPr>
          <p:cNvSpPr txBox="1"/>
          <p:nvPr/>
        </p:nvSpPr>
        <p:spPr>
          <a:xfrm>
            <a:off x="6511707" y="4560377"/>
            <a:ext cx="1608972" cy="369332"/>
          </a:xfrm>
          <a:prstGeom prst="rect">
            <a:avLst/>
          </a:prstGeom>
          <a:noFill/>
          <a:ln>
            <a:solidFill>
              <a:srgbClr val="C00000"/>
            </a:solidFill>
          </a:ln>
        </p:spPr>
        <p:txBody>
          <a:bodyPr wrap="square" rtlCol="0">
            <a:spAutoFit/>
          </a:bodyPr>
          <a:lstStyle/>
          <a:p>
            <a:r>
              <a:rPr lang="en-US" dirty="0"/>
              <a:t>Learning Rate</a:t>
            </a:r>
          </a:p>
        </p:txBody>
      </p:sp>
      <p:cxnSp>
        <p:nvCxnSpPr>
          <p:cNvPr id="14" name="Straight Arrow Connector 13">
            <a:extLst>
              <a:ext uri="{FF2B5EF4-FFF2-40B4-BE49-F238E27FC236}">
                <a16:creationId xmlns:a16="http://schemas.microsoft.com/office/drawing/2014/main" id="{F387AF43-FC9C-4F46-B5AF-38B7CB1DC49C}"/>
              </a:ext>
            </a:extLst>
          </p:cNvPr>
          <p:cNvCxnSpPr>
            <a:cxnSpLocks/>
          </p:cNvCxnSpPr>
          <p:nvPr/>
        </p:nvCxnSpPr>
        <p:spPr>
          <a:xfrm>
            <a:off x="6824535" y="5352465"/>
            <a:ext cx="288032" cy="0"/>
          </a:xfrm>
          <a:prstGeom prst="straightConnector1">
            <a:avLst/>
          </a:prstGeom>
          <a:ln>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15" name="Straight Arrow Connector 14">
            <a:extLst>
              <a:ext uri="{FF2B5EF4-FFF2-40B4-BE49-F238E27FC236}">
                <a16:creationId xmlns:a16="http://schemas.microsoft.com/office/drawing/2014/main" id="{2AFC29E3-AFED-4792-A531-C199124FE2A6}"/>
              </a:ext>
            </a:extLst>
          </p:cNvPr>
          <p:cNvCxnSpPr>
            <a:cxnSpLocks/>
          </p:cNvCxnSpPr>
          <p:nvPr/>
        </p:nvCxnSpPr>
        <p:spPr>
          <a:xfrm>
            <a:off x="6968551" y="5496481"/>
            <a:ext cx="216024" cy="0"/>
          </a:xfrm>
          <a:prstGeom prst="straightConnector1">
            <a:avLst/>
          </a:prstGeom>
          <a:ln>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18" name="Straight Arrow Connector 17">
            <a:extLst>
              <a:ext uri="{FF2B5EF4-FFF2-40B4-BE49-F238E27FC236}">
                <a16:creationId xmlns:a16="http://schemas.microsoft.com/office/drawing/2014/main" id="{B1D45041-D275-4580-AFBE-BDDA4AC0CEE6}"/>
              </a:ext>
            </a:extLst>
          </p:cNvPr>
          <p:cNvCxnSpPr>
            <a:cxnSpLocks/>
          </p:cNvCxnSpPr>
          <p:nvPr/>
        </p:nvCxnSpPr>
        <p:spPr>
          <a:xfrm>
            <a:off x="7184575" y="5712505"/>
            <a:ext cx="216024" cy="0"/>
          </a:xfrm>
          <a:prstGeom prst="straightConnector1">
            <a:avLst/>
          </a:prstGeom>
          <a:ln>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20" name="Straight Arrow Connector 19">
            <a:extLst>
              <a:ext uri="{FF2B5EF4-FFF2-40B4-BE49-F238E27FC236}">
                <a16:creationId xmlns:a16="http://schemas.microsoft.com/office/drawing/2014/main" id="{75FDB4CB-44F2-4D30-A5D9-10085ED25668}"/>
              </a:ext>
            </a:extLst>
          </p:cNvPr>
          <p:cNvCxnSpPr>
            <a:cxnSpLocks/>
          </p:cNvCxnSpPr>
          <p:nvPr/>
        </p:nvCxnSpPr>
        <p:spPr>
          <a:xfrm>
            <a:off x="7336975" y="5864905"/>
            <a:ext cx="216024" cy="0"/>
          </a:xfrm>
          <a:prstGeom prst="straightConnector1">
            <a:avLst/>
          </a:prstGeom>
          <a:ln>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568680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103.3 Batch Size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731646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103.3 Batch Size</a:t>
            </a:r>
            <a:endParaRPr lang="zh-TW" altLang="en-US" b="1" dirty="0">
              <a:solidFill>
                <a:srgbClr val="FFFF00"/>
              </a:solidFill>
            </a:endParaRPr>
          </a:p>
        </p:txBody>
      </p:sp>
      <p:sp>
        <p:nvSpPr>
          <p:cNvPr id="3" name="副標題 2"/>
          <p:cNvSpPr>
            <a:spLocks noGrp="1"/>
          </p:cNvSpPr>
          <p:nvPr>
            <p:ph type="subTitle" idx="1"/>
          </p:nvPr>
        </p:nvSpPr>
        <p:spPr>
          <a:xfrm>
            <a:off x="426368" y="1418785"/>
            <a:ext cx="8291263" cy="229824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Batch Size</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rPr>
              <a:t>How many training samples are used within each epoc</a:t>
            </a:r>
            <a:r>
              <a:rPr lang="en-US" altLang="en-US" sz="1800" b="1" dirty="0">
                <a:solidFill>
                  <a:schemeClr val="tx1"/>
                </a:solidFill>
              </a:rPr>
              <a:t>h?</a:t>
            </a:r>
          </a:p>
          <a:p>
            <a:pPr marL="342900" indent="-342900" algn="l">
              <a:buClr>
                <a:srgbClr val="0070C0"/>
              </a:buClr>
              <a:buSzPct val="80000"/>
              <a:buFont typeface="Wingdings" pitchFamily="2" charset="2"/>
              <a:buChar char="u"/>
            </a:pPr>
            <a:r>
              <a:rPr lang="en-US" altLang="en-US" sz="1800" b="1" dirty="0">
                <a:solidFill>
                  <a:schemeClr val="tx1"/>
                </a:solidFill>
              </a:rPr>
              <a:t>Somewhat counter-intuitively:</a:t>
            </a:r>
          </a:p>
          <a:p>
            <a:pPr marL="800100" lvl="1" indent="-342900" algn="l">
              <a:buClr>
                <a:srgbClr val="0070C0"/>
              </a:buClr>
              <a:buSzPct val="80000"/>
              <a:buFont typeface="Wingdings" pitchFamily="2" charset="2"/>
              <a:buChar char="u"/>
            </a:pPr>
            <a:r>
              <a:rPr lang="en-US" altLang="en-US" sz="1800" b="1" dirty="0">
                <a:solidFill>
                  <a:schemeClr val="tx1"/>
                </a:solidFill>
              </a:rPr>
              <a:t>Smaller batch size can work their way out of “local minima” more easily.</a:t>
            </a:r>
          </a:p>
          <a:p>
            <a:pPr marL="800100" lvl="1" indent="-342900" algn="l">
              <a:buClr>
                <a:srgbClr val="0070C0"/>
              </a:buClr>
              <a:buSzPct val="80000"/>
              <a:buFont typeface="Wingdings" pitchFamily="2" charset="2"/>
              <a:buChar char="u"/>
            </a:pPr>
            <a:r>
              <a:rPr lang="en-US" altLang="en-US" sz="1800" b="1" dirty="0">
                <a:solidFill>
                  <a:schemeClr val="tx1"/>
                </a:solidFill>
              </a:rPr>
              <a:t>Batch sizes that are too large can end up getting stuck in the wrong solution.</a:t>
            </a:r>
          </a:p>
          <a:p>
            <a:pPr marL="800100" lvl="1" indent="-342900" algn="l">
              <a:buClr>
                <a:srgbClr val="0070C0"/>
              </a:buClr>
              <a:buSzPct val="80000"/>
              <a:buFont typeface="Wingdings" pitchFamily="2" charset="2"/>
              <a:buChar char="u"/>
            </a:pPr>
            <a:r>
              <a:rPr lang="en-US" altLang="en-US" sz="1800" b="1" dirty="0">
                <a:solidFill>
                  <a:schemeClr val="tx1"/>
                </a:solidFill>
              </a:rPr>
              <a:t>Radom shuffling at each epoch can make this look like very inconsistent results from run to run.</a:t>
            </a:r>
          </a:p>
          <a:p>
            <a:pPr marL="342900" indent="-342900" algn="l">
              <a:buClr>
                <a:srgbClr val="0070C0"/>
              </a:buClr>
              <a:buSzPct val="80000"/>
              <a:buFont typeface="Wingdings" pitchFamily="2" charset="2"/>
              <a:buChar char="u"/>
            </a:pPr>
            <a:endParaRPr kumimoji="0" lang="en-US" altLang="en-US" sz="1800" b="1" i="0" u="none" strike="noStrike" cap="none" normalizeH="0" baseline="0" dirty="0">
              <a:ln>
                <a:noFill/>
              </a:ln>
              <a:solidFill>
                <a:schemeClr val="tx1"/>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5E9A6728-A7C6-4696-A8B4-411DCF45B1B3}"/>
              </a:ext>
            </a:extLst>
          </p:cNvPr>
          <p:cNvPicPr>
            <a:picLocks noChangeAspect="1"/>
          </p:cNvPicPr>
          <p:nvPr/>
        </p:nvPicPr>
        <p:blipFill>
          <a:blip r:embed="rId4"/>
          <a:stretch>
            <a:fillRect/>
          </a:stretch>
        </p:blipFill>
        <p:spPr>
          <a:xfrm>
            <a:off x="3201517" y="3856831"/>
            <a:ext cx="3999173" cy="2668513"/>
          </a:xfrm>
          <a:prstGeom prst="rect">
            <a:avLst/>
          </a:prstGeom>
          <a:ln>
            <a:solidFill>
              <a:srgbClr val="C00000"/>
            </a:solidFill>
          </a:ln>
        </p:spPr>
      </p:pic>
    </p:spTree>
    <p:extLst>
      <p:ext uri="{BB962C8B-B14F-4D97-AF65-F5344CB8AC3E}">
        <p14:creationId xmlns:p14="http://schemas.microsoft.com/office/powerpoint/2010/main" val="386568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103.3 Batch Size</a:t>
            </a:r>
            <a:endParaRPr lang="zh-TW" altLang="en-US" b="1" dirty="0">
              <a:solidFill>
                <a:srgbClr val="FFFF00"/>
              </a:solidFill>
            </a:endParaRPr>
          </a:p>
        </p:txBody>
      </p:sp>
      <p:sp>
        <p:nvSpPr>
          <p:cNvPr id="3" name="副標題 2"/>
          <p:cNvSpPr>
            <a:spLocks noGrp="1"/>
          </p:cNvSpPr>
          <p:nvPr>
            <p:ph type="subTitle" idx="1"/>
          </p:nvPr>
        </p:nvSpPr>
        <p:spPr>
          <a:xfrm>
            <a:off x="426368" y="1418785"/>
            <a:ext cx="8291263" cy="229824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Batch Size (Explanation)</a:t>
            </a:r>
            <a:endParaRPr lang="en-US" sz="1800" b="1" i="0" dirty="0">
              <a:solidFill>
                <a:srgbClr val="29303B"/>
              </a:solidFill>
              <a:effectLst/>
            </a:endParaRPr>
          </a:p>
          <a:p>
            <a:pPr marL="342900" indent="-342900" algn="l">
              <a:buClr>
                <a:srgbClr val="0070C0"/>
              </a:buClr>
              <a:buSzPct val="80000"/>
              <a:buFont typeface="Wingdings" pitchFamily="2" charset="2"/>
              <a:buChar char="u"/>
            </a:pPr>
            <a:r>
              <a:rPr lang="en-US" sz="1800" b="1" i="0" dirty="0">
                <a:solidFill>
                  <a:srgbClr val="29303B"/>
                </a:solidFill>
                <a:effectLst/>
              </a:rPr>
              <a:t>In addition to learning rate, another important hyperparameter is the batch size</a:t>
            </a:r>
            <a:r>
              <a:rPr lang="en-US" sz="1800" b="1" dirty="0">
                <a:solidFill>
                  <a:srgbClr val="29303B"/>
                </a:solidFill>
              </a:rPr>
              <a:t>.</a:t>
            </a:r>
          </a:p>
          <a:p>
            <a:pPr marL="342900" indent="-342900" algn="l">
              <a:buClr>
                <a:srgbClr val="0070C0"/>
              </a:buClr>
              <a:buSzPct val="80000"/>
              <a:buFont typeface="Wingdings" pitchFamily="2" charset="2"/>
              <a:buChar char="u"/>
            </a:pPr>
            <a:r>
              <a:rPr lang="en-US" sz="1800" b="1" i="0" dirty="0">
                <a:solidFill>
                  <a:srgbClr val="29303B"/>
                </a:solidFill>
                <a:effectLst/>
              </a:rPr>
              <a:t>The batch size how many training samples are used within each epoch. </a:t>
            </a:r>
          </a:p>
          <a:p>
            <a:pPr marL="342900" indent="-342900" algn="l">
              <a:buClr>
                <a:srgbClr val="0070C0"/>
              </a:buClr>
              <a:buSzPct val="80000"/>
              <a:buFont typeface="Wingdings" pitchFamily="2" charset="2"/>
              <a:buChar char="u"/>
            </a:pPr>
            <a:r>
              <a:rPr lang="en-US" sz="1800" b="1" i="0" dirty="0">
                <a:solidFill>
                  <a:srgbClr val="29303B"/>
                </a:solidFill>
                <a:effectLst/>
              </a:rPr>
              <a:t>Batch </a:t>
            </a:r>
            <a:r>
              <a:rPr lang="en-US" sz="1800" b="1" dirty="0">
                <a:solidFill>
                  <a:srgbClr val="29303B"/>
                </a:solidFill>
              </a:rPr>
              <a:t>size is</a:t>
            </a:r>
            <a:r>
              <a:rPr lang="en-US" sz="1800" b="1" i="0" dirty="0">
                <a:solidFill>
                  <a:srgbClr val="29303B"/>
                </a:solidFill>
                <a:effectLst/>
              </a:rPr>
              <a:t> a counter-intuitive, you </a:t>
            </a:r>
            <a:r>
              <a:rPr lang="en-US" sz="1800" b="1" dirty="0">
                <a:solidFill>
                  <a:srgbClr val="29303B"/>
                </a:solidFill>
              </a:rPr>
              <a:t>may be</a:t>
            </a:r>
            <a:r>
              <a:rPr lang="en-US" sz="1800" b="1" i="0" dirty="0">
                <a:solidFill>
                  <a:srgbClr val="29303B"/>
                </a:solidFill>
                <a:effectLst/>
              </a:rPr>
              <a:t> think that a large batch size would be a good </a:t>
            </a:r>
            <a:r>
              <a:rPr lang="en-US" sz="1800" b="1" dirty="0">
                <a:solidFill>
                  <a:srgbClr val="29303B"/>
                </a:solidFill>
              </a:rPr>
              <a:t>choice</a:t>
            </a:r>
            <a:r>
              <a:rPr lang="en-US" sz="1800" b="1" i="0" dirty="0">
                <a:solidFill>
                  <a:srgbClr val="29303B"/>
                </a:solidFill>
                <a:effectLst/>
              </a:rPr>
              <a:t>. </a:t>
            </a:r>
            <a:r>
              <a:rPr lang="en-US" sz="1800" b="1" i="0" dirty="0">
                <a:solidFill>
                  <a:srgbClr val="C00000"/>
                </a:solidFill>
                <a:effectLst/>
              </a:rPr>
              <a:t>But no</a:t>
            </a:r>
            <a:r>
              <a:rPr lang="en-US" sz="1800" b="1" i="0" dirty="0">
                <a:solidFill>
                  <a:srgbClr val="29303B"/>
                </a:solidFill>
                <a:effectLst/>
              </a:rPr>
              <a:t>, that is not how it ends up working.</a:t>
            </a:r>
          </a:p>
          <a:p>
            <a:pPr marL="342900" indent="-342900" algn="l">
              <a:buClr>
                <a:srgbClr val="0070C0"/>
              </a:buClr>
              <a:buSzPct val="80000"/>
              <a:buFont typeface="Wingdings" pitchFamily="2" charset="2"/>
              <a:buChar char="u"/>
            </a:pPr>
            <a:r>
              <a:rPr lang="en-US" sz="1800" b="1" i="0" dirty="0">
                <a:solidFill>
                  <a:srgbClr val="29303B"/>
                </a:solidFill>
                <a:effectLst/>
              </a:rPr>
              <a:t>If you have a small batch size, it has a better ability to work its way  to </a:t>
            </a:r>
            <a:r>
              <a:rPr lang="en-US" sz="1800" b="1" i="0" dirty="0">
                <a:solidFill>
                  <a:srgbClr val="C00000"/>
                </a:solidFill>
                <a:effectLst/>
              </a:rPr>
              <a:t>jump out of local minima</a:t>
            </a:r>
            <a:r>
              <a:rPr lang="en-US" sz="1800" b="1" i="0" dirty="0">
                <a:solidFill>
                  <a:srgbClr val="29303B"/>
                </a:solidFill>
                <a:effectLst/>
              </a:rPr>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73220552-6112-4AAA-990D-38CFCEA7BD40}"/>
              </a:ext>
            </a:extLst>
          </p:cNvPr>
          <p:cNvPicPr>
            <a:picLocks noChangeAspect="1"/>
          </p:cNvPicPr>
          <p:nvPr/>
        </p:nvPicPr>
        <p:blipFill>
          <a:blip r:embed="rId4"/>
          <a:stretch>
            <a:fillRect/>
          </a:stretch>
        </p:blipFill>
        <p:spPr>
          <a:xfrm>
            <a:off x="5603166" y="4300125"/>
            <a:ext cx="3114465" cy="2078177"/>
          </a:xfrm>
          <a:prstGeom prst="rect">
            <a:avLst/>
          </a:prstGeom>
          <a:ln>
            <a:solidFill>
              <a:srgbClr val="C00000"/>
            </a:solidFill>
          </a:ln>
        </p:spPr>
      </p:pic>
    </p:spTree>
    <p:extLst>
      <p:ext uri="{BB962C8B-B14F-4D97-AF65-F5344CB8AC3E}">
        <p14:creationId xmlns:p14="http://schemas.microsoft.com/office/powerpoint/2010/main" val="765375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103.3 Batch Size</a:t>
            </a:r>
            <a:endParaRPr lang="zh-TW" altLang="en-US" b="1" dirty="0">
              <a:solidFill>
                <a:srgbClr val="FFFF00"/>
              </a:solidFill>
            </a:endParaRPr>
          </a:p>
        </p:txBody>
      </p:sp>
      <p:sp>
        <p:nvSpPr>
          <p:cNvPr id="3" name="副標題 2"/>
          <p:cNvSpPr>
            <a:spLocks noGrp="1"/>
          </p:cNvSpPr>
          <p:nvPr>
            <p:ph type="subTitle" idx="1"/>
          </p:nvPr>
        </p:nvSpPr>
        <p:spPr>
          <a:xfrm>
            <a:off x="426368" y="1418786"/>
            <a:ext cx="8291263" cy="307991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Batch Size (Explanation)</a:t>
            </a:r>
            <a:endParaRPr lang="en-US" sz="1800" b="1" i="0" dirty="0">
              <a:solidFill>
                <a:srgbClr val="29303B"/>
              </a:solidFill>
              <a:effectLst/>
            </a:endParaRPr>
          </a:p>
          <a:p>
            <a:pPr marL="342900" indent="-342900" algn="l">
              <a:buClr>
                <a:srgbClr val="0070C0"/>
              </a:buClr>
              <a:buSzPct val="80000"/>
              <a:buFont typeface="Wingdings" pitchFamily="2" charset="2"/>
              <a:buChar char="u"/>
            </a:pPr>
            <a:r>
              <a:rPr lang="en-US" sz="1800" b="1" dirty="0">
                <a:solidFill>
                  <a:srgbClr val="29303B"/>
                </a:solidFill>
              </a:rPr>
              <a:t>In </a:t>
            </a:r>
            <a:r>
              <a:rPr lang="en-US" sz="1800" b="1" i="0" dirty="0">
                <a:solidFill>
                  <a:srgbClr val="29303B"/>
                </a:solidFill>
                <a:effectLst/>
              </a:rPr>
              <a:t>this example </a:t>
            </a:r>
            <a:r>
              <a:rPr lang="en-US" sz="1800" b="1" dirty="0">
                <a:solidFill>
                  <a:srgbClr val="29303B"/>
                </a:solidFill>
              </a:rPr>
              <a:t>below</a:t>
            </a:r>
            <a:r>
              <a:rPr lang="en-US" sz="1800" b="1" i="0" dirty="0">
                <a:solidFill>
                  <a:srgbClr val="29303B"/>
                </a:solidFill>
                <a:effectLst/>
              </a:rPr>
              <a:t>, we have a minimum here.</a:t>
            </a:r>
          </a:p>
          <a:p>
            <a:pPr marL="342900" indent="-342900" algn="l">
              <a:buClr>
                <a:srgbClr val="0070C0"/>
              </a:buClr>
              <a:buSzPct val="80000"/>
              <a:buFont typeface="Wingdings" pitchFamily="2" charset="2"/>
              <a:buChar char="u"/>
            </a:pPr>
            <a:r>
              <a:rPr lang="en-US" sz="1800" b="1" dirty="0">
                <a:solidFill>
                  <a:srgbClr val="29303B"/>
                </a:solidFill>
              </a:rPr>
              <a:t>It</a:t>
            </a:r>
            <a:r>
              <a:rPr lang="en-US" sz="1800" b="1" i="0" dirty="0">
                <a:solidFill>
                  <a:srgbClr val="29303B"/>
                </a:solidFill>
                <a:effectLst/>
              </a:rPr>
              <a:t> is a dip in the local minima of graph, where we have a pretty good, you know, a nice low loss function value here. </a:t>
            </a:r>
          </a:p>
          <a:p>
            <a:pPr marL="342900" indent="-342900" algn="l">
              <a:buClr>
                <a:srgbClr val="0070C0"/>
              </a:buClr>
              <a:buSzPct val="80000"/>
              <a:buFont typeface="Wingdings" pitchFamily="2" charset="2"/>
              <a:buChar char="u"/>
            </a:pPr>
            <a:r>
              <a:rPr lang="en-US" sz="1800" b="1" i="0" dirty="0">
                <a:solidFill>
                  <a:srgbClr val="29303B"/>
                </a:solidFill>
                <a:effectLst/>
              </a:rPr>
              <a:t>What we're trying to optimize for is pretty good here, but there's a risk during gradient descent that we get stuck in that local minimum, when in fact the better solution is over here (the global minima).</a:t>
            </a:r>
            <a:endParaRPr lang="en-US" sz="1800" b="1" dirty="0">
              <a:solidFill>
                <a:srgbClr val="29303B"/>
              </a:solidFill>
            </a:endParaRPr>
          </a:p>
          <a:p>
            <a:pPr marL="342900" indent="-342900" algn="l">
              <a:buClr>
                <a:srgbClr val="0070C0"/>
              </a:buClr>
              <a:buSzPct val="80000"/>
              <a:buFont typeface="Wingdings" pitchFamily="2" charset="2"/>
              <a:buChar char="u"/>
            </a:pPr>
            <a:r>
              <a:rPr lang="en-US" sz="1800" b="1" i="0" dirty="0">
                <a:solidFill>
                  <a:srgbClr val="29303B"/>
                </a:solidFill>
                <a:effectLst/>
              </a:rPr>
              <a:t>So we want to make sure that during the process of gradient descent we have some ability to </a:t>
            </a:r>
            <a:r>
              <a:rPr lang="en-US" sz="1800" b="1" dirty="0">
                <a:solidFill>
                  <a:srgbClr val="29303B"/>
                </a:solidFill>
              </a:rPr>
              <a:t>jump</a:t>
            </a:r>
            <a:r>
              <a:rPr lang="en-US" sz="1800" b="1" i="0" dirty="0">
                <a:solidFill>
                  <a:srgbClr val="29303B"/>
                </a:solidFill>
                <a:effectLst/>
              </a:rPr>
              <a:t> our way out of </a:t>
            </a:r>
            <a:r>
              <a:rPr lang="en-US" sz="1800" b="1" dirty="0">
                <a:solidFill>
                  <a:srgbClr val="29303B"/>
                </a:solidFill>
              </a:rPr>
              <a:t>the local minima</a:t>
            </a:r>
            <a:r>
              <a:rPr lang="en-US" sz="1800" b="1" i="0" dirty="0">
                <a:solidFill>
                  <a:srgbClr val="29303B"/>
                </a:solidFill>
                <a:effectLst/>
              </a:rPr>
              <a:t> and find that better solution.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73220552-6112-4AAA-990D-38CFCEA7BD40}"/>
              </a:ext>
            </a:extLst>
          </p:cNvPr>
          <p:cNvPicPr>
            <a:picLocks noChangeAspect="1"/>
          </p:cNvPicPr>
          <p:nvPr/>
        </p:nvPicPr>
        <p:blipFill>
          <a:blip r:embed="rId4"/>
          <a:stretch>
            <a:fillRect/>
          </a:stretch>
        </p:blipFill>
        <p:spPr>
          <a:xfrm>
            <a:off x="5603166" y="4300125"/>
            <a:ext cx="3114465" cy="2078177"/>
          </a:xfrm>
          <a:prstGeom prst="rect">
            <a:avLst/>
          </a:prstGeom>
          <a:ln>
            <a:solidFill>
              <a:srgbClr val="C00000"/>
            </a:solidFill>
          </a:ln>
        </p:spPr>
      </p:pic>
      <p:sp>
        <p:nvSpPr>
          <p:cNvPr id="8" name="Rectangle 7">
            <a:extLst>
              <a:ext uri="{FF2B5EF4-FFF2-40B4-BE49-F238E27FC236}">
                <a16:creationId xmlns:a16="http://schemas.microsoft.com/office/drawing/2014/main" id="{CF6E15DB-C7AC-4D60-958F-6D877F68B325}"/>
              </a:ext>
            </a:extLst>
          </p:cNvPr>
          <p:cNvSpPr/>
          <p:nvPr/>
        </p:nvSpPr>
        <p:spPr>
          <a:xfrm>
            <a:off x="6156176" y="5805264"/>
            <a:ext cx="397024" cy="20791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CACA79A-031B-46DF-B246-6D93A009E65B}"/>
              </a:ext>
            </a:extLst>
          </p:cNvPr>
          <p:cNvSpPr/>
          <p:nvPr/>
        </p:nvSpPr>
        <p:spPr>
          <a:xfrm>
            <a:off x="7620000" y="6013177"/>
            <a:ext cx="397024" cy="20791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5E21ABA-2494-4871-8B92-9C332BA96685}"/>
              </a:ext>
            </a:extLst>
          </p:cNvPr>
          <p:cNvSpPr txBox="1"/>
          <p:nvPr/>
        </p:nvSpPr>
        <p:spPr>
          <a:xfrm>
            <a:off x="5696574" y="4498697"/>
            <a:ext cx="1463824" cy="369332"/>
          </a:xfrm>
          <a:prstGeom prst="rect">
            <a:avLst/>
          </a:prstGeom>
          <a:noFill/>
          <a:ln>
            <a:solidFill>
              <a:srgbClr val="C00000"/>
            </a:solidFill>
          </a:ln>
        </p:spPr>
        <p:txBody>
          <a:bodyPr wrap="square" rtlCol="0">
            <a:spAutoFit/>
          </a:bodyPr>
          <a:lstStyle/>
          <a:p>
            <a:r>
              <a:rPr lang="en-US" dirty="0"/>
              <a:t>Local minima</a:t>
            </a:r>
          </a:p>
        </p:txBody>
      </p:sp>
      <p:cxnSp>
        <p:nvCxnSpPr>
          <p:cNvPr id="13" name="Straight Arrow Connector 12">
            <a:extLst>
              <a:ext uri="{FF2B5EF4-FFF2-40B4-BE49-F238E27FC236}">
                <a16:creationId xmlns:a16="http://schemas.microsoft.com/office/drawing/2014/main" id="{8BE059F6-B3BF-4634-BCEC-99939E15C4BF}"/>
              </a:ext>
            </a:extLst>
          </p:cNvPr>
          <p:cNvCxnSpPr>
            <a:stCxn id="10" idx="2"/>
            <a:endCxn id="8" idx="0"/>
          </p:cNvCxnSpPr>
          <p:nvPr/>
        </p:nvCxnSpPr>
        <p:spPr>
          <a:xfrm flipH="1">
            <a:off x="6354688" y="4868029"/>
            <a:ext cx="73798" cy="93723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2BBAF4E-D056-4ECF-AD54-35AFA1E31F0A}"/>
              </a:ext>
            </a:extLst>
          </p:cNvPr>
          <p:cNvSpPr txBox="1"/>
          <p:nvPr/>
        </p:nvSpPr>
        <p:spPr>
          <a:xfrm>
            <a:off x="6985248" y="4963593"/>
            <a:ext cx="1666528" cy="369332"/>
          </a:xfrm>
          <a:prstGeom prst="rect">
            <a:avLst/>
          </a:prstGeom>
          <a:noFill/>
          <a:ln>
            <a:solidFill>
              <a:srgbClr val="C00000"/>
            </a:solidFill>
          </a:ln>
        </p:spPr>
        <p:txBody>
          <a:bodyPr wrap="square" rtlCol="0">
            <a:spAutoFit/>
          </a:bodyPr>
          <a:lstStyle/>
          <a:p>
            <a:r>
              <a:rPr lang="en-US" dirty="0"/>
              <a:t>Global minima</a:t>
            </a:r>
          </a:p>
        </p:txBody>
      </p:sp>
      <p:cxnSp>
        <p:nvCxnSpPr>
          <p:cNvPr id="20" name="Straight Arrow Connector 19">
            <a:extLst>
              <a:ext uri="{FF2B5EF4-FFF2-40B4-BE49-F238E27FC236}">
                <a16:creationId xmlns:a16="http://schemas.microsoft.com/office/drawing/2014/main" id="{7CE03DA5-F123-4AB6-90C8-7C0839E1FA6D}"/>
              </a:ext>
            </a:extLst>
          </p:cNvPr>
          <p:cNvCxnSpPr>
            <a:cxnSpLocks/>
            <a:stCxn id="15" idx="2"/>
            <a:endCxn id="9" idx="0"/>
          </p:cNvCxnSpPr>
          <p:nvPr/>
        </p:nvCxnSpPr>
        <p:spPr>
          <a:xfrm>
            <a:off x="7818512" y="5332925"/>
            <a:ext cx="0" cy="68025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0211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103.3 Batch Size</a:t>
            </a:r>
            <a:endParaRPr lang="zh-TW" altLang="en-US" b="1" dirty="0">
              <a:solidFill>
                <a:srgbClr val="FFFF00"/>
              </a:solidFill>
            </a:endParaRPr>
          </a:p>
        </p:txBody>
      </p:sp>
      <p:sp>
        <p:nvSpPr>
          <p:cNvPr id="3" name="副標題 2"/>
          <p:cNvSpPr>
            <a:spLocks noGrp="1"/>
          </p:cNvSpPr>
          <p:nvPr>
            <p:ph type="subTitle" idx="1"/>
          </p:nvPr>
        </p:nvSpPr>
        <p:spPr>
          <a:xfrm>
            <a:off x="426368" y="1418786"/>
            <a:ext cx="8291263" cy="276899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Batch Size (Explanation)</a:t>
            </a:r>
            <a:endParaRPr lang="en-US" sz="1800" b="1" i="0" dirty="0">
              <a:solidFill>
                <a:srgbClr val="29303B"/>
              </a:solidFill>
              <a:effectLst/>
            </a:endParaRPr>
          </a:p>
          <a:p>
            <a:pPr marL="342900" indent="-342900" algn="l">
              <a:buClr>
                <a:srgbClr val="0070C0"/>
              </a:buClr>
              <a:buSzPct val="80000"/>
              <a:buFont typeface="Wingdings" pitchFamily="2" charset="2"/>
              <a:buChar char="u"/>
            </a:pPr>
            <a:r>
              <a:rPr lang="en-US" sz="1800" b="1" i="0" dirty="0">
                <a:solidFill>
                  <a:srgbClr val="29303B"/>
                </a:solidFill>
                <a:effectLst/>
              </a:rPr>
              <a:t>The smaller batch sizes can </a:t>
            </a:r>
            <a:r>
              <a:rPr lang="en-US" sz="1800" b="1" dirty="0">
                <a:solidFill>
                  <a:srgbClr val="29303B"/>
                </a:solidFill>
              </a:rPr>
              <a:t>jump out of local minima</a:t>
            </a:r>
            <a:r>
              <a:rPr lang="en-US" sz="1800" b="1" i="0" dirty="0">
                <a:solidFill>
                  <a:srgbClr val="29303B"/>
                </a:solidFill>
                <a:effectLst/>
              </a:rPr>
              <a:t> effectively than larger </a:t>
            </a:r>
            <a:r>
              <a:rPr lang="en-US" sz="1800" b="1" dirty="0">
                <a:solidFill>
                  <a:srgbClr val="29303B"/>
                </a:solidFill>
              </a:rPr>
              <a:t>batch sizes</a:t>
            </a:r>
            <a:r>
              <a:rPr lang="en-US" sz="1800" b="1" i="0" dirty="0">
                <a:solidFill>
                  <a:srgbClr val="29303B"/>
                </a:solidFill>
                <a:effectLst/>
              </a:rPr>
              <a:t>.</a:t>
            </a:r>
            <a:endParaRPr lang="en-US" sz="1800" b="1" dirty="0">
              <a:solidFill>
                <a:srgbClr val="29303B"/>
              </a:solidFill>
            </a:endParaRPr>
          </a:p>
          <a:p>
            <a:pPr marL="342900" indent="-342900" algn="l">
              <a:buClr>
                <a:srgbClr val="0070C0"/>
              </a:buClr>
              <a:buSzPct val="80000"/>
              <a:buFont typeface="Wingdings" pitchFamily="2" charset="2"/>
              <a:buChar char="u"/>
            </a:pPr>
            <a:r>
              <a:rPr lang="en-US" sz="1800" b="1" i="0" dirty="0">
                <a:solidFill>
                  <a:srgbClr val="29303B"/>
                </a:solidFill>
                <a:effectLst/>
              </a:rPr>
              <a:t>A small batch size can </a:t>
            </a:r>
            <a:r>
              <a:rPr lang="en-US" sz="1800" b="1" dirty="0">
                <a:solidFill>
                  <a:srgbClr val="29303B"/>
                </a:solidFill>
              </a:rPr>
              <a:t>jump</a:t>
            </a:r>
            <a:r>
              <a:rPr lang="en-US" sz="1800" b="1" i="0" dirty="0">
                <a:solidFill>
                  <a:srgbClr val="29303B"/>
                </a:solidFill>
                <a:effectLst/>
              </a:rPr>
              <a:t> out of these local minima easily, but a large bad size might getting stuck in the local minima.</a:t>
            </a:r>
          </a:p>
          <a:p>
            <a:pPr marL="342900" indent="-342900" algn="l">
              <a:buClr>
                <a:srgbClr val="0070C0"/>
              </a:buClr>
              <a:buSzPct val="80000"/>
              <a:buFont typeface="Wingdings" pitchFamily="2" charset="2"/>
              <a:buChar char="u"/>
            </a:pPr>
            <a:r>
              <a:rPr lang="en-US" sz="1800" b="1" i="0" dirty="0">
                <a:solidFill>
                  <a:srgbClr val="29303B"/>
                </a:solidFill>
                <a:effectLst/>
              </a:rPr>
              <a:t>So batch sizes that are too large</a:t>
            </a:r>
            <a:r>
              <a:rPr lang="en-US" sz="1800" b="1" dirty="0">
                <a:solidFill>
                  <a:srgbClr val="29303B"/>
                </a:solidFill>
              </a:rPr>
              <a:t> </a:t>
            </a:r>
            <a:r>
              <a:rPr lang="en-US" sz="1800" b="1" i="0" dirty="0">
                <a:solidFill>
                  <a:srgbClr val="29303B"/>
                </a:solidFill>
                <a:effectLst/>
              </a:rPr>
              <a:t>can end up getting stuck in the wrong solution.</a:t>
            </a:r>
          </a:p>
          <a:p>
            <a:pPr marL="342900" indent="-342900" algn="l">
              <a:buClr>
                <a:srgbClr val="0070C0"/>
              </a:buClr>
              <a:buSzPct val="80000"/>
              <a:buFont typeface="Wingdings" pitchFamily="2" charset="2"/>
              <a:buChar char="u"/>
            </a:pPr>
            <a:r>
              <a:rPr lang="en-US" sz="1800" b="1" i="0" dirty="0">
                <a:solidFill>
                  <a:srgbClr val="29303B"/>
                </a:solidFill>
                <a:effectLst/>
              </a:rPr>
              <a:t>And what's even weirder is that because you will usually randomly shuffle your data at the beginning of each training epoch, this can end up manifesting itself is getting very inconsistent results from run to run.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73220552-6112-4AAA-990D-38CFCEA7BD40}"/>
              </a:ext>
            </a:extLst>
          </p:cNvPr>
          <p:cNvPicPr>
            <a:picLocks noChangeAspect="1"/>
          </p:cNvPicPr>
          <p:nvPr/>
        </p:nvPicPr>
        <p:blipFill>
          <a:blip r:embed="rId4"/>
          <a:stretch>
            <a:fillRect/>
          </a:stretch>
        </p:blipFill>
        <p:spPr>
          <a:xfrm>
            <a:off x="5603166" y="4300125"/>
            <a:ext cx="3114465" cy="2078177"/>
          </a:xfrm>
          <a:prstGeom prst="rect">
            <a:avLst/>
          </a:prstGeom>
          <a:ln>
            <a:solidFill>
              <a:srgbClr val="C00000"/>
            </a:solidFill>
          </a:ln>
        </p:spPr>
      </p:pic>
      <p:sp>
        <p:nvSpPr>
          <p:cNvPr id="8" name="Rectangle 7">
            <a:extLst>
              <a:ext uri="{FF2B5EF4-FFF2-40B4-BE49-F238E27FC236}">
                <a16:creationId xmlns:a16="http://schemas.microsoft.com/office/drawing/2014/main" id="{CF6E15DB-C7AC-4D60-958F-6D877F68B325}"/>
              </a:ext>
            </a:extLst>
          </p:cNvPr>
          <p:cNvSpPr/>
          <p:nvPr/>
        </p:nvSpPr>
        <p:spPr>
          <a:xfrm>
            <a:off x="6156176" y="5805264"/>
            <a:ext cx="397024" cy="20791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CACA79A-031B-46DF-B246-6D93A009E65B}"/>
              </a:ext>
            </a:extLst>
          </p:cNvPr>
          <p:cNvSpPr/>
          <p:nvPr/>
        </p:nvSpPr>
        <p:spPr>
          <a:xfrm>
            <a:off x="7620000" y="6013177"/>
            <a:ext cx="397024" cy="20791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5E21ABA-2494-4871-8B92-9C332BA96685}"/>
              </a:ext>
            </a:extLst>
          </p:cNvPr>
          <p:cNvSpPr txBox="1"/>
          <p:nvPr/>
        </p:nvSpPr>
        <p:spPr>
          <a:xfrm>
            <a:off x="5696574" y="4498697"/>
            <a:ext cx="1463824" cy="369332"/>
          </a:xfrm>
          <a:prstGeom prst="rect">
            <a:avLst/>
          </a:prstGeom>
          <a:noFill/>
          <a:ln>
            <a:solidFill>
              <a:srgbClr val="C00000"/>
            </a:solidFill>
          </a:ln>
        </p:spPr>
        <p:txBody>
          <a:bodyPr wrap="square" rtlCol="0">
            <a:spAutoFit/>
          </a:bodyPr>
          <a:lstStyle/>
          <a:p>
            <a:r>
              <a:rPr lang="en-US" dirty="0"/>
              <a:t>Local minima</a:t>
            </a:r>
          </a:p>
        </p:txBody>
      </p:sp>
      <p:cxnSp>
        <p:nvCxnSpPr>
          <p:cNvPr id="13" name="Straight Arrow Connector 12">
            <a:extLst>
              <a:ext uri="{FF2B5EF4-FFF2-40B4-BE49-F238E27FC236}">
                <a16:creationId xmlns:a16="http://schemas.microsoft.com/office/drawing/2014/main" id="{8BE059F6-B3BF-4634-BCEC-99939E15C4BF}"/>
              </a:ext>
            </a:extLst>
          </p:cNvPr>
          <p:cNvCxnSpPr>
            <a:stCxn id="10" idx="2"/>
            <a:endCxn id="8" idx="0"/>
          </p:cNvCxnSpPr>
          <p:nvPr/>
        </p:nvCxnSpPr>
        <p:spPr>
          <a:xfrm flipH="1">
            <a:off x="6354688" y="4868029"/>
            <a:ext cx="73798" cy="93723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2BBAF4E-D056-4ECF-AD54-35AFA1E31F0A}"/>
              </a:ext>
            </a:extLst>
          </p:cNvPr>
          <p:cNvSpPr txBox="1"/>
          <p:nvPr/>
        </p:nvSpPr>
        <p:spPr>
          <a:xfrm>
            <a:off x="6985248" y="4963593"/>
            <a:ext cx="1666528" cy="369332"/>
          </a:xfrm>
          <a:prstGeom prst="rect">
            <a:avLst/>
          </a:prstGeom>
          <a:noFill/>
          <a:ln>
            <a:solidFill>
              <a:srgbClr val="C00000"/>
            </a:solidFill>
          </a:ln>
        </p:spPr>
        <p:txBody>
          <a:bodyPr wrap="square" rtlCol="0">
            <a:spAutoFit/>
          </a:bodyPr>
          <a:lstStyle/>
          <a:p>
            <a:r>
              <a:rPr lang="en-US" dirty="0"/>
              <a:t>Global minima</a:t>
            </a:r>
          </a:p>
        </p:txBody>
      </p:sp>
      <p:cxnSp>
        <p:nvCxnSpPr>
          <p:cNvPr id="20" name="Straight Arrow Connector 19">
            <a:extLst>
              <a:ext uri="{FF2B5EF4-FFF2-40B4-BE49-F238E27FC236}">
                <a16:creationId xmlns:a16="http://schemas.microsoft.com/office/drawing/2014/main" id="{7CE03DA5-F123-4AB6-90C8-7C0839E1FA6D}"/>
              </a:ext>
            </a:extLst>
          </p:cNvPr>
          <p:cNvCxnSpPr>
            <a:cxnSpLocks/>
            <a:stCxn id="15" idx="2"/>
            <a:endCxn id="9" idx="0"/>
          </p:cNvCxnSpPr>
          <p:nvPr/>
        </p:nvCxnSpPr>
        <p:spPr>
          <a:xfrm>
            <a:off x="7818512" y="5332925"/>
            <a:ext cx="0" cy="68025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2383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103.3 Batch Size</a:t>
            </a:r>
            <a:endParaRPr lang="zh-TW" altLang="en-US" b="1" dirty="0">
              <a:solidFill>
                <a:srgbClr val="FFFF00"/>
              </a:solidFill>
            </a:endParaRPr>
          </a:p>
        </p:txBody>
      </p:sp>
      <p:sp>
        <p:nvSpPr>
          <p:cNvPr id="3" name="副標題 2"/>
          <p:cNvSpPr>
            <a:spLocks noGrp="1"/>
          </p:cNvSpPr>
          <p:nvPr>
            <p:ph type="subTitle" idx="1"/>
          </p:nvPr>
        </p:nvSpPr>
        <p:spPr>
          <a:xfrm>
            <a:off x="426368" y="1418785"/>
            <a:ext cx="8291263" cy="159159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Batch Size (Explanation)</a:t>
            </a:r>
            <a:endParaRPr lang="en-US" sz="1800" b="1" i="0" dirty="0">
              <a:solidFill>
                <a:srgbClr val="29303B"/>
              </a:solidFill>
              <a:effectLst/>
            </a:endParaRPr>
          </a:p>
          <a:p>
            <a:pPr marL="342900" indent="-342900" algn="l">
              <a:buClr>
                <a:srgbClr val="0070C0"/>
              </a:buClr>
              <a:buSzPct val="80000"/>
              <a:buFont typeface="Wingdings" pitchFamily="2" charset="2"/>
              <a:buChar char="u"/>
            </a:pPr>
            <a:r>
              <a:rPr lang="en-US" sz="1800" b="1" dirty="0">
                <a:solidFill>
                  <a:srgbClr val="29303B"/>
                </a:solidFill>
              </a:rPr>
              <a:t>If</a:t>
            </a:r>
            <a:r>
              <a:rPr lang="en-US" sz="1800" b="1" i="0" dirty="0">
                <a:solidFill>
                  <a:srgbClr val="29303B"/>
                </a:solidFill>
                <a:effectLst/>
              </a:rPr>
              <a:t> my batch size is just a little bit too big, maybe sometimes, I'll get stuck in this minimum, and sometimes it won’t</a:t>
            </a:r>
            <a:r>
              <a:rPr lang="en-US" sz="1800" b="1" dirty="0">
                <a:solidFill>
                  <a:srgbClr val="29303B"/>
                </a:solidFill>
              </a:rPr>
              <a:t>.</a:t>
            </a:r>
          </a:p>
          <a:p>
            <a:pPr marL="342900" indent="-342900" algn="l">
              <a:buClr>
                <a:srgbClr val="0070C0"/>
              </a:buClr>
              <a:buSzPct val="80000"/>
              <a:buFont typeface="Wingdings" pitchFamily="2" charset="2"/>
              <a:buChar char="u"/>
            </a:pPr>
            <a:r>
              <a:rPr lang="en-US" sz="1800" b="1" dirty="0">
                <a:solidFill>
                  <a:srgbClr val="29303B"/>
                </a:solidFill>
              </a:rPr>
              <a:t>A</a:t>
            </a:r>
            <a:r>
              <a:rPr lang="en-US" sz="1800" b="1" i="0" dirty="0">
                <a:solidFill>
                  <a:srgbClr val="29303B"/>
                </a:solidFill>
                <a:effectLst/>
              </a:rPr>
              <a:t>nd I'll see that in the end results of seeing that, from run to run, sometimes I'll get that answer and sometimes I'll get that answer.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73220552-6112-4AAA-990D-38CFCEA7BD40}"/>
              </a:ext>
            </a:extLst>
          </p:cNvPr>
          <p:cNvPicPr>
            <a:picLocks noChangeAspect="1"/>
          </p:cNvPicPr>
          <p:nvPr/>
        </p:nvPicPr>
        <p:blipFill>
          <a:blip r:embed="rId4"/>
          <a:stretch>
            <a:fillRect/>
          </a:stretch>
        </p:blipFill>
        <p:spPr>
          <a:xfrm>
            <a:off x="5603166" y="4300125"/>
            <a:ext cx="3114465" cy="2078177"/>
          </a:xfrm>
          <a:prstGeom prst="rect">
            <a:avLst/>
          </a:prstGeom>
          <a:ln>
            <a:solidFill>
              <a:srgbClr val="C00000"/>
            </a:solidFill>
          </a:ln>
        </p:spPr>
      </p:pic>
      <p:sp>
        <p:nvSpPr>
          <p:cNvPr id="8" name="Rectangle 7">
            <a:extLst>
              <a:ext uri="{FF2B5EF4-FFF2-40B4-BE49-F238E27FC236}">
                <a16:creationId xmlns:a16="http://schemas.microsoft.com/office/drawing/2014/main" id="{CF6E15DB-C7AC-4D60-958F-6D877F68B325}"/>
              </a:ext>
            </a:extLst>
          </p:cNvPr>
          <p:cNvSpPr/>
          <p:nvPr/>
        </p:nvSpPr>
        <p:spPr>
          <a:xfrm>
            <a:off x="6156176" y="5805264"/>
            <a:ext cx="397024" cy="20791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CACA79A-031B-46DF-B246-6D93A009E65B}"/>
              </a:ext>
            </a:extLst>
          </p:cNvPr>
          <p:cNvSpPr/>
          <p:nvPr/>
        </p:nvSpPr>
        <p:spPr>
          <a:xfrm>
            <a:off x="7620000" y="6013177"/>
            <a:ext cx="397024" cy="20791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5E21ABA-2494-4871-8B92-9C332BA96685}"/>
              </a:ext>
            </a:extLst>
          </p:cNvPr>
          <p:cNvSpPr txBox="1"/>
          <p:nvPr/>
        </p:nvSpPr>
        <p:spPr>
          <a:xfrm>
            <a:off x="5696574" y="4498697"/>
            <a:ext cx="1463824" cy="369332"/>
          </a:xfrm>
          <a:prstGeom prst="rect">
            <a:avLst/>
          </a:prstGeom>
          <a:noFill/>
          <a:ln>
            <a:solidFill>
              <a:srgbClr val="C00000"/>
            </a:solidFill>
          </a:ln>
        </p:spPr>
        <p:txBody>
          <a:bodyPr wrap="square" rtlCol="0">
            <a:spAutoFit/>
          </a:bodyPr>
          <a:lstStyle/>
          <a:p>
            <a:r>
              <a:rPr lang="en-US" dirty="0"/>
              <a:t>Local minima</a:t>
            </a:r>
          </a:p>
        </p:txBody>
      </p:sp>
      <p:cxnSp>
        <p:nvCxnSpPr>
          <p:cNvPr id="13" name="Straight Arrow Connector 12">
            <a:extLst>
              <a:ext uri="{FF2B5EF4-FFF2-40B4-BE49-F238E27FC236}">
                <a16:creationId xmlns:a16="http://schemas.microsoft.com/office/drawing/2014/main" id="{8BE059F6-B3BF-4634-BCEC-99939E15C4BF}"/>
              </a:ext>
            </a:extLst>
          </p:cNvPr>
          <p:cNvCxnSpPr>
            <a:stCxn id="10" idx="2"/>
            <a:endCxn id="8" idx="0"/>
          </p:cNvCxnSpPr>
          <p:nvPr/>
        </p:nvCxnSpPr>
        <p:spPr>
          <a:xfrm flipH="1">
            <a:off x="6354688" y="4868029"/>
            <a:ext cx="73798" cy="93723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2BBAF4E-D056-4ECF-AD54-35AFA1E31F0A}"/>
              </a:ext>
            </a:extLst>
          </p:cNvPr>
          <p:cNvSpPr txBox="1"/>
          <p:nvPr/>
        </p:nvSpPr>
        <p:spPr>
          <a:xfrm>
            <a:off x="6985248" y="4963593"/>
            <a:ext cx="1666528" cy="369332"/>
          </a:xfrm>
          <a:prstGeom prst="rect">
            <a:avLst/>
          </a:prstGeom>
          <a:noFill/>
          <a:ln>
            <a:solidFill>
              <a:srgbClr val="C00000"/>
            </a:solidFill>
          </a:ln>
        </p:spPr>
        <p:txBody>
          <a:bodyPr wrap="square" rtlCol="0">
            <a:spAutoFit/>
          </a:bodyPr>
          <a:lstStyle/>
          <a:p>
            <a:r>
              <a:rPr lang="en-US" dirty="0"/>
              <a:t>Global minima</a:t>
            </a:r>
          </a:p>
        </p:txBody>
      </p:sp>
      <p:cxnSp>
        <p:nvCxnSpPr>
          <p:cNvPr id="20" name="Straight Arrow Connector 19">
            <a:extLst>
              <a:ext uri="{FF2B5EF4-FFF2-40B4-BE49-F238E27FC236}">
                <a16:creationId xmlns:a16="http://schemas.microsoft.com/office/drawing/2014/main" id="{7CE03DA5-F123-4AB6-90C8-7C0839E1FA6D}"/>
              </a:ext>
            </a:extLst>
          </p:cNvPr>
          <p:cNvCxnSpPr>
            <a:cxnSpLocks/>
            <a:stCxn id="15" idx="2"/>
            <a:endCxn id="9" idx="0"/>
          </p:cNvCxnSpPr>
          <p:nvPr/>
        </p:nvCxnSpPr>
        <p:spPr>
          <a:xfrm>
            <a:off x="7818512" y="5332925"/>
            <a:ext cx="0" cy="68025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8390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103 Tune Neural Network</a:t>
            </a:r>
            <a:endParaRPr lang="zh-TW" altLang="en-US" b="1" dirty="0">
              <a:solidFill>
                <a:srgbClr val="FFFF00"/>
              </a:solidFill>
            </a:endParaRPr>
          </a:p>
        </p:txBody>
      </p:sp>
      <p:sp>
        <p:nvSpPr>
          <p:cNvPr id="3" name="副標題 2"/>
          <p:cNvSpPr>
            <a:spLocks noGrp="1"/>
          </p:cNvSpPr>
          <p:nvPr>
            <p:ph type="subTitle" idx="1"/>
          </p:nvPr>
        </p:nvSpPr>
        <p:spPr>
          <a:xfrm>
            <a:off x="426368" y="1418785"/>
            <a:ext cx="8291263" cy="78607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Tune Neural Network</a:t>
            </a:r>
          </a:p>
          <a:p>
            <a:pPr marL="342900" indent="-342900" algn="l">
              <a:buClr>
                <a:srgbClr val="0070C0"/>
              </a:buClr>
              <a:buSzPct val="80000"/>
              <a:buFont typeface="Wingdings" pitchFamily="2" charset="2"/>
              <a:buChar char="u"/>
            </a:pPr>
            <a:r>
              <a:rPr lang="en-US" sz="1800" b="1" i="0" dirty="0">
                <a:solidFill>
                  <a:schemeClr val="tx1"/>
                </a:solidFill>
                <a:effectLst/>
              </a:rPr>
              <a:t>We discuss </a:t>
            </a:r>
            <a:r>
              <a:rPr lang="en-US" sz="1800" b="1" i="0" dirty="0">
                <a:solidFill>
                  <a:srgbClr val="29303B"/>
                </a:solidFill>
                <a:effectLst/>
              </a:rPr>
              <a:t>tuning our neural networks.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863615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103.4 Recap</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4884675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103.4 Recap</a:t>
            </a:r>
            <a:endParaRPr lang="zh-TW" altLang="en-US" b="1" dirty="0">
              <a:solidFill>
                <a:srgbClr val="FFFF00"/>
              </a:solidFill>
            </a:endParaRPr>
          </a:p>
        </p:txBody>
      </p:sp>
      <p:sp>
        <p:nvSpPr>
          <p:cNvPr id="3" name="副標題 2"/>
          <p:cNvSpPr>
            <a:spLocks noGrp="1"/>
          </p:cNvSpPr>
          <p:nvPr>
            <p:ph type="subTitle" idx="1"/>
          </p:nvPr>
        </p:nvSpPr>
        <p:spPr>
          <a:xfrm>
            <a:off x="426368" y="1418785"/>
            <a:ext cx="8291263" cy="201021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Recap </a:t>
            </a:r>
          </a:p>
          <a:p>
            <a:pPr marL="342900" indent="-342900" algn="l">
              <a:buClr>
                <a:srgbClr val="0070C0"/>
              </a:buClr>
              <a:buSzPct val="80000"/>
              <a:buFont typeface="Wingdings" pitchFamily="2" charset="2"/>
              <a:buChar char="u"/>
            </a:pPr>
            <a:r>
              <a:rPr lang="en-US" sz="1800" b="1" i="0" dirty="0">
                <a:solidFill>
                  <a:srgbClr val="29303B"/>
                </a:solidFill>
                <a:effectLst/>
              </a:rPr>
              <a:t>Remember these. Write them down:</a:t>
            </a:r>
          </a:p>
          <a:p>
            <a:pPr marL="342900" indent="-342900" algn="l">
              <a:buClr>
                <a:srgbClr val="0070C0"/>
              </a:buClr>
              <a:buSzPct val="80000"/>
              <a:buFont typeface="Wingdings" pitchFamily="2" charset="2"/>
              <a:buChar char="u"/>
            </a:pPr>
            <a:r>
              <a:rPr lang="en-US" sz="1800" b="1" dirty="0">
                <a:solidFill>
                  <a:srgbClr val="29303B"/>
                </a:solidFill>
              </a:rPr>
              <a:t>S</a:t>
            </a:r>
            <a:r>
              <a:rPr lang="en-US" sz="1800" b="1" i="0" dirty="0">
                <a:solidFill>
                  <a:srgbClr val="29303B"/>
                </a:solidFill>
                <a:effectLst/>
              </a:rPr>
              <a:t>maller batch sizes tend to not get stuck in local minima, but large batch sizes can converge on the wrong solution at random.</a:t>
            </a:r>
          </a:p>
          <a:p>
            <a:pPr marL="342900" indent="-342900" algn="l">
              <a:buClr>
                <a:srgbClr val="0070C0"/>
              </a:buClr>
              <a:buSzPct val="80000"/>
              <a:buFont typeface="Wingdings" pitchFamily="2" charset="2"/>
              <a:buChar char="u"/>
            </a:pPr>
            <a:r>
              <a:rPr lang="en-US" sz="1800" b="1" i="0" dirty="0">
                <a:solidFill>
                  <a:srgbClr val="29303B"/>
                </a:solidFill>
                <a:effectLst/>
              </a:rPr>
              <a:t>A large learning rate can end up overshooting the correct solution, but small learning rates can increase the training time.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6548747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103.5 Summary</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8443484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103.5 Summary</a:t>
            </a:r>
            <a:endParaRPr lang="zh-TW" altLang="en-US" b="1" dirty="0">
              <a:solidFill>
                <a:srgbClr val="FFFF00"/>
              </a:solidFill>
            </a:endParaRPr>
          </a:p>
        </p:txBody>
      </p:sp>
      <p:sp>
        <p:nvSpPr>
          <p:cNvPr id="3" name="副標題 2"/>
          <p:cNvSpPr>
            <a:spLocks noGrp="1"/>
          </p:cNvSpPr>
          <p:nvPr>
            <p:ph type="subTitle" idx="1"/>
          </p:nvPr>
        </p:nvSpPr>
        <p:spPr>
          <a:xfrm>
            <a:off x="426368" y="1418785"/>
            <a:ext cx="8291263" cy="201021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Summary </a:t>
            </a:r>
          </a:p>
          <a:p>
            <a:pPr marL="342900" indent="-342900" algn="l">
              <a:buClr>
                <a:srgbClr val="0070C0"/>
              </a:buClr>
              <a:buSzPct val="80000"/>
              <a:buFont typeface="Wingdings" pitchFamily="2" charset="2"/>
              <a:buChar char="u"/>
            </a:pPr>
            <a:r>
              <a:rPr lang="en-US" sz="1800" b="1" i="0" dirty="0">
                <a:solidFill>
                  <a:srgbClr val="29303B"/>
                </a:solidFill>
                <a:effectLst/>
              </a:rPr>
              <a:t>We discussed the hyperparameter of learning rate and batch size:</a:t>
            </a:r>
          </a:p>
          <a:p>
            <a:pPr marL="342900" indent="-342900" algn="l">
              <a:buClr>
                <a:srgbClr val="0070C0"/>
              </a:buClr>
              <a:buSzPct val="80000"/>
              <a:buFont typeface="Wingdings" pitchFamily="2" charset="2"/>
              <a:buChar char="u"/>
            </a:pPr>
            <a:r>
              <a:rPr lang="en-US" sz="1800" b="1" dirty="0">
                <a:solidFill>
                  <a:srgbClr val="29303B"/>
                </a:solidFill>
              </a:rPr>
              <a:t>1. Learning Rate: Large learning rate causes overshoot. Smaller learning rate cause slow step.</a:t>
            </a:r>
          </a:p>
          <a:p>
            <a:pPr marL="342900" indent="-342900" algn="l">
              <a:buClr>
                <a:srgbClr val="0070C0"/>
              </a:buClr>
              <a:buSzPct val="80000"/>
              <a:buFont typeface="Wingdings" pitchFamily="2" charset="2"/>
              <a:buChar char="u"/>
            </a:pPr>
            <a:r>
              <a:rPr lang="en-US" sz="1800" b="1" i="0" dirty="0">
                <a:solidFill>
                  <a:srgbClr val="29303B"/>
                </a:solidFill>
                <a:effectLst/>
              </a:rPr>
              <a:t>2. Batch Size: Large batch size may be </a:t>
            </a:r>
            <a:r>
              <a:rPr lang="en-US" sz="1800" b="1" dirty="0">
                <a:solidFill>
                  <a:srgbClr val="29303B"/>
                </a:solidFill>
              </a:rPr>
              <a:t>trapped into local minima. Small batch size can jump out of local minima.</a:t>
            </a:r>
            <a:endParaRPr lang="en-US" sz="1800" b="1" i="0" dirty="0">
              <a:solidFill>
                <a:srgbClr val="29303B"/>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181671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a:solidFill>
                  <a:srgbClr val="FFFF00"/>
                </a:solidFill>
              </a:rPr>
              <a:t>End of Chapter</a:t>
            </a:r>
            <a:endParaRPr lang="zh-TW" altLang="en-US" sz="6000" b="1">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24</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103.1 Learning Rate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397233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103.1 Learning Rate</a:t>
            </a:r>
            <a:endParaRPr lang="zh-TW" altLang="en-US" b="1" dirty="0">
              <a:solidFill>
                <a:srgbClr val="FFFF00"/>
              </a:solidFill>
            </a:endParaRPr>
          </a:p>
        </p:txBody>
      </p:sp>
      <p:sp>
        <p:nvSpPr>
          <p:cNvPr id="3" name="副標題 2"/>
          <p:cNvSpPr>
            <a:spLocks noGrp="1"/>
          </p:cNvSpPr>
          <p:nvPr>
            <p:ph type="subTitle" idx="1"/>
          </p:nvPr>
        </p:nvSpPr>
        <p:spPr>
          <a:xfrm>
            <a:off x="426368" y="1418785"/>
            <a:ext cx="8291263" cy="262757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Learning Rate</a:t>
            </a:r>
          </a:p>
          <a:p>
            <a:pPr marL="342900" indent="-342900" algn="l">
              <a:buClr>
                <a:srgbClr val="0070C0"/>
              </a:buClr>
              <a:buSzPct val="80000"/>
              <a:buFont typeface="Wingdings" pitchFamily="2" charset="2"/>
              <a:buChar char="u"/>
            </a:pPr>
            <a:r>
              <a:rPr lang="en-US" altLang="en-US" sz="1800" b="1" dirty="0">
                <a:solidFill>
                  <a:schemeClr val="tx1"/>
                </a:solidFill>
              </a:rPr>
              <a:t>Neural Network are trained by gradient descent</a:t>
            </a:r>
          </a:p>
          <a:p>
            <a:pPr marL="342900" indent="-342900" algn="l">
              <a:buClr>
                <a:srgbClr val="0070C0"/>
              </a:buClr>
              <a:buSzPct val="80000"/>
              <a:buFont typeface="Wingdings" pitchFamily="2" charset="2"/>
              <a:buChar char="u"/>
            </a:pPr>
            <a:r>
              <a:rPr lang="en-US" sz="1800" b="1" dirty="0">
                <a:solidFill>
                  <a:srgbClr val="29303B"/>
                </a:solidFill>
              </a:rPr>
              <a:t>W</a:t>
            </a:r>
            <a:r>
              <a:rPr lang="en-US" sz="1800" b="1" i="0" dirty="0">
                <a:solidFill>
                  <a:srgbClr val="29303B"/>
                </a:solidFill>
                <a:effectLst/>
              </a:rPr>
              <a:t>e start at some random point of weights in our neural network, we sample different solutions</a:t>
            </a:r>
            <a:r>
              <a:rPr lang="en-US" sz="1800" b="1" dirty="0">
                <a:solidFill>
                  <a:srgbClr val="29303B"/>
                </a:solidFill>
              </a:rPr>
              <a:t> of </a:t>
            </a:r>
            <a:r>
              <a:rPr lang="en-US" sz="1800" b="1" i="0" dirty="0">
                <a:solidFill>
                  <a:srgbClr val="29303B"/>
                </a:solidFill>
                <a:effectLst/>
              </a:rPr>
              <a:t>different sets of weights, and then trying to minimize some cost function that we define over several epochs.</a:t>
            </a:r>
          </a:p>
          <a:p>
            <a:pPr marL="342900" indent="-342900" algn="l">
              <a:buClr>
                <a:srgbClr val="0070C0"/>
              </a:buClr>
              <a:buSzPct val="80000"/>
              <a:buFont typeface="Wingdings" pitchFamily="2" charset="2"/>
              <a:buChar char="u"/>
            </a:pPr>
            <a:r>
              <a:rPr lang="en-US" sz="1800" b="1" i="0" dirty="0">
                <a:solidFill>
                  <a:srgbClr val="29303B"/>
                </a:solidFill>
                <a:effectLst/>
              </a:rPr>
              <a:t>We have many epochs iterations over which we train. At each epoch we try different set of weights on our neural network, trying to minimize some cost function which might be the overall accuracy of how well it makes predictions on our validation set.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56662A6C-0A81-4A84-B43A-2F00E569893C}"/>
              </a:ext>
            </a:extLst>
          </p:cNvPr>
          <p:cNvPicPr>
            <a:picLocks noChangeAspect="1"/>
          </p:cNvPicPr>
          <p:nvPr/>
        </p:nvPicPr>
        <p:blipFill>
          <a:blip r:embed="rId4"/>
          <a:stretch>
            <a:fillRect/>
          </a:stretch>
        </p:blipFill>
        <p:spPr>
          <a:xfrm>
            <a:off x="4414872" y="4179549"/>
            <a:ext cx="4357464" cy="2311350"/>
          </a:xfrm>
          <a:prstGeom prst="rect">
            <a:avLst/>
          </a:prstGeom>
          <a:ln>
            <a:solidFill>
              <a:srgbClr val="C00000"/>
            </a:solidFill>
          </a:ln>
        </p:spPr>
      </p:pic>
      <p:sp>
        <p:nvSpPr>
          <p:cNvPr id="9" name="Rectangle 8">
            <a:extLst>
              <a:ext uri="{FF2B5EF4-FFF2-40B4-BE49-F238E27FC236}">
                <a16:creationId xmlns:a16="http://schemas.microsoft.com/office/drawing/2014/main" id="{22635393-1C66-419C-8413-319E0D5FAADF}"/>
              </a:ext>
            </a:extLst>
          </p:cNvPr>
          <p:cNvSpPr/>
          <p:nvPr/>
        </p:nvSpPr>
        <p:spPr>
          <a:xfrm>
            <a:off x="6623235" y="5191866"/>
            <a:ext cx="251048" cy="36512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E9D4239F-372D-4D68-BE7B-DC5AF2488790}"/>
              </a:ext>
            </a:extLst>
          </p:cNvPr>
          <p:cNvSpPr txBox="1"/>
          <p:nvPr/>
        </p:nvSpPr>
        <p:spPr>
          <a:xfrm>
            <a:off x="4804543" y="4205964"/>
            <a:ext cx="3888432" cy="369332"/>
          </a:xfrm>
          <a:prstGeom prst="rect">
            <a:avLst/>
          </a:prstGeom>
          <a:noFill/>
          <a:ln>
            <a:solidFill>
              <a:srgbClr val="C00000"/>
            </a:solidFill>
          </a:ln>
        </p:spPr>
        <p:txBody>
          <a:bodyPr wrap="square" rtlCol="0">
            <a:spAutoFit/>
          </a:bodyPr>
          <a:lstStyle/>
          <a:p>
            <a:r>
              <a:rPr lang="en-US" dirty="0"/>
              <a:t>Start with some random set f weights</a:t>
            </a:r>
          </a:p>
        </p:txBody>
      </p:sp>
      <p:cxnSp>
        <p:nvCxnSpPr>
          <p:cNvPr id="12" name="Straight Arrow Connector 11">
            <a:extLst>
              <a:ext uri="{FF2B5EF4-FFF2-40B4-BE49-F238E27FC236}">
                <a16:creationId xmlns:a16="http://schemas.microsoft.com/office/drawing/2014/main" id="{B1216E60-2B74-408B-AE62-E95A51DEA3C0}"/>
              </a:ext>
            </a:extLst>
          </p:cNvPr>
          <p:cNvCxnSpPr>
            <a:cxnSpLocks/>
            <a:stCxn id="10" idx="2"/>
            <a:endCxn id="9" idx="0"/>
          </p:cNvCxnSpPr>
          <p:nvPr/>
        </p:nvCxnSpPr>
        <p:spPr>
          <a:xfrm>
            <a:off x="6748759" y="4575296"/>
            <a:ext cx="0" cy="61657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4" name="副標題 2">
            <a:extLst>
              <a:ext uri="{FF2B5EF4-FFF2-40B4-BE49-F238E27FC236}">
                <a16:creationId xmlns:a16="http://schemas.microsoft.com/office/drawing/2014/main" id="{5A82F892-D9AE-4C99-B409-192B45DCE17B}"/>
              </a:ext>
            </a:extLst>
          </p:cNvPr>
          <p:cNvSpPr txBox="1">
            <a:spLocks/>
          </p:cNvSpPr>
          <p:nvPr/>
        </p:nvSpPr>
        <p:spPr>
          <a:xfrm>
            <a:off x="506404" y="4340403"/>
            <a:ext cx="3662504" cy="600765"/>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en-US" sz="1800" b="1" dirty="0">
                <a:solidFill>
                  <a:schemeClr val="tx1"/>
                </a:solidFill>
              </a:rPr>
              <a:t>How far apart of these samples are called the </a:t>
            </a:r>
            <a:r>
              <a:rPr lang="en-US" altLang="en-US" sz="1800" b="1" dirty="0">
                <a:solidFill>
                  <a:srgbClr val="C00000"/>
                </a:solidFill>
              </a:rPr>
              <a:t>learning rate</a:t>
            </a:r>
            <a:r>
              <a:rPr lang="en-US" altLang="en-US" sz="1800" b="1" dirty="0">
                <a:solidFill>
                  <a:schemeClr val="tx1"/>
                </a:solidFill>
              </a:rPr>
              <a:t>.</a:t>
            </a:r>
          </a:p>
        </p:txBody>
      </p:sp>
    </p:spTree>
    <p:extLst>
      <p:ext uri="{BB962C8B-B14F-4D97-AF65-F5344CB8AC3E}">
        <p14:creationId xmlns:p14="http://schemas.microsoft.com/office/powerpoint/2010/main" val="3468186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103.1 Learning Rate</a:t>
            </a:r>
            <a:endParaRPr lang="zh-TW" altLang="en-US" b="1" dirty="0">
              <a:solidFill>
                <a:srgbClr val="FFFF00"/>
              </a:solidFill>
            </a:endParaRPr>
          </a:p>
        </p:txBody>
      </p:sp>
      <p:sp>
        <p:nvSpPr>
          <p:cNvPr id="3" name="副標題 2"/>
          <p:cNvSpPr>
            <a:spLocks noGrp="1"/>
          </p:cNvSpPr>
          <p:nvPr>
            <p:ph type="subTitle" idx="1"/>
          </p:nvPr>
        </p:nvSpPr>
        <p:spPr>
          <a:xfrm>
            <a:off x="426368" y="1418785"/>
            <a:ext cx="8291263" cy="366639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Learning Rate (Explanation)</a:t>
            </a:r>
          </a:p>
          <a:p>
            <a:pPr marL="342900" indent="-342900" algn="l">
              <a:buClr>
                <a:srgbClr val="0070C0"/>
              </a:buClr>
              <a:buSzPct val="80000"/>
              <a:buFont typeface="Wingdings" pitchFamily="2" charset="2"/>
              <a:buChar char="u"/>
            </a:pPr>
            <a:r>
              <a:rPr lang="en-US" sz="1800" b="1" i="0" dirty="0">
                <a:solidFill>
                  <a:srgbClr val="29303B"/>
                </a:solidFill>
                <a:effectLst/>
              </a:rPr>
              <a:t>First of all, what do we mean by learning rate?</a:t>
            </a:r>
          </a:p>
          <a:p>
            <a:pPr marL="342900" indent="-342900" algn="l">
              <a:buClr>
                <a:srgbClr val="0070C0"/>
              </a:buClr>
              <a:buSzPct val="80000"/>
              <a:buFont typeface="Wingdings" pitchFamily="2" charset="2"/>
              <a:buChar char="u"/>
            </a:pPr>
            <a:r>
              <a:rPr lang="en-US" sz="1800" b="1" dirty="0">
                <a:solidFill>
                  <a:srgbClr val="29303B"/>
                </a:solidFill>
              </a:rPr>
              <a:t>We</a:t>
            </a:r>
            <a:r>
              <a:rPr lang="en-US" sz="1800" b="1" i="0" dirty="0">
                <a:solidFill>
                  <a:srgbClr val="29303B"/>
                </a:solidFill>
                <a:effectLst/>
              </a:rPr>
              <a:t> need to understand how these neural networks are trained.</a:t>
            </a:r>
          </a:p>
          <a:p>
            <a:pPr marL="342900" indent="-342900" algn="l">
              <a:buClr>
                <a:srgbClr val="0070C0"/>
              </a:buClr>
              <a:buSzPct val="80000"/>
              <a:buFont typeface="Wingdings" pitchFamily="2" charset="2"/>
              <a:buChar char="u"/>
            </a:pPr>
            <a:r>
              <a:rPr lang="en-US" sz="1800" b="1" dirty="0">
                <a:solidFill>
                  <a:srgbClr val="29303B"/>
                </a:solidFill>
              </a:rPr>
              <a:t>We</a:t>
            </a:r>
            <a:r>
              <a:rPr lang="en-US" sz="1800" b="1" i="0" dirty="0">
                <a:solidFill>
                  <a:srgbClr val="29303B"/>
                </a:solidFill>
                <a:effectLst/>
              </a:rPr>
              <a:t> use a technique called gradient descent.</a:t>
            </a:r>
            <a:endParaRPr lang="en-US" sz="1800" b="1" dirty="0">
              <a:solidFill>
                <a:srgbClr val="29303B"/>
              </a:solidFill>
            </a:endParaRPr>
          </a:p>
          <a:p>
            <a:pPr marL="342900" indent="-342900" algn="l">
              <a:buClr>
                <a:srgbClr val="0070C0"/>
              </a:buClr>
              <a:buSzPct val="80000"/>
              <a:buFont typeface="Wingdings" pitchFamily="2" charset="2"/>
              <a:buChar char="u"/>
            </a:pPr>
            <a:r>
              <a:rPr lang="en-US" sz="1800" b="1" i="0" dirty="0">
                <a:solidFill>
                  <a:srgbClr val="29303B"/>
                </a:solidFill>
                <a:effectLst/>
              </a:rPr>
              <a:t>The basic idea of gradient descent: </a:t>
            </a:r>
            <a:r>
              <a:rPr lang="en-US" sz="1800" b="1" dirty="0">
                <a:solidFill>
                  <a:srgbClr val="29303B"/>
                </a:solidFill>
              </a:rPr>
              <a:t>W</a:t>
            </a:r>
            <a:r>
              <a:rPr lang="en-US" sz="1800" b="1" i="0" dirty="0">
                <a:solidFill>
                  <a:srgbClr val="29303B"/>
                </a:solidFill>
                <a:effectLst/>
              </a:rPr>
              <a:t>e start at some random point of weights in our neural network, we sample different solutions</a:t>
            </a:r>
            <a:r>
              <a:rPr lang="en-US" sz="1800" b="1" dirty="0">
                <a:solidFill>
                  <a:srgbClr val="29303B"/>
                </a:solidFill>
              </a:rPr>
              <a:t> of </a:t>
            </a:r>
            <a:r>
              <a:rPr lang="en-US" sz="1800" b="1" i="0" dirty="0">
                <a:solidFill>
                  <a:srgbClr val="29303B"/>
                </a:solidFill>
                <a:effectLst/>
              </a:rPr>
              <a:t>different sets of weights, and then trying to minimize some cost function that we define over several epochs.</a:t>
            </a:r>
          </a:p>
          <a:p>
            <a:pPr marL="342900" indent="-342900" algn="l">
              <a:buClr>
                <a:srgbClr val="0070C0"/>
              </a:buClr>
              <a:buSzPct val="80000"/>
              <a:buFont typeface="Wingdings" pitchFamily="2" charset="2"/>
              <a:buChar char="u"/>
            </a:pPr>
            <a:r>
              <a:rPr lang="en-US" sz="1800" b="1" dirty="0">
                <a:solidFill>
                  <a:srgbClr val="29303B"/>
                </a:solidFill>
              </a:rPr>
              <a:t>T</a:t>
            </a:r>
            <a:r>
              <a:rPr lang="en-US" sz="1800" b="1" i="0" dirty="0">
                <a:solidFill>
                  <a:srgbClr val="29303B"/>
                </a:solidFill>
                <a:effectLst/>
              </a:rPr>
              <a:t>hose are the key words: We have many epochs iterations over which we train. At each epoch we try different set of weights on our neural network, trying to minimize some cost function which might be the overall accuracy of how well it makes predictions on our validation set.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739978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103.1 Learning Rate</a:t>
            </a:r>
            <a:endParaRPr lang="zh-TW" altLang="en-US" b="1" dirty="0">
              <a:solidFill>
                <a:srgbClr val="FFFF00"/>
              </a:solidFill>
            </a:endParaRPr>
          </a:p>
        </p:txBody>
      </p:sp>
      <p:sp>
        <p:nvSpPr>
          <p:cNvPr id="3" name="副標題 2"/>
          <p:cNvSpPr>
            <a:spLocks noGrp="1"/>
          </p:cNvSpPr>
          <p:nvPr>
            <p:ph type="subTitle" idx="1"/>
          </p:nvPr>
        </p:nvSpPr>
        <p:spPr>
          <a:xfrm>
            <a:off x="426368" y="1418785"/>
            <a:ext cx="8291263" cy="222623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Learning Rate (Explanation)</a:t>
            </a:r>
          </a:p>
          <a:p>
            <a:pPr marL="342900" indent="-342900" algn="l">
              <a:buClr>
                <a:srgbClr val="0070C0"/>
              </a:buClr>
              <a:buSzPct val="80000"/>
              <a:buFont typeface="Wingdings" pitchFamily="2" charset="2"/>
              <a:buChar char="u"/>
            </a:pPr>
            <a:r>
              <a:rPr lang="en-US" sz="1800" b="1" dirty="0">
                <a:solidFill>
                  <a:srgbClr val="29303B"/>
                </a:solidFill>
              </a:rPr>
              <a:t>W</a:t>
            </a:r>
            <a:r>
              <a:rPr lang="en-US" sz="1800" b="1" i="0" dirty="0">
                <a:solidFill>
                  <a:srgbClr val="29303B"/>
                </a:solidFill>
                <a:effectLst/>
              </a:rPr>
              <a:t>e need to have some </a:t>
            </a:r>
            <a:r>
              <a:rPr lang="en-US" sz="1800" b="1" dirty="0">
                <a:solidFill>
                  <a:srgbClr val="29303B"/>
                </a:solidFill>
              </a:rPr>
              <a:t>way</a:t>
            </a:r>
            <a:r>
              <a:rPr lang="en-US" sz="1800" b="1" i="0" dirty="0">
                <a:solidFill>
                  <a:srgbClr val="29303B"/>
                </a:solidFill>
                <a:effectLst/>
              </a:rPr>
              <a:t> to make those samples </a:t>
            </a:r>
            <a:r>
              <a:rPr lang="en-US" sz="1800" b="1" dirty="0">
                <a:solidFill>
                  <a:srgbClr val="29303B"/>
                </a:solidFill>
              </a:rPr>
              <a:t>for</a:t>
            </a:r>
            <a:r>
              <a:rPr lang="en-US" sz="1800" b="1" i="0" dirty="0">
                <a:solidFill>
                  <a:srgbClr val="29303B"/>
                </a:solidFill>
                <a:effectLst/>
              </a:rPr>
              <a:t> different solutions, (weights). </a:t>
            </a:r>
          </a:p>
          <a:p>
            <a:pPr marL="342900" indent="-342900" algn="l">
              <a:buClr>
                <a:srgbClr val="0070C0"/>
              </a:buClr>
              <a:buSzPct val="80000"/>
              <a:buFont typeface="Wingdings" pitchFamily="2" charset="2"/>
              <a:buChar char="u"/>
            </a:pPr>
            <a:r>
              <a:rPr lang="en-US" sz="1800" b="1" i="0" dirty="0">
                <a:solidFill>
                  <a:srgbClr val="29303B"/>
                </a:solidFill>
                <a:effectLst/>
              </a:rPr>
              <a:t>If we were to </a:t>
            </a:r>
            <a:r>
              <a:rPr lang="en-US" sz="1800" b="1" dirty="0">
                <a:solidFill>
                  <a:srgbClr val="29303B"/>
                </a:solidFill>
              </a:rPr>
              <a:t>bring</a:t>
            </a:r>
            <a:r>
              <a:rPr lang="en-US" sz="1800" b="1" i="0" dirty="0">
                <a:solidFill>
                  <a:srgbClr val="29303B"/>
                </a:solidFill>
                <a:effectLst/>
              </a:rPr>
              <a:t> this into a two dimensional graph, maybe it would look something like this, where we sample different points here along a curve of solutions, and we are trying to find the one that minimizes the cost function.</a:t>
            </a:r>
          </a:p>
          <a:p>
            <a:pPr marL="342900" indent="-342900" algn="l">
              <a:buClr>
                <a:srgbClr val="0070C0"/>
              </a:buClr>
              <a:buSzPct val="80000"/>
              <a:buFont typeface="Wingdings" pitchFamily="2" charset="2"/>
              <a:buChar char="u"/>
            </a:pPr>
            <a:r>
              <a:rPr lang="en-US" sz="1800" b="1" dirty="0">
                <a:solidFill>
                  <a:srgbClr val="29303B"/>
                </a:solidFill>
              </a:rPr>
              <a:t>The cost function is </a:t>
            </a:r>
            <a:r>
              <a:rPr lang="en-US" sz="1800" b="1" i="0" dirty="0">
                <a:solidFill>
                  <a:srgbClr val="29303B"/>
                </a:solidFill>
                <a:effectLst/>
              </a:rPr>
              <a:t> the y axis here.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483A89A5-0003-4149-AD10-375C30B62771}"/>
              </a:ext>
            </a:extLst>
          </p:cNvPr>
          <p:cNvPicPr>
            <a:picLocks noChangeAspect="1"/>
          </p:cNvPicPr>
          <p:nvPr/>
        </p:nvPicPr>
        <p:blipFill>
          <a:blip r:embed="rId4"/>
          <a:stretch>
            <a:fillRect/>
          </a:stretch>
        </p:blipFill>
        <p:spPr>
          <a:xfrm>
            <a:off x="4357431" y="4149080"/>
            <a:ext cx="4414905" cy="2341819"/>
          </a:xfrm>
          <a:prstGeom prst="rect">
            <a:avLst/>
          </a:prstGeom>
          <a:ln>
            <a:solidFill>
              <a:srgbClr val="C00000"/>
            </a:solidFill>
          </a:ln>
        </p:spPr>
      </p:pic>
    </p:spTree>
    <p:extLst>
      <p:ext uri="{BB962C8B-B14F-4D97-AF65-F5344CB8AC3E}">
        <p14:creationId xmlns:p14="http://schemas.microsoft.com/office/powerpoint/2010/main" val="3670923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103.1 Learning Rate</a:t>
            </a:r>
            <a:endParaRPr lang="zh-TW" altLang="en-US" b="1" dirty="0">
              <a:solidFill>
                <a:srgbClr val="FFFF00"/>
              </a:solidFill>
            </a:endParaRPr>
          </a:p>
        </p:txBody>
      </p:sp>
      <p:sp>
        <p:nvSpPr>
          <p:cNvPr id="3" name="副標題 2"/>
          <p:cNvSpPr>
            <a:spLocks noGrp="1"/>
          </p:cNvSpPr>
          <p:nvPr>
            <p:ph type="subTitle" idx="1"/>
          </p:nvPr>
        </p:nvSpPr>
        <p:spPr>
          <a:xfrm>
            <a:off x="426368" y="1418785"/>
            <a:ext cx="8291263" cy="191322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Learning Rate (Explanation)</a:t>
            </a:r>
          </a:p>
          <a:p>
            <a:pPr marL="342900" indent="-342900" algn="l">
              <a:buClr>
                <a:srgbClr val="0070C0"/>
              </a:buClr>
              <a:buSzPct val="80000"/>
              <a:buFont typeface="Wingdings" pitchFamily="2" charset="2"/>
              <a:buChar char="u"/>
            </a:pPr>
            <a:r>
              <a:rPr lang="en-US" sz="1800" b="1" dirty="0">
                <a:solidFill>
                  <a:srgbClr val="29303B"/>
                </a:solidFill>
              </a:rPr>
              <a:t>W</a:t>
            </a:r>
            <a:r>
              <a:rPr lang="en-US" sz="1800" b="1" i="0" dirty="0">
                <a:solidFill>
                  <a:srgbClr val="29303B"/>
                </a:solidFill>
                <a:effectLst/>
              </a:rPr>
              <a:t>hat we are trying to find is the lowest point on this graph, and we are trying to get there by sampling it at different points and learning from each previous sample.</a:t>
            </a:r>
          </a:p>
          <a:p>
            <a:pPr marL="342900" indent="-342900" algn="l">
              <a:buClr>
                <a:srgbClr val="0070C0"/>
              </a:buClr>
              <a:buSzPct val="80000"/>
              <a:buFont typeface="Wingdings" pitchFamily="2" charset="2"/>
              <a:buChar char="u"/>
            </a:pPr>
            <a:r>
              <a:rPr lang="en-US" sz="1800" b="1" i="0" dirty="0">
                <a:solidFill>
                  <a:srgbClr val="29303B"/>
                </a:solidFill>
                <a:effectLst/>
              </a:rPr>
              <a:t>That's what gradient descent is all about.</a:t>
            </a:r>
          </a:p>
          <a:p>
            <a:pPr marL="342900" indent="-342900" algn="l">
              <a:buClr>
                <a:srgbClr val="0070C0"/>
              </a:buClr>
              <a:buSzPct val="80000"/>
              <a:buFont typeface="Wingdings" pitchFamily="2" charset="2"/>
              <a:buChar char="u"/>
            </a:pPr>
            <a:r>
              <a:rPr lang="en-US" sz="1800" b="1" dirty="0">
                <a:solidFill>
                  <a:srgbClr val="29303B"/>
                </a:solidFill>
              </a:rPr>
              <a:t>T</a:t>
            </a:r>
            <a:r>
              <a:rPr lang="en-US" sz="1800" b="1" i="0" dirty="0">
                <a:solidFill>
                  <a:srgbClr val="29303B"/>
                </a:solidFill>
                <a:effectLst/>
              </a:rPr>
              <a:t>he learning rate is all about how far apart those samples are.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483A89A5-0003-4149-AD10-375C30B62771}"/>
              </a:ext>
            </a:extLst>
          </p:cNvPr>
          <p:cNvPicPr>
            <a:picLocks noChangeAspect="1"/>
          </p:cNvPicPr>
          <p:nvPr/>
        </p:nvPicPr>
        <p:blipFill>
          <a:blip r:embed="rId4"/>
          <a:stretch>
            <a:fillRect/>
          </a:stretch>
        </p:blipFill>
        <p:spPr>
          <a:xfrm>
            <a:off x="4357431" y="4149080"/>
            <a:ext cx="4414905" cy="2341819"/>
          </a:xfrm>
          <a:prstGeom prst="rect">
            <a:avLst/>
          </a:prstGeom>
          <a:ln>
            <a:solidFill>
              <a:srgbClr val="C00000"/>
            </a:solidFill>
          </a:ln>
        </p:spPr>
      </p:pic>
    </p:spTree>
    <p:extLst>
      <p:ext uri="{BB962C8B-B14F-4D97-AF65-F5344CB8AC3E}">
        <p14:creationId xmlns:p14="http://schemas.microsoft.com/office/powerpoint/2010/main" val="3379295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103.1 Learning Rate</a:t>
            </a:r>
            <a:endParaRPr lang="zh-TW" altLang="en-US" b="1" dirty="0">
              <a:solidFill>
                <a:srgbClr val="FFFF00"/>
              </a:solidFill>
            </a:endParaRPr>
          </a:p>
        </p:txBody>
      </p:sp>
      <p:sp>
        <p:nvSpPr>
          <p:cNvPr id="3" name="副標題 2"/>
          <p:cNvSpPr>
            <a:spLocks noGrp="1"/>
          </p:cNvSpPr>
          <p:nvPr>
            <p:ph type="subTitle" idx="1"/>
          </p:nvPr>
        </p:nvSpPr>
        <p:spPr>
          <a:xfrm>
            <a:off x="426368" y="1418785"/>
            <a:ext cx="8291263" cy="155318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Learning Rate (Explanation)</a:t>
            </a:r>
          </a:p>
          <a:p>
            <a:pPr marL="342900" indent="-342900" algn="l">
              <a:buClr>
                <a:srgbClr val="0070C0"/>
              </a:buClr>
              <a:buSzPct val="80000"/>
              <a:buFont typeface="Wingdings" pitchFamily="2" charset="2"/>
              <a:buChar char="u"/>
            </a:pPr>
            <a:r>
              <a:rPr lang="en-US" sz="1800" b="1" i="0" dirty="0">
                <a:solidFill>
                  <a:srgbClr val="29303B"/>
                </a:solidFill>
                <a:effectLst/>
              </a:rPr>
              <a:t>We might have started up here and our learning rates said, okay I'm going to try another point here and I'll try again here so on and so forth until I finally find the lowest point along this curve and called out my best solution.</a:t>
            </a:r>
            <a:endParaRPr lang="en-US" sz="1800" b="1" dirty="0">
              <a:solidFill>
                <a:srgbClr val="29303B"/>
              </a:solidFill>
            </a:endParaRPr>
          </a:p>
          <a:p>
            <a:pPr marL="342900" indent="-342900" algn="l">
              <a:buClr>
                <a:srgbClr val="0070C0"/>
              </a:buClr>
              <a:buSzPct val="80000"/>
              <a:buFont typeface="Wingdings" pitchFamily="2" charset="2"/>
              <a:buChar char="u"/>
            </a:pPr>
            <a:r>
              <a:rPr lang="en-US" sz="1800" b="1" i="0" dirty="0">
                <a:solidFill>
                  <a:srgbClr val="29303B"/>
                </a:solidFill>
                <a:effectLst/>
              </a:rPr>
              <a:t>This is not too hard to understand the effective learning rate on your training.</a:t>
            </a:r>
            <a:endParaRPr lang="en-US" sz="1800" b="1" dirty="0">
              <a:solidFill>
                <a:srgbClr val="29303B"/>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483A89A5-0003-4149-AD10-375C30B62771}"/>
              </a:ext>
            </a:extLst>
          </p:cNvPr>
          <p:cNvPicPr>
            <a:picLocks noChangeAspect="1"/>
          </p:cNvPicPr>
          <p:nvPr/>
        </p:nvPicPr>
        <p:blipFill>
          <a:blip r:embed="rId4"/>
          <a:stretch>
            <a:fillRect/>
          </a:stretch>
        </p:blipFill>
        <p:spPr>
          <a:xfrm>
            <a:off x="3779912" y="3545905"/>
            <a:ext cx="4414905" cy="2341819"/>
          </a:xfrm>
          <a:prstGeom prst="rect">
            <a:avLst/>
          </a:prstGeom>
          <a:ln>
            <a:solidFill>
              <a:srgbClr val="C00000"/>
            </a:solidFill>
          </a:ln>
        </p:spPr>
      </p:pic>
    </p:spTree>
    <p:extLst>
      <p:ext uri="{BB962C8B-B14F-4D97-AF65-F5344CB8AC3E}">
        <p14:creationId xmlns:p14="http://schemas.microsoft.com/office/powerpoint/2010/main" val="2193368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103.2 Effect of Learning Rate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5372209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15821</TotalTime>
  <Words>1717</Words>
  <Application>Microsoft Office PowerPoint</Application>
  <PresentationFormat>On-screen Show (4:3)</PresentationFormat>
  <Paragraphs>172</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Wingdings</vt:lpstr>
      <vt:lpstr>Office 佈景主題</vt:lpstr>
      <vt:lpstr>103 Tune Neural Network</vt:lpstr>
      <vt:lpstr>103 Tune Neural Network</vt:lpstr>
      <vt:lpstr>103.1 Learning Rate</vt:lpstr>
      <vt:lpstr>103.1 Learning Rate</vt:lpstr>
      <vt:lpstr>103.1 Learning Rate</vt:lpstr>
      <vt:lpstr>103.1 Learning Rate</vt:lpstr>
      <vt:lpstr>103.1 Learning Rate</vt:lpstr>
      <vt:lpstr>103.1 Learning Rate</vt:lpstr>
      <vt:lpstr>103.2 Effect of Learning Rate</vt:lpstr>
      <vt:lpstr>103.2 Effect of Learning Rate</vt:lpstr>
      <vt:lpstr>103.2 Effect of Learning Rate</vt:lpstr>
      <vt:lpstr>103.2 Effect of Learning Rate</vt:lpstr>
      <vt:lpstr>103.2 Effect of Learning Rate</vt:lpstr>
      <vt:lpstr>103.3 Batch Size</vt:lpstr>
      <vt:lpstr>103.3 Batch Size</vt:lpstr>
      <vt:lpstr>103.3 Batch Size</vt:lpstr>
      <vt:lpstr>103.3 Batch Size</vt:lpstr>
      <vt:lpstr>103.3 Batch Size</vt:lpstr>
      <vt:lpstr>103.3 Batch Size</vt:lpstr>
      <vt:lpstr>103.4 Recap</vt:lpstr>
      <vt:lpstr>103.4 Recap</vt:lpstr>
      <vt:lpstr>103.5 Summary</vt:lpstr>
      <vt:lpstr>103.5 Summary</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7594</cp:revision>
  <dcterms:created xsi:type="dcterms:W3CDTF">2018-09-28T16:40:41Z</dcterms:created>
  <dcterms:modified xsi:type="dcterms:W3CDTF">2020-09-22T23:46:39Z</dcterms:modified>
</cp:coreProperties>
</file>