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17" r:id="rId3"/>
    <p:sldId id="319" r:id="rId4"/>
    <p:sldId id="322" r:id="rId5"/>
    <p:sldId id="323" r:id="rId6"/>
    <p:sldId id="324" r:id="rId7"/>
    <p:sldId id="325" r:id="rId8"/>
    <p:sldId id="326" r:id="rId9"/>
    <p:sldId id="327" r:id="rId10"/>
    <p:sldId id="329" r:id="rId11"/>
    <p:sldId id="328"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6" r:id="rId27"/>
    <p:sldId id="344" r:id="rId28"/>
    <p:sldId id="345" r:id="rId29"/>
    <p:sldId id="259" r:id="rId3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6" autoAdjust="0"/>
    <p:restoredTop sz="95401" autoAdjust="0"/>
  </p:normalViewPr>
  <p:slideViewPr>
    <p:cSldViewPr>
      <p:cViewPr varScale="1">
        <p:scale>
          <a:sx n="94" d="100"/>
          <a:sy n="94" d="100"/>
        </p:scale>
        <p:origin x="5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hyperlink" Target="https://keras.io/api/datasets/imdb/" TargetMode="External"/><Relationship Id="rId1" Type="http://schemas.openxmlformats.org/officeDocument/2006/relationships/slideLayout" Target="../slideLayouts/slideLayout1.xml"/><Relationship Id="rId4" Type="http://schemas.openxmlformats.org/officeDocument/2006/relationships/hyperlink" Target="https://www.youtube.com/watch?v=s4Lcf9du9L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hyperlink" Target="https://storage.googleapis.com/tensorflow/tf-keras-datasets/imdb.npz"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youtube.com/watch?v=s4Lcf9du9L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 RNN Sentiment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101.3 Check Training Data</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1152525"/>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Training Data</a:t>
            </a:r>
          </a:p>
          <a:p>
            <a:pPr marL="342900" indent="-342900" algn="l">
              <a:buClr>
                <a:srgbClr val="0070C0"/>
              </a:buClr>
              <a:buSzPct val="80000"/>
              <a:buFont typeface="Wingdings" pitchFamily="2" charset="2"/>
              <a:buChar char="u"/>
            </a:pPr>
            <a:r>
              <a:rPr lang="en-US" sz="1800" b="1" i="0" dirty="0">
                <a:solidFill>
                  <a:srgbClr val="000000"/>
                </a:solidFill>
                <a:effectLst/>
              </a:rPr>
              <a:t>Get a feel for what this data looks like. </a:t>
            </a:r>
          </a:p>
          <a:p>
            <a:pPr marL="342900" indent="-342900" algn="l">
              <a:buClr>
                <a:srgbClr val="0070C0"/>
              </a:buClr>
              <a:buSzPct val="80000"/>
              <a:buFont typeface="Wingdings" pitchFamily="2" charset="2"/>
              <a:buChar char="u"/>
            </a:pPr>
            <a:r>
              <a:rPr lang="en-US" sz="1800" b="1" i="0" dirty="0">
                <a:solidFill>
                  <a:srgbClr val="000000"/>
                </a:solidFill>
                <a:effectLst/>
              </a:rPr>
              <a:t>Look at the first training feature, which should represent a written movie review:</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AB24D4F-3EFF-4B2B-96BA-7408B3F83592}"/>
              </a:ext>
            </a:extLst>
          </p:cNvPr>
          <p:cNvPicPr>
            <a:picLocks noChangeAspect="1"/>
          </p:cNvPicPr>
          <p:nvPr/>
        </p:nvPicPr>
        <p:blipFill>
          <a:blip r:embed="rId4"/>
          <a:stretch>
            <a:fillRect/>
          </a:stretch>
        </p:blipFill>
        <p:spPr>
          <a:xfrm>
            <a:off x="648583" y="2805476"/>
            <a:ext cx="3752850" cy="1152525"/>
          </a:xfrm>
          <a:prstGeom prst="rect">
            <a:avLst/>
          </a:prstGeom>
          <a:ln>
            <a:solidFill>
              <a:srgbClr val="C00000"/>
            </a:solidFill>
          </a:ln>
        </p:spPr>
      </p:pic>
      <p:pic>
        <p:nvPicPr>
          <p:cNvPr id="9" name="Picture 8">
            <a:extLst>
              <a:ext uri="{FF2B5EF4-FFF2-40B4-BE49-F238E27FC236}">
                <a16:creationId xmlns:a16="http://schemas.microsoft.com/office/drawing/2014/main" id="{69A4591F-8863-4AB3-948B-8B65D80178C8}"/>
              </a:ext>
            </a:extLst>
          </p:cNvPr>
          <p:cNvPicPr>
            <a:picLocks noChangeAspect="1"/>
          </p:cNvPicPr>
          <p:nvPr/>
        </p:nvPicPr>
        <p:blipFill>
          <a:blip r:embed="rId5"/>
          <a:stretch>
            <a:fillRect/>
          </a:stretch>
        </p:blipFill>
        <p:spPr>
          <a:xfrm>
            <a:off x="629815" y="4286691"/>
            <a:ext cx="7884368" cy="908182"/>
          </a:xfrm>
          <a:prstGeom prst="rect">
            <a:avLst/>
          </a:prstGeom>
          <a:ln>
            <a:solidFill>
              <a:srgbClr val="C00000"/>
            </a:solidFill>
          </a:ln>
        </p:spPr>
      </p:pic>
    </p:spTree>
    <p:extLst>
      <p:ext uri="{BB962C8B-B14F-4D97-AF65-F5344CB8AC3E}">
        <p14:creationId xmlns:p14="http://schemas.microsoft.com/office/powerpoint/2010/main" val="350332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101.3 Check Training Data</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207103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Training Data</a:t>
            </a:r>
          </a:p>
          <a:p>
            <a:pPr marL="342900" indent="-342900" algn="l">
              <a:buClr>
                <a:srgbClr val="0070C0"/>
              </a:buClr>
              <a:buSzPct val="80000"/>
              <a:buFont typeface="Wingdings" pitchFamily="2" charset="2"/>
              <a:buChar char="u"/>
            </a:pPr>
            <a:r>
              <a:rPr lang="en-US" sz="1800" b="1" i="0" dirty="0">
                <a:solidFill>
                  <a:srgbClr val="000000"/>
                </a:solidFill>
                <a:effectLst/>
              </a:rPr>
              <a:t>That </a:t>
            </a:r>
            <a:r>
              <a:rPr lang="en-US" sz="1800" b="1" i="0" dirty="0" err="1">
                <a:solidFill>
                  <a:srgbClr val="000000"/>
                </a:solidFill>
                <a:effectLst/>
              </a:rPr>
              <a:t>x_train</a:t>
            </a:r>
            <a:r>
              <a:rPr lang="en-US" sz="1800" b="1" i="0" dirty="0">
                <a:solidFill>
                  <a:srgbClr val="000000"/>
                </a:solidFill>
                <a:effectLst/>
              </a:rPr>
              <a:t>[0] does not look like a movie review.</a:t>
            </a:r>
          </a:p>
          <a:p>
            <a:pPr marL="342900" indent="-342900" algn="l">
              <a:buClr>
                <a:srgbClr val="0070C0"/>
              </a:buClr>
              <a:buSzPct val="80000"/>
              <a:buFont typeface="Wingdings" pitchFamily="2" charset="2"/>
              <a:buChar char="u"/>
            </a:pPr>
            <a:r>
              <a:rPr lang="en-US" sz="1800" b="1" dirty="0">
                <a:solidFill>
                  <a:srgbClr val="000000"/>
                </a:solidFill>
              </a:rPr>
              <a:t>This</a:t>
            </a:r>
            <a:r>
              <a:rPr lang="en-US" sz="1800" b="1" i="0" dirty="0">
                <a:solidFill>
                  <a:srgbClr val="000000"/>
                </a:solidFill>
                <a:effectLst/>
              </a:rPr>
              <a:t> data set already converted words to integer-based indices.</a:t>
            </a:r>
          </a:p>
          <a:p>
            <a:pPr marL="342900" indent="-342900" algn="l">
              <a:buClr>
                <a:srgbClr val="0070C0"/>
              </a:buClr>
              <a:buSzPct val="80000"/>
              <a:buFont typeface="Wingdings" pitchFamily="2" charset="2"/>
              <a:buChar char="u"/>
            </a:pPr>
            <a:r>
              <a:rPr lang="en-US" sz="1800" b="1" i="0" dirty="0">
                <a:solidFill>
                  <a:srgbClr val="000000"/>
                </a:solidFill>
                <a:effectLst/>
              </a:rPr>
              <a:t>We </a:t>
            </a:r>
            <a:r>
              <a:rPr lang="en-US" sz="1800" b="1" dirty="0">
                <a:solidFill>
                  <a:srgbClr val="000000"/>
                </a:solidFill>
              </a:rPr>
              <a:t>only see a sequence of integer. Each</a:t>
            </a:r>
            <a:r>
              <a:rPr lang="en-US" sz="1800" b="1" i="0" dirty="0">
                <a:solidFill>
                  <a:srgbClr val="000000"/>
                </a:solidFill>
                <a:effectLst/>
              </a:rPr>
              <a:t> integer represents a word.</a:t>
            </a:r>
          </a:p>
          <a:p>
            <a:pPr marL="342900" indent="-342900" algn="l">
              <a:buClr>
                <a:srgbClr val="0070C0"/>
              </a:buClr>
              <a:buSzPct val="80000"/>
              <a:buFont typeface="Wingdings" pitchFamily="2" charset="2"/>
              <a:buChar char="u"/>
            </a:pPr>
            <a:r>
              <a:rPr lang="en-US" sz="1800" b="1" dirty="0">
                <a:solidFill>
                  <a:srgbClr val="000000"/>
                </a:solidFill>
              </a:rPr>
              <a:t>The </a:t>
            </a:r>
            <a:r>
              <a:rPr lang="en-US" sz="1800" b="1" i="0" dirty="0">
                <a:solidFill>
                  <a:srgbClr val="000000"/>
                </a:solidFill>
                <a:effectLst/>
              </a:rPr>
              <a:t>model only recognize the numbers (integer), not the words.</a:t>
            </a:r>
          </a:p>
          <a:p>
            <a:pPr marL="342900" indent="-342900" algn="l">
              <a:buClr>
                <a:srgbClr val="0070C0"/>
              </a:buClr>
              <a:buSzPct val="80000"/>
              <a:buFont typeface="Wingdings" pitchFamily="2" charset="2"/>
              <a:buChar char="u"/>
            </a:pPr>
            <a:r>
              <a:rPr lang="en-US" sz="1800" b="1" dirty="0">
                <a:solidFill>
                  <a:srgbClr val="000000"/>
                </a:solidFill>
              </a:rPr>
              <a:t>E</a:t>
            </a:r>
            <a:r>
              <a:rPr lang="en-US" sz="1800" b="1" i="0" dirty="0">
                <a:solidFill>
                  <a:srgbClr val="000000"/>
                </a:solidFill>
                <a:effectLst/>
              </a:rPr>
              <a:t>ach number in the training features represent some specific word.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69A4591F-8863-4AB3-948B-8B65D80178C8}"/>
              </a:ext>
            </a:extLst>
          </p:cNvPr>
          <p:cNvPicPr>
            <a:picLocks noChangeAspect="1"/>
          </p:cNvPicPr>
          <p:nvPr/>
        </p:nvPicPr>
        <p:blipFill>
          <a:blip r:embed="rId4"/>
          <a:stretch>
            <a:fillRect/>
          </a:stretch>
        </p:blipFill>
        <p:spPr>
          <a:xfrm>
            <a:off x="733217" y="3716130"/>
            <a:ext cx="7884368" cy="908182"/>
          </a:xfrm>
          <a:prstGeom prst="rect">
            <a:avLst/>
          </a:prstGeom>
          <a:ln>
            <a:solidFill>
              <a:srgbClr val="C00000"/>
            </a:solidFill>
          </a:ln>
        </p:spPr>
      </p:pic>
    </p:spTree>
    <p:extLst>
      <p:ext uri="{BB962C8B-B14F-4D97-AF65-F5344CB8AC3E}">
        <p14:creationId xmlns:p14="http://schemas.microsoft.com/office/powerpoint/2010/main" val="19879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101.4 Check Label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0656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101.4 Check Label Data</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379077"/>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Label Data</a:t>
            </a:r>
            <a:endParaRPr lang="en-US" sz="1800" b="1" i="0" dirty="0">
              <a:solidFill>
                <a:srgbClr val="000000"/>
              </a:solidFill>
              <a:effectLst/>
            </a:endParaRP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F57FB7C-1903-4638-B729-B49BBBEEC317}"/>
              </a:ext>
            </a:extLst>
          </p:cNvPr>
          <p:cNvPicPr>
            <a:picLocks noChangeAspect="1"/>
          </p:cNvPicPr>
          <p:nvPr/>
        </p:nvPicPr>
        <p:blipFill>
          <a:blip r:embed="rId4"/>
          <a:stretch>
            <a:fillRect/>
          </a:stretch>
        </p:blipFill>
        <p:spPr>
          <a:xfrm>
            <a:off x="5510500" y="1970273"/>
            <a:ext cx="1028700" cy="400050"/>
          </a:xfrm>
          <a:prstGeom prst="rect">
            <a:avLst/>
          </a:prstGeom>
          <a:ln>
            <a:solidFill>
              <a:srgbClr val="C00000"/>
            </a:solidFill>
          </a:ln>
        </p:spPr>
      </p:pic>
      <p:pic>
        <p:nvPicPr>
          <p:cNvPr id="8" name="Picture 7">
            <a:extLst>
              <a:ext uri="{FF2B5EF4-FFF2-40B4-BE49-F238E27FC236}">
                <a16:creationId xmlns:a16="http://schemas.microsoft.com/office/drawing/2014/main" id="{CA10BFA6-0AEC-4A7E-8879-CD8D5F6BA75F}"/>
              </a:ext>
            </a:extLst>
          </p:cNvPr>
          <p:cNvPicPr>
            <a:picLocks noChangeAspect="1"/>
          </p:cNvPicPr>
          <p:nvPr/>
        </p:nvPicPr>
        <p:blipFill>
          <a:blip r:embed="rId5"/>
          <a:stretch>
            <a:fillRect/>
          </a:stretch>
        </p:blipFill>
        <p:spPr>
          <a:xfrm>
            <a:off x="611560" y="1970273"/>
            <a:ext cx="4514850" cy="3314700"/>
          </a:xfrm>
          <a:prstGeom prst="rect">
            <a:avLst/>
          </a:prstGeom>
          <a:ln>
            <a:solidFill>
              <a:srgbClr val="C00000"/>
            </a:solidFill>
          </a:ln>
        </p:spPr>
      </p:pic>
    </p:spTree>
    <p:extLst>
      <p:ext uri="{BB962C8B-B14F-4D97-AF65-F5344CB8AC3E}">
        <p14:creationId xmlns:p14="http://schemas.microsoft.com/office/powerpoint/2010/main" val="180283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101.4 Check Label Data</a:t>
            </a:r>
            <a:endParaRPr lang="zh-TW" altLang="en-US" b="1" dirty="0">
              <a:solidFill>
                <a:srgbClr val="FFFF00"/>
              </a:solidFill>
            </a:endParaRPr>
          </a:p>
        </p:txBody>
      </p:sp>
      <p:sp>
        <p:nvSpPr>
          <p:cNvPr id="3" name="副標題 2"/>
          <p:cNvSpPr>
            <a:spLocks noGrp="1"/>
          </p:cNvSpPr>
          <p:nvPr>
            <p:ph type="subTitle" idx="1"/>
          </p:nvPr>
        </p:nvSpPr>
        <p:spPr>
          <a:xfrm>
            <a:off x="395537" y="1377007"/>
            <a:ext cx="8291263" cy="1907977"/>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Label Data</a:t>
            </a:r>
          </a:p>
          <a:p>
            <a:pPr marL="342900" indent="-342900" algn="l">
              <a:buClr>
                <a:srgbClr val="0070C0"/>
              </a:buClr>
              <a:buSzPct val="80000"/>
              <a:buFont typeface="Wingdings" pitchFamily="2" charset="2"/>
              <a:buChar char="u"/>
            </a:pPr>
            <a:r>
              <a:rPr lang="en-US" sz="1800" b="1" dirty="0">
                <a:solidFill>
                  <a:srgbClr val="000000"/>
                </a:solidFill>
              </a:rPr>
              <a:t>The label </a:t>
            </a:r>
            <a:r>
              <a:rPr lang="en-US" sz="1800" b="1" dirty="0" err="1">
                <a:solidFill>
                  <a:srgbClr val="000000"/>
                </a:solidFill>
              </a:rPr>
              <a:t>y_train</a:t>
            </a:r>
            <a:r>
              <a:rPr lang="en-US" sz="1800" b="1" dirty="0">
                <a:solidFill>
                  <a:srgbClr val="000000"/>
                </a:solidFill>
              </a:rPr>
              <a:t>[0]</a:t>
            </a:r>
            <a:r>
              <a:rPr lang="en-US" sz="1800" b="1" i="0" dirty="0">
                <a:solidFill>
                  <a:srgbClr val="000000"/>
                </a:solidFill>
                <a:effectLst/>
              </a:rPr>
              <a:t> are just 0 or 1, which indicates whether the reviewer said they liked the movie or not.</a:t>
            </a:r>
          </a:p>
          <a:p>
            <a:pPr marL="342900" indent="-342900" algn="l">
              <a:buClr>
                <a:srgbClr val="0070C0"/>
              </a:buClr>
              <a:buSzPct val="80000"/>
              <a:buFont typeface="Wingdings" pitchFamily="2" charset="2"/>
              <a:buChar char="u"/>
            </a:pPr>
            <a:r>
              <a:rPr lang="en-US" sz="1800" b="1" dirty="0">
                <a:solidFill>
                  <a:srgbClr val="000000"/>
                </a:solidFill>
              </a:rPr>
              <a:t>W</a:t>
            </a:r>
            <a:r>
              <a:rPr lang="en-US" sz="1800" b="1" i="0" dirty="0">
                <a:solidFill>
                  <a:srgbClr val="000000"/>
                </a:solidFill>
                <a:effectLst/>
              </a:rPr>
              <a:t>e have a </a:t>
            </a:r>
            <a:r>
              <a:rPr lang="en-US" sz="1800" b="1" dirty="0">
                <a:solidFill>
                  <a:srgbClr val="000000"/>
                </a:solidFill>
              </a:rPr>
              <a:t>bunch</a:t>
            </a:r>
            <a:r>
              <a:rPr lang="en-US" sz="1800" b="1" i="0" dirty="0">
                <a:solidFill>
                  <a:srgbClr val="000000"/>
                </a:solidFill>
                <a:effectLst/>
              </a:rPr>
              <a:t> of movie reviews that have been converted into vectors of words represented by integers, and a binary sentiment classification to learn from.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F57FB7C-1903-4638-B729-B49BBBEEC317}"/>
              </a:ext>
            </a:extLst>
          </p:cNvPr>
          <p:cNvPicPr>
            <a:picLocks noChangeAspect="1"/>
          </p:cNvPicPr>
          <p:nvPr/>
        </p:nvPicPr>
        <p:blipFill>
          <a:blip r:embed="rId4"/>
          <a:stretch>
            <a:fillRect/>
          </a:stretch>
        </p:blipFill>
        <p:spPr>
          <a:xfrm>
            <a:off x="2339752" y="3513231"/>
            <a:ext cx="1028700" cy="400050"/>
          </a:xfrm>
          <a:prstGeom prst="rect">
            <a:avLst/>
          </a:prstGeom>
          <a:ln>
            <a:solidFill>
              <a:srgbClr val="C00000"/>
            </a:solidFill>
          </a:ln>
        </p:spPr>
      </p:pic>
    </p:spTree>
    <p:extLst>
      <p:ext uri="{BB962C8B-B14F-4D97-AF65-F5344CB8AC3E}">
        <p14:creationId xmlns:p14="http://schemas.microsoft.com/office/powerpoint/2010/main" val="139784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101.5 Pad/Limit Train Data Length</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1471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101.5 Pad/Limit Train Data Length</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142295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Pac/Limit Train Data Length</a:t>
            </a:r>
          </a:p>
          <a:p>
            <a:pPr marL="342900" indent="-342900" algn="l">
              <a:buClr>
                <a:srgbClr val="0070C0"/>
              </a:buClr>
              <a:buSzPct val="80000"/>
              <a:buFont typeface="Wingdings" pitchFamily="2" charset="2"/>
              <a:buChar char="u"/>
            </a:pPr>
            <a:r>
              <a:rPr lang="en-US" sz="1800" b="1" i="0" dirty="0">
                <a:solidFill>
                  <a:srgbClr val="000000"/>
                </a:solidFill>
                <a:effectLst/>
              </a:rPr>
              <a:t>RNN’s Data can blow up quickly.</a:t>
            </a:r>
          </a:p>
          <a:p>
            <a:pPr marL="342900" indent="-342900" algn="l">
              <a:buClr>
                <a:srgbClr val="0070C0"/>
              </a:buClr>
              <a:buSzPct val="80000"/>
              <a:buFont typeface="Wingdings" pitchFamily="2" charset="2"/>
              <a:buChar char="u"/>
            </a:pPr>
            <a:r>
              <a:rPr lang="en-US" sz="1800" b="1" dirty="0">
                <a:solidFill>
                  <a:srgbClr val="000000"/>
                </a:solidFill>
              </a:rPr>
              <a:t>K</a:t>
            </a:r>
            <a:r>
              <a:rPr lang="en-US" sz="1800" b="1" i="0" dirty="0">
                <a:solidFill>
                  <a:srgbClr val="000000"/>
                </a:solidFill>
                <a:effectLst/>
              </a:rPr>
              <a:t>eep train/test data manageable on </a:t>
            </a:r>
            <a:r>
              <a:rPr lang="en-US" sz="1800" b="1" dirty="0">
                <a:solidFill>
                  <a:srgbClr val="000000"/>
                </a:solidFill>
              </a:rPr>
              <a:t>our computer</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For each sentence, we pick up the first 90 words form the reviews:</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9562A720-C191-44F6-845E-D29BF452244A}"/>
              </a:ext>
            </a:extLst>
          </p:cNvPr>
          <p:cNvPicPr>
            <a:picLocks noChangeAspect="1"/>
          </p:cNvPicPr>
          <p:nvPr/>
        </p:nvPicPr>
        <p:blipFill>
          <a:blip r:embed="rId4"/>
          <a:stretch>
            <a:fillRect/>
          </a:stretch>
        </p:blipFill>
        <p:spPr>
          <a:xfrm>
            <a:off x="1331640" y="3014154"/>
            <a:ext cx="4362450" cy="2647950"/>
          </a:xfrm>
          <a:prstGeom prst="rect">
            <a:avLst/>
          </a:prstGeom>
          <a:ln>
            <a:solidFill>
              <a:srgbClr val="C00000"/>
            </a:solidFill>
          </a:ln>
        </p:spPr>
      </p:pic>
    </p:spTree>
    <p:extLst>
      <p:ext uri="{BB962C8B-B14F-4D97-AF65-F5344CB8AC3E}">
        <p14:creationId xmlns:p14="http://schemas.microsoft.com/office/powerpoint/2010/main" val="2569992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101.5 Pad/Limit Train Data Length</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142295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Pac/Limit Train Data Length</a:t>
            </a:r>
          </a:p>
          <a:p>
            <a:pPr marL="342900" indent="-342900" algn="l">
              <a:buClr>
                <a:srgbClr val="0070C0"/>
              </a:buClr>
              <a:buSzPct val="80000"/>
              <a:buFont typeface="Wingdings" pitchFamily="2" charset="2"/>
              <a:buChar char="u"/>
            </a:pPr>
            <a:r>
              <a:rPr lang="en-US" sz="1800" b="1" i="0" dirty="0">
                <a:solidFill>
                  <a:srgbClr val="000000"/>
                </a:solidFill>
                <a:effectLst/>
              </a:rPr>
              <a:t>RNN’s Data can blow up quickly.</a:t>
            </a:r>
          </a:p>
          <a:p>
            <a:pPr marL="342900" indent="-342900" algn="l">
              <a:buClr>
                <a:srgbClr val="0070C0"/>
              </a:buClr>
              <a:buSzPct val="80000"/>
              <a:buFont typeface="Wingdings" pitchFamily="2" charset="2"/>
              <a:buChar char="u"/>
            </a:pPr>
            <a:r>
              <a:rPr lang="en-US" sz="1800" b="1" dirty="0">
                <a:solidFill>
                  <a:srgbClr val="000000"/>
                </a:solidFill>
              </a:rPr>
              <a:t>K</a:t>
            </a:r>
            <a:r>
              <a:rPr lang="en-US" sz="1800" b="1" i="0" dirty="0">
                <a:solidFill>
                  <a:srgbClr val="000000"/>
                </a:solidFill>
                <a:effectLst/>
              </a:rPr>
              <a:t>eep train/test data manageable on </a:t>
            </a:r>
            <a:r>
              <a:rPr lang="en-US" sz="1800" b="1" dirty="0">
                <a:solidFill>
                  <a:srgbClr val="000000"/>
                </a:solidFill>
              </a:rPr>
              <a:t>our computer</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For each sentence, we pick up the first 90 words form the reviews:</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3B725EF0-DA6A-4AC1-A191-3F1748F2A05E}"/>
              </a:ext>
            </a:extLst>
          </p:cNvPr>
          <p:cNvPicPr>
            <a:picLocks noChangeAspect="1"/>
          </p:cNvPicPr>
          <p:nvPr/>
        </p:nvPicPr>
        <p:blipFill>
          <a:blip r:embed="rId4"/>
          <a:stretch>
            <a:fillRect/>
          </a:stretch>
        </p:blipFill>
        <p:spPr>
          <a:xfrm>
            <a:off x="578768" y="3010850"/>
            <a:ext cx="8291263" cy="1900230"/>
          </a:xfrm>
          <a:prstGeom prst="rect">
            <a:avLst/>
          </a:prstGeom>
          <a:ln>
            <a:solidFill>
              <a:srgbClr val="C00000"/>
            </a:solidFill>
          </a:ln>
        </p:spPr>
      </p:pic>
    </p:spTree>
    <p:extLst>
      <p:ext uri="{BB962C8B-B14F-4D97-AF65-F5344CB8AC3E}">
        <p14:creationId xmlns:p14="http://schemas.microsoft.com/office/powerpoint/2010/main" val="39368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101.6 Setup RNN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087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101.6 Setup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473532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Setup RNN Model</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000000"/>
                </a:solidFill>
              </a:rPr>
              <a:t>We s</a:t>
            </a:r>
            <a:r>
              <a:rPr lang="en-US" sz="1800" b="1" i="0" dirty="0">
                <a:solidFill>
                  <a:srgbClr val="000000"/>
                </a:solidFill>
                <a:effectLst/>
              </a:rPr>
              <a:t>et up our RNN (Recurrent Neural </a:t>
            </a:r>
            <a:r>
              <a:rPr lang="en-US" sz="1800" b="1" dirty="0">
                <a:solidFill>
                  <a:srgbClr val="000000"/>
                </a:solidFill>
              </a:rPr>
              <a:t>N</a:t>
            </a:r>
            <a:r>
              <a:rPr lang="en-US" sz="1800" b="1" i="0" dirty="0">
                <a:solidFill>
                  <a:srgbClr val="000000"/>
                </a:solidFill>
                <a:effectLst/>
              </a:rPr>
              <a:t>etwork) model.</a:t>
            </a:r>
          </a:p>
          <a:p>
            <a:pPr marL="342900" indent="-342900" algn="l">
              <a:buClr>
                <a:srgbClr val="0070C0"/>
              </a:buClr>
              <a:buSzPct val="80000"/>
              <a:buFont typeface="Wingdings" pitchFamily="2" charset="2"/>
              <a:buChar char="u"/>
            </a:pPr>
            <a:r>
              <a:rPr lang="en-US" sz="1800" b="1" i="0" dirty="0">
                <a:solidFill>
                  <a:srgbClr val="000000"/>
                </a:solidFill>
                <a:effectLst/>
              </a:rPr>
              <a:t>We use Keras to setup LSTM (Long Short-Term Memory) for RNN (Recurrent Neural </a:t>
            </a:r>
            <a:r>
              <a:rPr lang="en-US" sz="1800" b="1" dirty="0">
                <a:solidFill>
                  <a:srgbClr val="000000"/>
                </a:solidFill>
              </a:rPr>
              <a:t>N</a:t>
            </a:r>
            <a:r>
              <a:rPr lang="en-US" sz="1800" b="1" i="0" dirty="0">
                <a:solidFill>
                  <a:srgbClr val="000000"/>
                </a:solidFill>
                <a:effectLst/>
              </a:rPr>
              <a:t>etwork) </a:t>
            </a:r>
            <a:r>
              <a:rPr lang="en-US" sz="1800" b="1" dirty="0">
                <a:solidFill>
                  <a:srgbClr val="000000"/>
                </a:solidFill>
              </a:rPr>
              <a:t>Model</a:t>
            </a:r>
          </a:p>
          <a:p>
            <a:pPr marL="342900" indent="-342900" algn="l">
              <a:buClr>
                <a:srgbClr val="0070C0"/>
              </a:buClr>
              <a:buSzPct val="80000"/>
              <a:buFont typeface="Wingdings" pitchFamily="2" charset="2"/>
              <a:buChar char="u"/>
            </a:pPr>
            <a:r>
              <a:rPr lang="en-US" sz="1800" b="1" dirty="0">
                <a:solidFill>
                  <a:srgbClr val="000000"/>
                </a:solidFill>
              </a:rPr>
              <a:t>S</a:t>
            </a:r>
            <a:r>
              <a:rPr lang="en-US" sz="1800" b="1" i="0" dirty="0">
                <a:solidFill>
                  <a:srgbClr val="000000"/>
                </a:solidFill>
                <a:effectLst/>
              </a:rPr>
              <a:t>tart with an Embedding layer: </a:t>
            </a:r>
          </a:p>
          <a:p>
            <a:pPr marL="342900" indent="-342900" algn="l">
              <a:buClr>
                <a:srgbClr val="0070C0"/>
              </a:buClr>
              <a:buSzPct val="80000"/>
              <a:buFont typeface="Wingdings" pitchFamily="2" charset="2"/>
              <a:buChar char="u"/>
            </a:pPr>
            <a:r>
              <a:rPr lang="en-US" sz="1800" b="1" i="0" dirty="0">
                <a:solidFill>
                  <a:srgbClr val="000000"/>
                </a:solidFill>
                <a:effectLst/>
              </a:rPr>
              <a:t>https://machinelearningmastery.com/use-word-embedding-layers-deep-learning-keras/#:~:text=Keras%20offers%20an%20Embedding%20layer,represented%20by%20a%20unique%20integer.&amp;text=The%20Embedding%20layer%20is%20initialized,words%20in%20the%20training%20dataset.</a:t>
            </a:r>
            <a:endParaRPr lang="en-US" sz="1800" b="1" dirty="0">
              <a:solidFill>
                <a:srgbClr val="000000"/>
              </a:solidFill>
            </a:endParaRPr>
          </a:p>
          <a:p>
            <a:pPr marL="342900" indent="-342900" algn="l">
              <a:buClr>
                <a:srgbClr val="0070C0"/>
              </a:buClr>
              <a:buSzPct val="80000"/>
              <a:buFont typeface="Wingdings" pitchFamily="2" charset="2"/>
              <a:buChar char="u"/>
            </a:pPr>
            <a:r>
              <a:rPr lang="en-US" sz="1800" b="1" i="0" dirty="0">
                <a:solidFill>
                  <a:srgbClr val="222222"/>
                </a:solidFill>
                <a:effectLst/>
              </a:rPr>
              <a:t>Keras offers an Embedding layer that can be used for neural networks on text data. It requires that the input data be integer encoded, so that each word is represented by a unique integer. The Embedding layer is initialized with random weights and will learn an embedding for all of the words in the training dataset.</a:t>
            </a:r>
            <a:endParaRPr lang="en-US" sz="1800" b="1" i="0" dirty="0">
              <a:solidFill>
                <a:srgbClr val="000000"/>
              </a:solidFill>
              <a:effectLst/>
            </a:endParaRPr>
          </a:p>
          <a:p>
            <a:pPr marL="342900" indent="-342900" algn="l">
              <a:buClr>
                <a:srgbClr val="0070C0"/>
              </a:buClr>
              <a:buSzPct val="80000"/>
              <a:buFont typeface="Wingdings" pitchFamily="2" charset="2"/>
              <a:buChar char="u"/>
            </a:pPr>
            <a:r>
              <a:rPr lang="en-US" sz="1800" b="1" dirty="0">
                <a:solidFill>
                  <a:srgbClr val="000000"/>
                </a:solidFill>
              </a:rPr>
              <a:t>This layer </a:t>
            </a:r>
            <a:r>
              <a:rPr lang="en-US" sz="1800" b="1" i="0" dirty="0">
                <a:solidFill>
                  <a:srgbClr val="000000"/>
                </a:solidFill>
                <a:effectLst/>
              </a:rPr>
              <a:t>converts the input data into dense vectors of fixed size that's better suited for a neural network. </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7988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 RNN Sentiment</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41704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RNNs (</a:t>
            </a:r>
            <a:r>
              <a:rPr lang="en-US" sz="1800" b="1" i="0" dirty="0">
                <a:solidFill>
                  <a:schemeClr val="tx1"/>
                </a:solidFill>
                <a:effectLst/>
              </a:rPr>
              <a:t>Recurrent Neural Networks) with Keras</a:t>
            </a:r>
          </a:p>
          <a:p>
            <a:pPr marL="342900" indent="-342900" algn="l">
              <a:buClr>
                <a:srgbClr val="0070C0"/>
              </a:buClr>
              <a:buSzPct val="80000"/>
              <a:buFont typeface="Wingdings" pitchFamily="2" charset="2"/>
              <a:buChar char="u"/>
            </a:pPr>
            <a:r>
              <a:rPr lang="en-US" sz="1800" b="1" i="0" dirty="0">
                <a:solidFill>
                  <a:schemeClr val="tx1"/>
                </a:solidFill>
                <a:effectLst/>
              </a:rPr>
              <a:t>Sentiment analysis from movie reviews</a:t>
            </a:r>
          </a:p>
          <a:p>
            <a:pPr marL="342900" indent="-342900" algn="l">
              <a:buClr>
                <a:srgbClr val="0070C0"/>
              </a:buClr>
              <a:buSzPct val="80000"/>
              <a:buFont typeface="Wingdings" pitchFamily="2" charset="2"/>
              <a:buChar char="u"/>
            </a:pPr>
            <a:r>
              <a:rPr lang="en-US" sz="1800" b="1" dirty="0" err="1">
                <a:solidFill>
                  <a:schemeClr val="tx1"/>
                </a:solidFill>
              </a:rPr>
              <a:t>IMb</a:t>
            </a:r>
            <a:r>
              <a:rPr lang="en-US" sz="1800" b="1" i="0" dirty="0">
                <a:solidFill>
                  <a:schemeClr val="tx1"/>
                </a:solidFill>
                <a:effectLst/>
              </a:rPr>
              <a:t> dataset location:</a:t>
            </a:r>
          </a:p>
          <a:p>
            <a:pPr marL="342900" indent="-342900" algn="l">
              <a:buClr>
                <a:srgbClr val="0070C0"/>
              </a:buClr>
              <a:buSzPct val="80000"/>
              <a:buFont typeface="Wingdings" pitchFamily="2" charset="2"/>
              <a:buChar char="u"/>
            </a:pPr>
            <a:r>
              <a:rPr lang="en-US" sz="1800" b="1" i="0" u="sng" dirty="0">
                <a:solidFill>
                  <a:schemeClr val="tx1"/>
                </a:solidFill>
                <a:effectLst/>
                <a:hlinkClick r:id="rId2"/>
              </a:rPr>
              <a:t>https://keras.io/api/datasets/imdb/</a:t>
            </a:r>
            <a:endParaRPr lang="en-US" sz="1800" b="1" i="0" u="sng" dirty="0">
              <a:solidFill>
                <a:schemeClr val="tx1"/>
              </a:solidFill>
              <a:effectLst/>
            </a:endParaRPr>
          </a:p>
          <a:p>
            <a:pPr marL="342900" indent="-342900" algn="l">
              <a:buClr>
                <a:srgbClr val="0070C0"/>
              </a:buClr>
              <a:buSzPct val="80000"/>
              <a:buFont typeface="Wingdings" pitchFamily="2" charset="2"/>
              <a:buChar char="u"/>
            </a:pPr>
            <a:r>
              <a:rPr lang="en-US" sz="1800" b="1" dirty="0">
                <a:solidFill>
                  <a:schemeClr val="tx1"/>
                </a:solidFill>
              </a:rPr>
              <a:t>We will do</a:t>
            </a:r>
            <a:r>
              <a:rPr lang="en-US" sz="1800" b="1" i="0" dirty="0">
                <a:solidFill>
                  <a:schemeClr val="tx1"/>
                </a:solidFill>
                <a:effectLst/>
              </a:rPr>
              <a:t> RNN to do sentiment analysis on full-text movie reviews.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We train an artificial neural network how to "read" movie reviews and guess whether the author liked the movie or not from them.</a:t>
            </a:r>
          </a:p>
          <a:p>
            <a:pPr marL="342900" indent="-342900" algn="l">
              <a:buClr>
                <a:srgbClr val="0070C0"/>
              </a:buClr>
              <a:buSzPct val="80000"/>
              <a:buFont typeface="Wingdings" pitchFamily="2" charset="2"/>
              <a:buChar char="u"/>
            </a:pPr>
            <a:r>
              <a:rPr lang="en-US" sz="1800" b="1" i="0" dirty="0">
                <a:solidFill>
                  <a:schemeClr val="tx1"/>
                </a:solidFill>
                <a:effectLst/>
              </a:rPr>
              <a:t>Since understanding written language requires keeping track of all the words in a sentence, we need a RNN (Recurrent Neural </a:t>
            </a:r>
            <a:r>
              <a:rPr lang="en-US" sz="1800" b="1" dirty="0">
                <a:solidFill>
                  <a:schemeClr val="tx1"/>
                </a:solidFill>
              </a:rPr>
              <a:t>N</a:t>
            </a:r>
            <a:r>
              <a:rPr lang="en-US" sz="1800" b="1" i="0" dirty="0">
                <a:solidFill>
                  <a:schemeClr val="tx1"/>
                </a:solidFill>
                <a:effectLst/>
              </a:rPr>
              <a:t>etwork) to keep a "memory" of the words that have come before as it "reads" sentences over time.</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e use LSTM (Long Short-Term Memory) cells because we don't want to "forget" words early on in a sentence. </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The “forget” can affect the meaning of that sentence significantly.</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101.6 Setup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307914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Setup RNN Model</a:t>
            </a:r>
            <a:endParaRPr lang="en-US" sz="1800" b="1" i="0" dirty="0">
              <a:solidFill>
                <a:srgbClr val="000000"/>
              </a:solidFill>
              <a:effectLst/>
            </a:endParaRPr>
          </a:p>
          <a:p>
            <a:pPr marL="342900" indent="-342900" algn="l">
              <a:buClr>
                <a:srgbClr val="0070C0"/>
              </a:buClr>
              <a:buSzPct val="80000"/>
              <a:buFont typeface="Wingdings" pitchFamily="2" charset="2"/>
              <a:buChar char="u"/>
            </a:pPr>
            <a:r>
              <a:rPr lang="en-US" sz="1800" b="1" i="0" dirty="0">
                <a:solidFill>
                  <a:srgbClr val="222222"/>
                </a:solidFill>
                <a:effectLst/>
              </a:rPr>
              <a:t>Keras provides Embedding layer to encode the </a:t>
            </a:r>
            <a:r>
              <a:rPr lang="en-US" sz="1800" b="1" i="0" dirty="0">
                <a:solidFill>
                  <a:srgbClr val="000000"/>
                </a:solidFill>
                <a:effectLst/>
              </a:rPr>
              <a:t>20,000 words into 128 codes.</a:t>
            </a:r>
          </a:p>
          <a:p>
            <a:pPr marL="342900" indent="-342900" algn="l">
              <a:buClr>
                <a:srgbClr val="0070C0"/>
              </a:buClr>
              <a:buSzPct val="80000"/>
              <a:buFont typeface="Wingdings" pitchFamily="2" charset="2"/>
              <a:buChar char="u"/>
            </a:pPr>
            <a:r>
              <a:rPr lang="en-US" sz="1800" b="1" i="0" dirty="0">
                <a:solidFill>
                  <a:srgbClr val="000000"/>
                </a:solidFill>
                <a:effectLst/>
              </a:rPr>
              <a:t>You generally see this in conjunction with index-based text data like we have here. The 20,000 indicates the vocabulary size (remember we said we only wanted the top 20,000 words) and 128 is the output dimension of 128 units.</a:t>
            </a:r>
          </a:p>
          <a:p>
            <a:pPr marL="342900" indent="-342900" algn="l">
              <a:buClr>
                <a:srgbClr val="0070C0"/>
              </a:buClr>
              <a:buSzPct val="80000"/>
              <a:buFont typeface="Wingdings" pitchFamily="2" charset="2"/>
              <a:buChar char="u"/>
            </a:pPr>
            <a:r>
              <a:rPr lang="en-US" sz="1800" b="1" i="0" dirty="0">
                <a:solidFill>
                  <a:srgbClr val="000000"/>
                </a:solidFill>
                <a:effectLst/>
              </a:rPr>
              <a:t>Next, we have to set up a LSTM layer for the RNN. We specify 128 to match the output size of the Embedding layer, and dropout terms to avoid overfitting, which RNN's are particularly prone to.</a:t>
            </a:r>
          </a:p>
          <a:p>
            <a:pPr marL="342900" indent="-342900" algn="l">
              <a:buClr>
                <a:srgbClr val="0070C0"/>
              </a:buClr>
              <a:buSzPct val="80000"/>
              <a:buFont typeface="Wingdings" pitchFamily="2" charset="2"/>
              <a:buChar char="u"/>
            </a:pPr>
            <a:r>
              <a:rPr lang="en-US" sz="1800" b="1" i="0" dirty="0">
                <a:solidFill>
                  <a:srgbClr val="000000"/>
                </a:solidFill>
                <a:effectLst/>
              </a:rPr>
              <a:t>Finally, we need to make a single neuron with a sigmoid activation function to choose our binary sentiment classification of 0 or 1.</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C0F1C62-FC3D-4CD2-800E-C9B91254BEBD}"/>
              </a:ext>
            </a:extLst>
          </p:cNvPr>
          <p:cNvPicPr>
            <a:picLocks noChangeAspect="1"/>
          </p:cNvPicPr>
          <p:nvPr/>
        </p:nvPicPr>
        <p:blipFill>
          <a:blip r:embed="rId4"/>
          <a:stretch>
            <a:fillRect/>
          </a:stretch>
        </p:blipFill>
        <p:spPr>
          <a:xfrm>
            <a:off x="1532384" y="4797152"/>
            <a:ext cx="4924425" cy="990600"/>
          </a:xfrm>
          <a:prstGeom prst="rect">
            <a:avLst/>
          </a:prstGeom>
          <a:ln>
            <a:solidFill>
              <a:srgbClr val="C00000"/>
            </a:solidFill>
          </a:ln>
        </p:spPr>
      </p:pic>
    </p:spTree>
    <p:extLst>
      <p:ext uri="{BB962C8B-B14F-4D97-AF65-F5344CB8AC3E}">
        <p14:creationId xmlns:p14="http://schemas.microsoft.com/office/powerpoint/2010/main" val="101263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101.7 Compile RNN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38903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101.7 Compile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128712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Compile RNN Model</a:t>
            </a:r>
            <a:endParaRPr lang="en-US" alt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As this is a binary classification problem, we'll use the </a:t>
            </a:r>
            <a:r>
              <a:rPr lang="en-US" sz="1800" b="1" i="0" dirty="0" err="1">
                <a:solidFill>
                  <a:schemeClr val="tx1"/>
                </a:solidFill>
                <a:effectLst/>
              </a:rPr>
              <a:t>binary_crossentropy</a:t>
            </a:r>
            <a:r>
              <a:rPr lang="en-US" sz="1800" b="1" i="0" dirty="0">
                <a:solidFill>
                  <a:schemeClr val="tx1"/>
                </a:solidFill>
                <a:effectLst/>
              </a:rPr>
              <a:t> loss function. </a:t>
            </a:r>
          </a:p>
          <a:p>
            <a:pPr marL="342900" indent="-342900" algn="l">
              <a:buClr>
                <a:srgbClr val="0070C0"/>
              </a:buClr>
              <a:buSzPct val="80000"/>
              <a:buFont typeface="Wingdings" pitchFamily="2" charset="2"/>
              <a:buChar char="u"/>
            </a:pPr>
            <a:r>
              <a:rPr lang="en-US" sz="1800" b="1" i="0" dirty="0">
                <a:solidFill>
                  <a:schemeClr val="tx1"/>
                </a:solidFill>
                <a:effectLst/>
              </a:rPr>
              <a:t>And the Adam optimizer is usually a good choice (feel free to try others.)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57956CAB-385A-4897-AE7D-45EE2BAD982C}"/>
              </a:ext>
            </a:extLst>
          </p:cNvPr>
          <p:cNvPicPr>
            <a:picLocks noChangeAspect="1"/>
          </p:cNvPicPr>
          <p:nvPr/>
        </p:nvPicPr>
        <p:blipFill>
          <a:blip r:embed="rId4"/>
          <a:stretch>
            <a:fillRect/>
          </a:stretch>
        </p:blipFill>
        <p:spPr>
          <a:xfrm>
            <a:off x="1600200" y="3005130"/>
            <a:ext cx="4743450" cy="2000250"/>
          </a:xfrm>
          <a:prstGeom prst="rect">
            <a:avLst/>
          </a:prstGeom>
          <a:ln>
            <a:solidFill>
              <a:srgbClr val="C00000"/>
            </a:solidFill>
          </a:ln>
        </p:spPr>
      </p:pic>
    </p:spTree>
    <p:extLst>
      <p:ext uri="{BB962C8B-B14F-4D97-AF65-F5344CB8AC3E}">
        <p14:creationId xmlns:p14="http://schemas.microsoft.com/office/powerpoint/2010/main" val="164464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101.7 Compile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221504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Compile RNN Model</a:t>
            </a:r>
            <a:endParaRPr kumimoji="0" lang="en-US" altLang="en-US" sz="1800" b="1" u="none" strike="noStrike" cap="none" normalizeH="0" baseline="0" dirty="0">
              <a:ln>
                <a:noFill/>
              </a:ln>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Now we will actually train our model. </a:t>
            </a:r>
          </a:p>
          <a:p>
            <a:pPr marL="342900" indent="-342900" algn="l">
              <a:buClr>
                <a:srgbClr val="0070C0"/>
              </a:buClr>
              <a:buSzPct val="80000"/>
              <a:buFont typeface="Wingdings" pitchFamily="2" charset="2"/>
              <a:buChar char="u"/>
            </a:pPr>
            <a:r>
              <a:rPr lang="en-US" sz="1800" b="1" i="0" dirty="0">
                <a:solidFill>
                  <a:schemeClr val="tx1"/>
                </a:solidFill>
                <a:effectLst/>
              </a:rPr>
              <a:t>RNN's, like CNN's, are very resource heavy. </a:t>
            </a:r>
          </a:p>
          <a:p>
            <a:pPr marL="342900" indent="-342900" algn="l">
              <a:buClr>
                <a:srgbClr val="0070C0"/>
              </a:buClr>
              <a:buSzPct val="80000"/>
              <a:buFont typeface="Wingdings" pitchFamily="2" charset="2"/>
              <a:buChar char="u"/>
            </a:pPr>
            <a:r>
              <a:rPr lang="en-US" sz="1800" b="1" i="0" dirty="0">
                <a:solidFill>
                  <a:schemeClr val="tx1"/>
                </a:solidFill>
                <a:effectLst/>
              </a:rPr>
              <a:t>Keeping the batch size relatively small is the key to enabling this to run on your Computer at all. </a:t>
            </a:r>
          </a:p>
          <a:p>
            <a:pPr marL="342900" indent="-342900" algn="l">
              <a:buClr>
                <a:srgbClr val="0070C0"/>
              </a:buClr>
              <a:buSzPct val="80000"/>
              <a:buFont typeface="Wingdings" pitchFamily="2" charset="2"/>
              <a:buChar char="u"/>
            </a:pPr>
            <a:r>
              <a:rPr lang="en-US" sz="1800" b="1" i="0" dirty="0">
                <a:solidFill>
                  <a:schemeClr val="tx1"/>
                </a:solidFill>
                <a:effectLst/>
              </a:rPr>
              <a:t>In the real word of course, you'd be taking advantage of GPU's installed across many computers on a cluster to make this scale a lot better.</a:t>
            </a: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2820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101.8 Train/Score RNN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30476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101.8 Train/Score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43211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Train/Score RNN Model</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4543FC9D-659F-42EC-99C4-080AA342D915}"/>
              </a:ext>
            </a:extLst>
          </p:cNvPr>
          <p:cNvPicPr>
            <a:picLocks noChangeAspect="1"/>
          </p:cNvPicPr>
          <p:nvPr/>
        </p:nvPicPr>
        <p:blipFill>
          <a:blip r:embed="rId4"/>
          <a:stretch>
            <a:fillRect/>
          </a:stretch>
        </p:blipFill>
        <p:spPr>
          <a:xfrm>
            <a:off x="3990975" y="1889448"/>
            <a:ext cx="4695825" cy="4429125"/>
          </a:xfrm>
          <a:prstGeom prst="rect">
            <a:avLst/>
          </a:prstGeom>
          <a:ln>
            <a:solidFill>
              <a:srgbClr val="C00000"/>
            </a:solidFill>
          </a:ln>
        </p:spPr>
      </p:pic>
      <p:sp>
        <p:nvSpPr>
          <p:cNvPr id="9" name="Rectangle 8">
            <a:extLst>
              <a:ext uri="{FF2B5EF4-FFF2-40B4-BE49-F238E27FC236}">
                <a16:creationId xmlns:a16="http://schemas.microsoft.com/office/drawing/2014/main" id="{48298C0D-55F1-49D4-B1B5-D8E19B753B54}"/>
              </a:ext>
            </a:extLst>
          </p:cNvPr>
          <p:cNvSpPr/>
          <p:nvPr/>
        </p:nvSpPr>
        <p:spPr>
          <a:xfrm>
            <a:off x="4355976" y="3720069"/>
            <a:ext cx="3746128" cy="25985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副標題 2">
            <a:extLst>
              <a:ext uri="{FF2B5EF4-FFF2-40B4-BE49-F238E27FC236}">
                <a16:creationId xmlns:a16="http://schemas.microsoft.com/office/drawing/2014/main" id="{331D45A4-E3DF-40F3-AD2F-43B3CC307EA7}"/>
              </a:ext>
            </a:extLst>
          </p:cNvPr>
          <p:cNvSpPr txBox="1">
            <a:spLocks/>
          </p:cNvSpPr>
          <p:nvPr/>
        </p:nvSpPr>
        <p:spPr>
          <a:xfrm>
            <a:off x="426368" y="1908135"/>
            <a:ext cx="3353544" cy="18119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C00000"/>
                </a:solidFill>
              </a:rPr>
              <a:t>The </a:t>
            </a:r>
            <a:r>
              <a:rPr lang="en-US" sz="1800" b="1" dirty="0" err="1">
                <a:solidFill>
                  <a:srgbClr val="C00000"/>
                </a:solidFill>
              </a:rPr>
              <a:t>moel.fit</a:t>
            </a:r>
            <a:r>
              <a:rPr lang="en-US" sz="1800" b="1" dirty="0">
                <a:solidFill>
                  <a:srgbClr val="C00000"/>
                </a:solidFill>
              </a:rPr>
              <a:t> for RNN will take a very long time (more than one hour) to run, even on a fast computer.</a:t>
            </a:r>
          </a:p>
          <a:p>
            <a:pPr marL="342900" indent="-342900" algn="l">
              <a:buClr>
                <a:srgbClr val="0070C0"/>
              </a:buClr>
              <a:buSzPct val="80000"/>
              <a:buFont typeface="Wingdings" pitchFamily="2" charset="2"/>
              <a:buChar char="u"/>
            </a:pPr>
            <a:r>
              <a:rPr lang="en-US" sz="1800" b="1" dirty="0">
                <a:solidFill>
                  <a:srgbClr val="000000"/>
                </a:solidFill>
              </a:rPr>
              <a:t>Evaluate our model's accuracy.</a:t>
            </a:r>
          </a:p>
        </p:txBody>
      </p:sp>
    </p:spTree>
    <p:extLst>
      <p:ext uri="{BB962C8B-B14F-4D97-AF65-F5344CB8AC3E}">
        <p14:creationId xmlns:p14="http://schemas.microsoft.com/office/powerpoint/2010/main" val="2207172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101.8 Train/Score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43211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Train/Score RNN Model</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副標題 2">
            <a:extLst>
              <a:ext uri="{FF2B5EF4-FFF2-40B4-BE49-F238E27FC236}">
                <a16:creationId xmlns:a16="http://schemas.microsoft.com/office/drawing/2014/main" id="{331D45A4-E3DF-40F3-AD2F-43B3CC307EA7}"/>
              </a:ext>
            </a:extLst>
          </p:cNvPr>
          <p:cNvSpPr txBox="1">
            <a:spLocks/>
          </p:cNvSpPr>
          <p:nvPr/>
        </p:nvSpPr>
        <p:spPr>
          <a:xfrm>
            <a:off x="426368" y="1908135"/>
            <a:ext cx="2345432" cy="12328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1. Train RNN Model</a:t>
            </a:r>
          </a:p>
          <a:p>
            <a:pPr marL="342900" indent="-342900" algn="l">
              <a:buClr>
                <a:srgbClr val="0070C0"/>
              </a:buClr>
              <a:buSzPct val="80000"/>
              <a:buFont typeface="Wingdings" pitchFamily="2" charset="2"/>
              <a:buChar char="u"/>
            </a:pPr>
            <a:r>
              <a:rPr lang="en-US" sz="1800" b="1" dirty="0">
                <a:solidFill>
                  <a:schemeClr val="tx1"/>
                </a:solidFill>
              </a:rPr>
              <a:t>2. Score RNN Model</a:t>
            </a:r>
          </a:p>
        </p:txBody>
      </p:sp>
      <p:pic>
        <p:nvPicPr>
          <p:cNvPr id="7" name="Picture 6">
            <a:extLst>
              <a:ext uri="{FF2B5EF4-FFF2-40B4-BE49-F238E27FC236}">
                <a16:creationId xmlns:a16="http://schemas.microsoft.com/office/drawing/2014/main" id="{4596C35E-65D6-4B21-AFC3-3EE3FE6401B6}"/>
              </a:ext>
            </a:extLst>
          </p:cNvPr>
          <p:cNvPicPr>
            <a:picLocks noChangeAspect="1"/>
          </p:cNvPicPr>
          <p:nvPr/>
        </p:nvPicPr>
        <p:blipFill>
          <a:blip r:embed="rId4"/>
          <a:stretch>
            <a:fillRect/>
          </a:stretch>
        </p:blipFill>
        <p:spPr>
          <a:xfrm>
            <a:off x="2771800" y="1889448"/>
            <a:ext cx="6063233" cy="4356720"/>
          </a:xfrm>
          <a:prstGeom prst="rect">
            <a:avLst/>
          </a:prstGeom>
        </p:spPr>
      </p:pic>
    </p:spTree>
    <p:extLst>
      <p:ext uri="{BB962C8B-B14F-4D97-AF65-F5344CB8AC3E}">
        <p14:creationId xmlns:p14="http://schemas.microsoft.com/office/powerpoint/2010/main" val="2466276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101.9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038381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101.9 Summary</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351119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Summary</a:t>
            </a:r>
            <a:endParaRPr kumimoji="0" lang="en-US" altLang="en-US" sz="1800" b="1" u="none" strike="noStrike" cap="none" normalizeH="0" baseline="0" dirty="0">
              <a:ln>
                <a:noFill/>
              </a:ln>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Score is only 80%? </a:t>
            </a:r>
          </a:p>
          <a:p>
            <a:pPr marL="342900" indent="-342900" algn="l">
              <a:buClr>
                <a:srgbClr val="0070C0"/>
              </a:buClr>
              <a:buSzPct val="80000"/>
              <a:buFont typeface="Wingdings" pitchFamily="2" charset="2"/>
              <a:buChar char="u"/>
            </a:pPr>
            <a:r>
              <a:rPr lang="en-US" sz="1800" b="1" i="0" dirty="0">
                <a:solidFill>
                  <a:schemeClr val="tx1"/>
                </a:solidFill>
                <a:effectLst/>
              </a:rPr>
              <a:t>Not too bad, we limited to the first 80 words of each review.</a:t>
            </a:r>
          </a:p>
          <a:p>
            <a:pPr marL="342900" indent="-342900" algn="l">
              <a:buClr>
                <a:srgbClr val="0070C0"/>
              </a:buClr>
              <a:buSzPct val="80000"/>
              <a:buFont typeface="Wingdings" pitchFamily="2" charset="2"/>
              <a:buChar char="u"/>
            </a:pPr>
            <a:r>
              <a:rPr lang="en-US" sz="1800" b="1" i="0" dirty="0">
                <a:solidFill>
                  <a:schemeClr val="tx1"/>
                </a:solidFill>
                <a:effectLst/>
              </a:rPr>
              <a:t>Note:</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 validation accuracy while we were training never really improved after the first epoch. </a:t>
            </a:r>
            <a:r>
              <a:rPr lang="en-US" sz="1800" b="1" dirty="0">
                <a:solidFill>
                  <a:schemeClr val="tx1"/>
                </a:solidFill>
              </a:rPr>
              <a:t>The model</a:t>
            </a:r>
            <a:r>
              <a:rPr lang="en-US" sz="1800" b="1" i="0" dirty="0">
                <a:solidFill>
                  <a:schemeClr val="tx1"/>
                </a:solidFill>
                <a:effectLst/>
              </a:rPr>
              <a:t> is overfitting. </a:t>
            </a:r>
            <a:r>
              <a:rPr lang="en-US" sz="1800" b="1" dirty="0">
                <a:solidFill>
                  <a:schemeClr val="tx1"/>
                </a:solidFill>
              </a:rPr>
              <a:t>We can do</a:t>
            </a:r>
            <a:r>
              <a:rPr lang="en-US" sz="1800" b="1" i="0" dirty="0">
                <a:solidFill>
                  <a:schemeClr val="tx1"/>
                </a:solidFill>
                <a:effectLst/>
              </a:rPr>
              <a:t> early stop after first epoch.</a:t>
            </a:r>
          </a:p>
          <a:p>
            <a:pPr marL="342900" indent="-342900" algn="l">
              <a:buClr>
                <a:srgbClr val="0070C0"/>
              </a:buClr>
              <a:buSzPct val="80000"/>
              <a:buFont typeface="Wingdings" pitchFamily="2" charset="2"/>
              <a:buChar char="u"/>
            </a:pPr>
            <a:r>
              <a:rPr lang="en-US" sz="1800" b="1" dirty="0">
                <a:solidFill>
                  <a:schemeClr val="tx1"/>
                </a:solidFill>
              </a:rPr>
              <a:t>RNN</a:t>
            </a:r>
            <a:r>
              <a:rPr lang="en-US" sz="1800" b="1" i="0" dirty="0">
                <a:solidFill>
                  <a:schemeClr val="tx1"/>
                </a:solidFill>
                <a:effectLst/>
              </a:rPr>
              <a:t> that can "read" reviews and deduce whether the author liked the movie or not based on that text. </a:t>
            </a:r>
          </a:p>
          <a:p>
            <a:pPr marL="342900" indent="-342900" algn="l">
              <a:buClr>
                <a:srgbClr val="0070C0"/>
              </a:buClr>
              <a:buSzPct val="80000"/>
              <a:buFont typeface="Wingdings" pitchFamily="2" charset="2"/>
              <a:buChar char="u"/>
            </a:pPr>
            <a:r>
              <a:rPr lang="en-US" sz="1800" b="1" dirty="0">
                <a:solidFill>
                  <a:schemeClr val="tx1"/>
                </a:solidFill>
              </a:rPr>
              <a:t>RNN</a:t>
            </a:r>
            <a:r>
              <a:rPr lang="en-US" sz="1800" b="1" i="0" dirty="0">
                <a:solidFill>
                  <a:schemeClr val="tx1"/>
                </a:solidFill>
                <a:effectLst/>
              </a:rPr>
              <a:t> takes the context of each word and its position in the review into account - and setting up the model itself was just a few lines of code.</a:t>
            </a:r>
          </a:p>
          <a:p>
            <a:pPr marL="342900" indent="-342900" algn="l">
              <a:buClr>
                <a:srgbClr val="0070C0"/>
              </a:buClr>
              <a:buSzPct val="80000"/>
              <a:buFont typeface="Wingdings" pitchFamily="2" charset="2"/>
              <a:buChar char="u"/>
            </a:pPr>
            <a:r>
              <a:rPr lang="en-US" sz="1800" b="1" dirty="0">
                <a:solidFill>
                  <a:schemeClr val="tx1"/>
                </a:solidFill>
              </a:rPr>
              <a:t>RNN can be implemented easily</a:t>
            </a:r>
            <a:r>
              <a:rPr lang="en-US" sz="1800" b="1" i="0" dirty="0">
                <a:solidFill>
                  <a:schemeClr val="tx1"/>
                </a:solidFill>
                <a:effectLst/>
              </a:rPr>
              <a:t> with Keras.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90967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101.1 Import RNN Packages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101.1 Import RNN Packages</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1826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Import RNN Packages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E96F789F-48D2-428D-9687-33A5B1213545}"/>
              </a:ext>
            </a:extLst>
          </p:cNvPr>
          <p:cNvPicPr>
            <a:picLocks noChangeAspect="1"/>
          </p:cNvPicPr>
          <p:nvPr/>
        </p:nvPicPr>
        <p:blipFill>
          <a:blip r:embed="rId4"/>
          <a:stretch>
            <a:fillRect/>
          </a:stretch>
        </p:blipFill>
        <p:spPr>
          <a:xfrm>
            <a:off x="1619672" y="2031090"/>
            <a:ext cx="4543425" cy="1514475"/>
          </a:xfrm>
          <a:prstGeom prst="rect">
            <a:avLst/>
          </a:prstGeom>
          <a:ln>
            <a:solidFill>
              <a:srgbClr val="C00000"/>
            </a:solidFill>
          </a:ln>
        </p:spPr>
      </p:pic>
    </p:spTree>
    <p:extLst>
      <p:ext uri="{BB962C8B-B14F-4D97-AF65-F5344CB8AC3E}">
        <p14:creationId xmlns:p14="http://schemas.microsoft.com/office/powerpoint/2010/main" val="39744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101.2 Read IMDb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68482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101.2 Read IMDb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86619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Read IMDb Data</a:t>
            </a:r>
          </a:p>
          <a:p>
            <a:pPr marL="342900" indent="-342900" algn="l">
              <a:buClr>
                <a:srgbClr val="0070C0"/>
              </a:buClr>
              <a:buSzPct val="80000"/>
              <a:buFont typeface="Wingdings" pitchFamily="2" charset="2"/>
              <a:buChar char="u"/>
            </a:pPr>
            <a:r>
              <a:rPr lang="en-US" sz="1800" b="1" i="0" dirty="0">
                <a:solidFill>
                  <a:srgbClr val="000000"/>
                </a:solidFill>
                <a:effectLst/>
              </a:rPr>
              <a:t>Now import our training and testing data. </a:t>
            </a:r>
          </a:p>
          <a:p>
            <a:pPr marL="342900" indent="-342900" algn="l">
              <a:buClr>
                <a:srgbClr val="0070C0"/>
              </a:buClr>
              <a:buSzPct val="80000"/>
              <a:buFont typeface="Wingdings" pitchFamily="2" charset="2"/>
              <a:buChar char="u"/>
            </a:pPr>
            <a:r>
              <a:rPr lang="en-US" sz="1800" b="1" i="0" dirty="0">
                <a:solidFill>
                  <a:srgbClr val="000000"/>
                </a:solidFill>
                <a:effectLst/>
              </a:rPr>
              <a:t>We specify that we only care about the 20,000 most popular words in the dataset in order to keep things somewhat </a:t>
            </a:r>
            <a:r>
              <a:rPr lang="en-US" sz="1800" b="1" i="0" dirty="0" err="1">
                <a:solidFill>
                  <a:srgbClr val="000000"/>
                </a:solidFill>
                <a:effectLst/>
              </a:rPr>
              <a:t>managable</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The dataset includes 5,000 training reviews and 25,000 testing reviews for some reason.</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A1494BE9-9796-4460-AA55-4F8F729BD11A}"/>
              </a:ext>
            </a:extLst>
          </p:cNvPr>
          <p:cNvPicPr>
            <a:picLocks noChangeAspect="1"/>
          </p:cNvPicPr>
          <p:nvPr/>
        </p:nvPicPr>
        <p:blipFill>
          <a:blip r:embed="rId4"/>
          <a:stretch>
            <a:fillRect/>
          </a:stretch>
        </p:blipFill>
        <p:spPr>
          <a:xfrm>
            <a:off x="2257425" y="3573017"/>
            <a:ext cx="4629150" cy="2247900"/>
          </a:xfrm>
          <a:prstGeom prst="rect">
            <a:avLst/>
          </a:prstGeom>
          <a:ln>
            <a:solidFill>
              <a:srgbClr val="C00000"/>
            </a:solidFill>
          </a:ln>
        </p:spPr>
      </p:pic>
    </p:spTree>
    <p:extLst>
      <p:ext uri="{BB962C8B-B14F-4D97-AF65-F5344CB8AC3E}">
        <p14:creationId xmlns:p14="http://schemas.microsoft.com/office/powerpoint/2010/main" val="415677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101.2 Read IMDb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0021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Read IMDb Data</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Downloading data from https://storage.googleapis.com/tensorflow/tf-keras-datasets/imdb.npz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D198577C-43B3-470C-BE80-4C14BB23454E}"/>
              </a:ext>
            </a:extLst>
          </p:cNvPr>
          <p:cNvPicPr>
            <a:picLocks noChangeAspect="1"/>
          </p:cNvPicPr>
          <p:nvPr/>
        </p:nvPicPr>
        <p:blipFill>
          <a:blip r:embed="rId4"/>
          <a:stretch>
            <a:fillRect/>
          </a:stretch>
        </p:blipFill>
        <p:spPr>
          <a:xfrm>
            <a:off x="402104" y="2639901"/>
            <a:ext cx="8291264" cy="2895924"/>
          </a:xfrm>
          <a:prstGeom prst="rect">
            <a:avLst/>
          </a:prstGeom>
          <a:ln>
            <a:solidFill>
              <a:srgbClr val="C00000"/>
            </a:solidFill>
          </a:ln>
        </p:spPr>
      </p:pic>
    </p:spTree>
    <p:extLst>
      <p:ext uri="{BB962C8B-B14F-4D97-AF65-F5344CB8AC3E}">
        <p14:creationId xmlns:p14="http://schemas.microsoft.com/office/powerpoint/2010/main" val="404399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101.2 Read IMDb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65017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Read IMDb Data</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Downloading data from </a:t>
            </a:r>
            <a:r>
              <a:rPr kumimoji="0" lang="en-US" altLang="en-US" sz="1800" b="1" i="0" u="none" strike="noStrike" cap="none" normalizeH="0" baseline="0" dirty="0">
                <a:ln>
                  <a:noFill/>
                </a:ln>
                <a:solidFill>
                  <a:srgbClr val="29303B"/>
                </a:solidFill>
                <a:effectLst/>
                <a:hlinkClick r:id="rId2"/>
              </a:rPr>
              <a:t>https://storage.googleapis.com/tensorflow/tf-keras-datasets/imdb.npz</a:t>
            </a:r>
            <a:endParaRPr kumimoji="0" lang="en-US" altLang="en-US" sz="1800" b="1" i="0" u="none" strike="noStrike" cap="none" normalizeH="0" baseline="0" dirty="0">
              <a:ln>
                <a:noFill/>
              </a:ln>
              <a:solidFill>
                <a:srgbClr val="29303B"/>
              </a:solidFill>
              <a:effectLst/>
            </a:endParaRPr>
          </a:p>
          <a:p>
            <a:pPr marL="342900" indent="-342900" algn="l">
              <a:buClr>
                <a:srgbClr val="0070C0"/>
              </a:buClr>
              <a:buSzPct val="80000"/>
              <a:buFont typeface="Wingdings" pitchFamily="2" charset="2"/>
              <a:buChar char="u"/>
            </a:pPr>
            <a:r>
              <a:rPr lang="en-US" altLang="en-US" sz="1800" b="1" dirty="0">
                <a:solidFill>
                  <a:srgbClr val="29303B"/>
                </a:solidFill>
              </a:rPr>
              <a:t>To</a:t>
            </a:r>
          </a:p>
          <a:p>
            <a:pPr marL="342900" indent="-342900" algn="l">
              <a:buClr>
                <a:srgbClr val="0070C0"/>
              </a:buClr>
              <a:buSzPct val="80000"/>
              <a:buFont typeface="Wingdings" pitchFamily="2" charset="2"/>
              <a:buChar char="u"/>
            </a:pPr>
            <a:r>
              <a:rPr kumimoji="0" lang="sv-SE" altLang="en-US" sz="1800" b="1" i="0" u="none" strike="noStrike" cap="none" normalizeH="0" baseline="0" dirty="0">
                <a:ln>
                  <a:noFill/>
                </a:ln>
                <a:solidFill>
                  <a:srgbClr val="29303B"/>
                </a:solidFill>
                <a:effectLst/>
              </a:rPr>
              <a:t>C:\Users\14088\.keras\datasets\imdb.npz</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9813C421-3415-4FFB-A17F-A892F08E665E}"/>
              </a:ext>
            </a:extLst>
          </p:cNvPr>
          <p:cNvPicPr>
            <a:picLocks noChangeAspect="1"/>
          </p:cNvPicPr>
          <p:nvPr/>
        </p:nvPicPr>
        <p:blipFill>
          <a:blip r:embed="rId5"/>
          <a:stretch>
            <a:fillRect/>
          </a:stretch>
        </p:blipFill>
        <p:spPr>
          <a:xfrm>
            <a:off x="1259632" y="3429000"/>
            <a:ext cx="7121996" cy="2153339"/>
          </a:xfrm>
          <a:prstGeom prst="rect">
            <a:avLst/>
          </a:prstGeom>
          <a:ln>
            <a:solidFill>
              <a:srgbClr val="C00000"/>
            </a:solidFill>
          </a:ln>
        </p:spPr>
      </p:pic>
    </p:spTree>
    <p:extLst>
      <p:ext uri="{BB962C8B-B14F-4D97-AF65-F5344CB8AC3E}">
        <p14:creationId xmlns:p14="http://schemas.microsoft.com/office/powerpoint/2010/main" val="219932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101.3 Check Training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451037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15525</TotalTime>
  <Words>1547</Words>
  <Application>Microsoft Office PowerPoint</Application>
  <PresentationFormat>On-screen Show (4:3)</PresentationFormat>
  <Paragraphs>181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Office 佈景主題</vt:lpstr>
      <vt:lpstr>101 RNN Sentiment</vt:lpstr>
      <vt:lpstr>101 RNN Sentiment</vt:lpstr>
      <vt:lpstr>101.1 Import RNN Packages</vt:lpstr>
      <vt:lpstr>101.1 Import RNN Packages</vt:lpstr>
      <vt:lpstr>101.2 Read IMDb Data</vt:lpstr>
      <vt:lpstr>101.2 Read IMDb Data</vt:lpstr>
      <vt:lpstr>101.2 Read IMDb Data</vt:lpstr>
      <vt:lpstr>101.2 Read IMDb Data</vt:lpstr>
      <vt:lpstr>101.3 Check Training Data</vt:lpstr>
      <vt:lpstr>101.3 Check Training Data</vt:lpstr>
      <vt:lpstr>101.3 Check Training Data</vt:lpstr>
      <vt:lpstr>101.4 Check Label Data</vt:lpstr>
      <vt:lpstr>101.4 Check Label Data</vt:lpstr>
      <vt:lpstr>101.4 Check Label Data</vt:lpstr>
      <vt:lpstr>101.5 Pad/Limit Train Data Length</vt:lpstr>
      <vt:lpstr>101.5 Pad/Limit Train Data Length</vt:lpstr>
      <vt:lpstr>101.5 Pad/Limit Train Data Length</vt:lpstr>
      <vt:lpstr>101.6 Setup RNN Model</vt:lpstr>
      <vt:lpstr>101.6 Setup RNN Model</vt:lpstr>
      <vt:lpstr>101.6 Setup RNN Model</vt:lpstr>
      <vt:lpstr>101.7 Compile RNN Model</vt:lpstr>
      <vt:lpstr>101.7 Compile RNN Model</vt:lpstr>
      <vt:lpstr>101.7 Compile RNN Model</vt:lpstr>
      <vt:lpstr>101.8 Train/Score RNN Model</vt:lpstr>
      <vt:lpstr>101.8 Train/Score RNN Model</vt:lpstr>
      <vt:lpstr>101.8 Train/Score RNN Model</vt:lpstr>
      <vt:lpstr>101.9 Summary</vt:lpstr>
      <vt:lpstr>101.9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7442</cp:revision>
  <dcterms:created xsi:type="dcterms:W3CDTF">2018-09-28T16:40:41Z</dcterms:created>
  <dcterms:modified xsi:type="dcterms:W3CDTF">2020-09-22T06:32:55Z</dcterms:modified>
</cp:coreProperties>
</file>