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6" r:id="rId3"/>
    <p:sldId id="295" r:id="rId4"/>
    <p:sldId id="297" r:id="rId5"/>
    <p:sldId id="298" r:id="rId6"/>
    <p:sldId id="299" r:id="rId7"/>
    <p:sldId id="300" r:id="rId8"/>
    <p:sldId id="301" r:id="rId9"/>
    <p:sldId id="302" r:id="rId10"/>
    <p:sldId id="303" r:id="rId11"/>
    <p:sldId id="305" r:id="rId12"/>
    <p:sldId id="304" r:id="rId13"/>
    <p:sldId id="306" r:id="rId14"/>
    <p:sldId id="307" r:id="rId15"/>
    <p:sldId id="308" r:id="rId16"/>
    <p:sldId id="311" r:id="rId17"/>
    <p:sldId id="309" r:id="rId18"/>
    <p:sldId id="310" r:id="rId19"/>
    <p:sldId id="312" r:id="rId20"/>
    <p:sldId id="313"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5401" autoAdjust="0"/>
  </p:normalViewPr>
  <p:slideViewPr>
    <p:cSldViewPr>
      <p:cViewPr varScale="1">
        <p:scale>
          <a:sx n="94" d="100"/>
          <a:sy n="94" d="100"/>
        </p:scale>
        <p:origin x="21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 Bias/Variance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1807599"/>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finally, in a wonderful, perfect world, you would have an example like the lower-right image here, where we have low bias, where everything’s centered around where it should be, and low variance, where things are all clustered pretty tightly around where they should be.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in a perfect world, that's what you end up with.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4572000" y="3778146"/>
            <a:ext cx="2276475" cy="2324100"/>
          </a:xfrm>
          <a:prstGeom prst="rect">
            <a:avLst/>
          </a:prstGeom>
          <a:ln>
            <a:solidFill>
              <a:srgbClr val="C00000"/>
            </a:solidFill>
          </a:ln>
        </p:spPr>
      </p:pic>
    </p:spTree>
    <p:extLst>
      <p:ext uri="{BB962C8B-B14F-4D97-AF65-F5344CB8AC3E}">
        <p14:creationId xmlns:p14="http://schemas.microsoft.com/office/powerpoint/2010/main" val="2458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60.3 Between Bias and Variance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94789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60.3 Between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4"/>
            <a:ext cx="8445484" cy="2596849"/>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Between 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in reality, you often need to choose between one or the other.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let's take a look at this example. A little bit of a different way of thinking of bias and variance here.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here we have a straight line, and you can think of that as having a very low variance relative to these observations?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there's not a lot of variance in this line, low variance, but the bias, you know, the error from each individual point, is actually high?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C9E49EEF-4964-44AB-A3F2-C058F912A7C5}"/>
              </a:ext>
            </a:extLst>
          </p:cNvPr>
          <p:cNvPicPr>
            <a:picLocks noChangeAspect="1"/>
          </p:cNvPicPr>
          <p:nvPr/>
        </p:nvPicPr>
        <p:blipFill>
          <a:blip r:embed="rId2"/>
          <a:stretch>
            <a:fillRect/>
          </a:stretch>
        </p:blipFill>
        <p:spPr>
          <a:xfrm>
            <a:off x="2123728" y="4229000"/>
            <a:ext cx="6200775" cy="2114550"/>
          </a:xfrm>
          <a:prstGeom prst="rect">
            <a:avLst/>
          </a:prstGeom>
          <a:ln>
            <a:solidFill>
              <a:srgbClr val="C00000"/>
            </a:solidFill>
          </a:ln>
        </p:spPr>
      </p:pic>
    </p:spTree>
    <p:extLst>
      <p:ext uri="{BB962C8B-B14F-4D97-AF65-F5344CB8AC3E}">
        <p14:creationId xmlns:p14="http://schemas.microsoft.com/office/powerpoint/2010/main" val="339653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60.3 Between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165269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Between 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Now, contrast that to this over-fitted data here, where we've kind of gone out of our way to fit these observations, this line has high variance but low bias because each individual point is pretty close to where it should be.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this is an example of where we traded off variance for bias.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C9E49EEF-4964-44AB-A3F2-C058F912A7C5}"/>
              </a:ext>
            </a:extLst>
          </p:cNvPr>
          <p:cNvPicPr>
            <a:picLocks noChangeAspect="1"/>
          </p:cNvPicPr>
          <p:nvPr/>
        </p:nvPicPr>
        <p:blipFill>
          <a:blip r:embed="rId2"/>
          <a:stretch>
            <a:fillRect/>
          </a:stretch>
        </p:blipFill>
        <p:spPr>
          <a:xfrm>
            <a:off x="1471612" y="3212976"/>
            <a:ext cx="6200775" cy="2114550"/>
          </a:xfrm>
          <a:prstGeom prst="rect">
            <a:avLst/>
          </a:prstGeom>
          <a:ln>
            <a:solidFill>
              <a:srgbClr val="C00000"/>
            </a:solidFill>
          </a:ln>
        </p:spPr>
      </p:pic>
    </p:spTree>
    <p:extLst>
      <p:ext uri="{BB962C8B-B14F-4D97-AF65-F5344CB8AC3E}">
        <p14:creationId xmlns:p14="http://schemas.microsoft.com/office/powerpoint/2010/main" val="22311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60.4 Care About Error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6133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60.4 Care About Error</a:t>
            </a:r>
            <a:endParaRPr lang="zh-TW" altLang="en-US" b="1" dirty="0">
              <a:solidFill>
                <a:srgbClr val="FFFF00"/>
              </a:solidFill>
            </a:endParaRPr>
          </a:p>
        </p:txBody>
      </p:sp>
      <mc:AlternateContent xmlns:mc="http://schemas.openxmlformats.org/markup-compatibility/2006">
        <mc:Choice xmlns:a14="http://schemas.microsoft.com/office/drawing/2010/main" Requires="a14">
          <p:sp>
            <p:nvSpPr>
              <p:cNvPr id="3" name="副標題 2"/>
              <p:cNvSpPr>
                <a:spLocks noGrp="1"/>
              </p:cNvSpPr>
              <p:nvPr>
                <p:ph type="subTitle" idx="1"/>
              </p:nvPr>
            </p:nvSpPr>
            <p:spPr>
              <a:xfrm>
                <a:off x="349258" y="1272255"/>
                <a:ext cx="8445484" cy="388493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Care About Error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Now, at the end of the day, you're not out to just reduce bias or just reduce variance. You want to reduce error, right? That's what really matters.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it turns out you can express error as a function of bias and variance.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error is equal to bias squared plus variance.</a:t>
                </a:r>
              </a:p>
              <a:p>
                <a:pPr marL="800100" lvl="1" indent="-342900" algn="l">
                  <a:buClr>
                    <a:srgbClr val="0070C0"/>
                  </a:buClr>
                  <a:buSzPct val="80000"/>
                  <a:buFont typeface="Wingdings" pitchFamily="2" charset="2"/>
                  <a:buChar char="u"/>
                </a:pPr>
                <a14:m>
                  <m:oMath xmlns:m="http://schemas.openxmlformats.org/officeDocument/2006/math">
                    <m:r>
                      <a:rPr kumimoji="0" lang="en-US" altLang="en-US" sz="1800" b="1" i="1" u="none" strike="noStrike" cap="none" normalizeH="0" baseline="0" dirty="0" smtClean="0">
                        <a:ln>
                          <a:noFill/>
                        </a:ln>
                        <a:solidFill>
                          <a:schemeClr val="tx1"/>
                        </a:solidFill>
                        <a:effectLst/>
                        <a:latin typeface="Cambria Math" panose="02040503050406030204" pitchFamily="18" charset="0"/>
                      </a:rPr>
                      <m:t> </m:t>
                    </m:r>
                  </m:oMath>
                </a14:m>
                <a:r>
                  <a:rPr kumimoji="0" lang="en-US" altLang="en-US" sz="1800" b="1" i="0" u="none" strike="noStrike" cap="none" normalizeH="0" baseline="0" dirty="0">
                    <a:ln>
                      <a:noFill/>
                    </a:ln>
                    <a:solidFill>
                      <a:schemeClr val="tx1"/>
                    </a:solidFill>
                    <a:effectLst/>
                    <a:latin typeface="+mj-lt"/>
                  </a:rPr>
                  <a:t>Error = Bias</a:t>
                </a:r>
                <a:r>
                  <a:rPr kumimoji="0" lang="en-US" altLang="en-US" sz="1800" b="1" i="0" u="none" strike="noStrike" cap="none" normalizeH="0" baseline="30000" dirty="0">
                    <a:ln>
                      <a:noFill/>
                    </a:ln>
                    <a:solidFill>
                      <a:schemeClr val="tx1"/>
                    </a:solidFill>
                    <a:effectLst/>
                    <a:latin typeface="+mj-lt"/>
                  </a:rPr>
                  <a:t>2</a:t>
                </a:r>
                <a:r>
                  <a:rPr kumimoji="0" lang="en-US" altLang="en-US" sz="1800" b="1" i="0" u="none" strike="noStrike" cap="none" normalizeH="0" baseline="0" dirty="0">
                    <a:ln>
                      <a:noFill/>
                    </a:ln>
                    <a:solidFill>
                      <a:schemeClr val="tx1"/>
                    </a:solidFill>
                    <a:effectLst/>
                    <a:latin typeface="+mj-lt"/>
                  </a:rPr>
                  <a:t> +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these same things both contribute to the overall error, with bias actually contributing more.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keep in mind, </a:t>
                </a:r>
                <a:r>
                  <a:rPr kumimoji="0" lang="en-US" altLang="en-US" sz="1800" b="1" i="0" u="none" strike="noStrike" cap="none" normalizeH="0" baseline="0" dirty="0">
                    <a:ln>
                      <a:noFill/>
                    </a:ln>
                    <a:solidFill>
                      <a:srgbClr val="C00000"/>
                    </a:solidFill>
                    <a:effectLst/>
                    <a:latin typeface="+mj-lt"/>
                  </a:rPr>
                  <a:t>it's error you really want to minimize</a:t>
                </a:r>
                <a:r>
                  <a:rPr kumimoji="0" lang="en-US" altLang="en-US" sz="1800" b="1" i="0" u="none" strike="noStrike" cap="none" normalizeH="0" baseline="0" dirty="0">
                    <a:ln>
                      <a:noFill/>
                    </a:ln>
                    <a:solidFill>
                      <a:schemeClr val="tx1"/>
                    </a:solidFill>
                    <a:effectLst/>
                    <a:latin typeface="+mj-lt"/>
                  </a:rPr>
                  <a:t>, not the bias or the variance specifically.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an overly complex model will probably end up having a high variance and low bias, whereas a too-simple model will have low variance and high bias.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chemeClr val="tx1"/>
                  </a:solidFill>
                  <a:effectLst/>
                  <a:latin typeface="+mj-lt"/>
                </a:endParaRPr>
              </a:p>
            </p:txBody>
          </p:sp>
        </mc:Choice>
        <mc:Fallback>
          <p:sp>
            <p:nvSpPr>
              <p:cNvPr id="3" name="副標題 2"/>
              <p:cNvSpPr>
                <a:spLocks noGrp="1" noRot="1" noChangeAspect="1" noMove="1" noResize="1" noEditPoints="1" noAdjustHandles="1" noChangeArrowheads="1" noChangeShapeType="1" noTextEdit="1"/>
              </p:cNvSpPr>
              <p:nvPr>
                <p:ph type="subTitle" idx="1"/>
              </p:nvPr>
            </p:nvSpPr>
            <p:spPr>
              <a:xfrm>
                <a:off x="349258" y="1272255"/>
                <a:ext cx="8445484" cy="3884938"/>
              </a:xfrm>
              <a:blipFill>
                <a:blip r:embed="rId2"/>
                <a:stretch>
                  <a:fillRect l="-72" t="-782" r="-1009"/>
                </a:stretch>
              </a:blipFill>
              <a:ln>
                <a:solidFill>
                  <a:srgbClr val="C00000"/>
                </a:solidFill>
              </a:ln>
            </p:spPr>
            <p:txBody>
              <a:bodyPr/>
              <a:lstStyle/>
              <a:p>
                <a:r>
                  <a:rPr lang="en-US">
                    <a:noFill/>
                  </a:rPr>
                  <a:t> </a:t>
                </a:r>
              </a:p>
            </p:txBody>
          </p:sp>
        </mc:Fallback>
      </mc:AlternateContent>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1381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60.4 Care About Error</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230076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Care About Error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they could both end up having similar error terms at the end of the day.</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you just have to find the right happy medium of these two things when you're trying to fit your data. And we'll talk about some more principled ways of actually avoiding over-fitting in our forthcoming lectures.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it's just the concept of bias and variance that I want to get across. </a:t>
            </a:r>
          </a:p>
          <a:p>
            <a:pPr marL="342900" indent="-342900" algn="l">
              <a:buClr>
                <a:srgbClr val="0070C0"/>
              </a:buClr>
              <a:buSzPct val="80000"/>
              <a:buFont typeface="Wingdings" pitchFamily="2" charset="2"/>
              <a:buChar char="u"/>
            </a:pPr>
            <a:r>
              <a:rPr lang="en-US" altLang="en-US" sz="1800" b="1" dirty="0">
                <a:solidFill>
                  <a:schemeClr val="tx1"/>
                </a:solidFill>
                <a:latin typeface="+mj-lt"/>
              </a:rPr>
              <a:t>Because</a:t>
            </a:r>
            <a:r>
              <a:rPr kumimoji="0" lang="en-US" altLang="en-US" sz="1800" b="1" i="0" u="none" strike="noStrike" cap="none" normalizeH="0" baseline="0" dirty="0">
                <a:ln>
                  <a:noFill/>
                </a:ln>
                <a:solidFill>
                  <a:schemeClr val="tx1"/>
                </a:solidFill>
                <a:effectLst/>
                <a:latin typeface="+mj-lt"/>
              </a:rPr>
              <a:t> people do talk about it, you're going be expected to know what it means.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chemeClr val="tx1"/>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7179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60.5 Review Earlier Lessons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92294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60.5 Review Earlier Lessons</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330887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Review Earlier Lessons</a:t>
            </a:r>
            <a:endParaRPr lang="en-US" altLang="en-US" sz="1800" b="1" dirty="0">
              <a:solidFill>
                <a:schemeClr val="tx1"/>
              </a:solidFill>
              <a:latin typeface="+mj-lt"/>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If we tie that back to some earlier concepts</a:t>
            </a:r>
          </a:p>
          <a:p>
            <a:pPr marL="342900" indent="-342900" algn="l">
              <a:buClr>
                <a:srgbClr val="0070C0"/>
              </a:buClr>
              <a:buSzPct val="80000"/>
              <a:buFont typeface="Wingdings" pitchFamily="2" charset="2"/>
              <a:buChar char="u"/>
            </a:pPr>
            <a:r>
              <a:rPr lang="en-US" altLang="en-US" sz="1800" b="1" dirty="0">
                <a:solidFill>
                  <a:schemeClr val="tx1"/>
                </a:solidFill>
                <a:latin typeface="+mj-lt"/>
              </a:rPr>
              <a:t>F</a:t>
            </a:r>
            <a:r>
              <a:rPr kumimoji="0" lang="en-US" altLang="en-US" sz="1800" b="1" i="0" u="none" strike="noStrike" cap="none" normalizeH="0" baseline="0" dirty="0">
                <a:ln>
                  <a:noFill/>
                </a:ln>
                <a:solidFill>
                  <a:schemeClr val="tx1"/>
                </a:solidFill>
                <a:effectLst/>
                <a:latin typeface="+mj-lt"/>
              </a:rPr>
              <a:t>or example, in K-Nearest-Neighbors, if we increase the value of K, we start to spread out our neighborhood</a:t>
            </a:r>
            <a:r>
              <a:rPr lang="en-US" altLang="en-US" sz="1800" b="1" dirty="0">
                <a:solidFill>
                  <a:schemeClr val="tx1"/>
                </a:solidFill>
                <a:latin typeface="+mj-lt"/>
              </a:rPr>
              <a:t> </a:t>
            </a:r>
            <a:r>
              <a:rPr kumimoji="0" lang="en-US" altLang="en-US" sz="1800" b="1" i="0" u="none" strike="noStrike" cap="none" normalizeH="0" baseline="0" dirty="0">
                <a:ln>
                  <a:noFill/>
                </a:ln>
                <a:solidFill>
                  <a:schemeClr val="tx1"/>
                </a:solidFill>
                <a:effectLst/>
                <a:latin typeface="+mj-lt"/>
              </a:rPr>
              <a:t>that we're averaging across to a larger area. So that has the affect of decreasing variance because we are smoothing things out over a larger space, but it might increase our bias because we'll be picking up, you know, a larger population that may be less and less relevant to the point we started from.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by smoothing out K-N-N over a larger number of neighbors, we can decrease the variance because we are smoothing things out over more values, but we might be introducing bias because were introducing more and more points that are less and less related to the point we started with.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328801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60.5 Review Earlier Lessons</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402895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Review Earlier Lessons</a:t>
            </a:r>
            <a:endParaRPr lang="en-US" altLang="en-US" sz="1800" b="1" dirty="0">
              <a:solidFill>
                <a:schemeClr val="tx1"/>
              </a:solidFill>
              <a:latin typeface="+mj-lt"/>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Decision tree is another example.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we know that a single decision tree is prone to over-fitting, so that might imply that it has a high variance.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random forests seek to trade off some of that variance for bias reduction and it does that by having multiple trees that are randomly variant and averages all of their solutions together.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kind of like when we average things out by increasing K in K-N-N, we can average out the results of a decision tree by using more than one decision tree using random forests.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Similar idea.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that's the basic idea of Bias/Variance and the Bias/Variance Trade-off.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I hope it makes a little bit of sense.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321521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 Bias/Variance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917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Bias/Variance </a:t>
            </a:r>
          </a:p>
          <a:p>
            <a:pPr marL="342900" indent="-342900" algn="l">
              <a:buClr>
                <a:srgbClr val="0070C0"/>
              </a:buClr>
              <a:buSzPct val="80000"/>
              <a:buFont typeface="Wingdings" pitchFamily="2" charset="2"/>
              <a:buChar char="u"/>
            </a:pPr>
            <a:r>
              <a:rPr lang="en-US" sz="1800" b="1" dirty="0">
                <a:solidFill>
                  <a:schemeClr val="tx1"/>
                </a:solidFill>
                <a:latin typeface="+mj-lt"/>
              </a:rPr>
              <a:t>We discuss how to deal with the real-world data. </a:t>
            </a:r>
          </a:p>
          <a:p>
            <a:pPr marL="342900" indent="-342900" algn="l">
              <a:buClr>
                <a:srgbClr val="0070C0"/>
              </a:buClr>
              <a:buSzPct val="80000"/>
              <a:buFont typeface="Wingdings" pitchFamily="2" charset="2"/>
              <a:buChar char="u"/>
            </a:pPr>
            <a:r>
              <a:rPr lang="en-US" sz="1800" b="1" dirty="0">
                <a:solidFill>
                  <a:schemeClr val="tx1"/>
                </a:solidFill>
                <a:latin typeface="+mj-lt"/>
              </a:rPr>
              <a:t>We start with the Bias and Variance tradeoff.</a:t>
            </a:r>
          </a:p>
          <a:p>
            <a:pPr marL="342900" indent="-342900" algn="l">
              <a:buClr>
                <a:srgbClr val="0070C0"/>
              </a:buClr>
              <a:buSzPct val="80000"/>
              <a:buFont typeface="Wingdings" pitchFamily="2" charset="2"/>
              <a:buChar char="u"/>
            </a:pPr>
            <a:r>
              <a:rPr lang="en-US" sz="1800" b="1" dirty="0">
                <a:solidFill>
                  <a:schemeClr val="tx1"/>
                </a:solidFill>
                <a:latin typeface="+mj-lt"/>
              </a:rPr>
              <a:t>We have different ways to model the data and may have overfit and underfit the data and how it all inter-relates with each other.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3003710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60.5 Review Earlier Lessons</a:t>
            </a:r>
            <a:endParaRPr lang="zh-TW" altLang="en-US" b="1" dirty="0">
              <a:solidFill>
                <a:srgbClr val="FFFF00"/>
              </a:solidFill>
            </a:endParaRPr>
          </a:p>
        </p:txBody>
      </p:sp>
      <p:sp>
        <p:nvSpPr>
          <p:cNvPr id="3" name="副標題 2"/>
          <p:cNvSpPr>
            <a:spLocks noGrp="1"/>
          </p:cNvSpPr>
          <p:nvPr>
            <p:ph type="subTitle" idx="1"/>
          </p:nvPr>
        </p:nvSpPr>
        <p:spPr>
          <a:xfrm>
            <a:off x="349258" y="1272254"/>
            <a:ext cx="8445484" cy="2804817"/>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Review Earlier Lessons</a:t>
            </a:r>
            <a:endParaRPr lang="en-US" altLang="en-US" sz="1800" b="1" dirty="0">
              <a:solidFill>
                <a:schemeClr val="tx1"/>
              </a:solidFill>
              <a:latin typeface="+mj-lt"/>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Let's move on.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that's Bias/Variance Trade-off.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You know, again, there's sometimes a decision you have to make between how overall accurate your values are and how spread-out, or how tightly clustered they are.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that's the Bias/Variance Trade-off and they both contribute to the overall error, which is the thing you really care about minimizing.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keep those terms in mind.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340579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60.1 Bias/Variance Tradeoff</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3303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60.1 Bias/Variance Tradeoff</a:t>
            </a:r>
            <a:endParaRPr lang="zh-TW" altLang="en-US" b="1" dirty="0">
              <a:solidFill>
                <a:srgbClr val="FFFF00"/>
              </a:solidFill>
            </a:endParaRPr>
          </a:p>
        </p:txBody>
      </p:sp>
      <p:sp>
        <p:nvSpPr>
          <p:cNvPr id="3" name="副標題 2"/>
          <p:cNvSpPr>
            <a:spLocks noGrp="1"/>
          </p:cNvSpPr>
          <p:nvPr>
            <p:ph type="subTitle" idx="1"/>
          </p:nvPr>
        </p:nvSpPr>
        <p:spPr>
          <a:xfrm>
            <a:off x="374988" y="1340767"/>
            <a:ext cx="8445484"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Bias/Variance  Tradeoff</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So one of the basic challenge that we face the deal with real world data is:</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Overfitting versus underfitting your regression </a:t>
            </a:r>
            <a:r>
              <a:rPr kumimoji="0" lang="en-US" altLang="en-US" sz="1800" b="1" i="0" u="none" strike="noStrike" cap="none" normalizeH="0" baseline="0" dirty="0">
                <a:ln>
                  <a:noFill/>
                </a:ln>
                <a:solidFill>
                  <a:schemeClr val="tx1"/>
                </a:solidFill>
                <a:effectLst/>
                <a:latin typeface="+mj-lt"/>
              </a:rPr>
              <a:t>or your models, or your predictions.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when we talk about under-fitting and over-fitting, we often talk about the bias and variance and the Bias/Variance Trade-off.</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1355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60.2 Bias and Variance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105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2156745"/>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conceptually, bias and variance are pretty simple.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latin typeface="+mj-lt"/>
              </a:rPr>
              <a:t>Bias is just how far off you are from the correct values. </a:t>
            </a:r>
            <a:r>
              <a:rPr kumimoji="0" lang="en-US" altLang="en-US" sz="1800" b="1" i="0" u="none" strike="noStrike" cap="none" normalizeH="0" baseline="0" dirty="0">
                <a:ln>
                  <a:noFill/>
                </a:ln>
                <a:solidFill>
                  <a:schemeClr val="tx1"/>
                </a:solidFill>
                <a:effectLst/>
                <a:latin typeface="+mj-lt"/>
              </a:rPr>
              <a:t>So, how good are your predictions overall in predicting the right overall value.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If you take the mean of all your predictions are they more or less at the right spot. Or are your errors all consistently skewed in one direction or another. If so, then your predictions are biased in a certain direction.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6396327" y="3679398"/>
            <a:ext cx="2276475" cy="2324100"/>
          </a:xfrm>
          <a:prstGeom prst="rect">
            <a:avLst/>
          </a:prstGeom>
          <a:ln>
            <a:solidFill>
              <a:srgbClr val="C00000"/>
            </a:solidFill>
          </a:ln>
        </p:spPr>
      </p:pic>
      <p:sp>
        <p:nvSpPr>
          <p:cNvPr id="8" name="副標題 2">
            <a:extLst>
              <a:ext uri="{FF2B5EF4-FFF2-40B4-BE49-F238E27FC236}">
                <a16:creationId xmlns:a16="http://schemas.microsoft.com/office/drawing/2014/main" id="{D540D77C-CA4B-4CE5-AECB-E3A08C7A0949}"/>
              </a:ext>
            </a:extLst>
          </p:cNvPr>
          <p:cNvSpPr txBox="1">
            <a:spLocks/>
          </p:cNvSpPr>
          <p:nvPr/>
        </p:nvSpPr>
        <p:spPr>
          <a:xfrm>
            <a:off x="381018" y="3679399"/>
            <a:ext cx="5842423" cy="17658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rgbClr val="C00000"/>
                </a:solidFill>
                <a:latin typeface="+mj-lt"/>
              </a:rPr>
              <a:t>Variance is just a measure of how spread-out, how scattered your predictions are. </a:t>
            </a:r>
          </a:p>
          <a:p>
            <a:pPr marL="342900" indent="-342900" algn="l">
              <a:buClr>
                <a:srgbClr val="0070C0"/>
              </a:buClr>
              <a:buSzPct val="80000"/>
              <a:buFont typeface="Wingdings" pitchFamily="2" charset="2"/>
              <a:buChar char="u"/>
            </a:pPr>
            <a:r>
              <a:rPr lang="en-US" altLang="en-US" sz="1800" b="1" dirty="0">
                <a:solidFill>
                  <a:schemeClr val="tx1"/>
                </a:solidFill>
                <a:latin typeface="+mj-lt"/>
              </a:rPr>
              <a:t>So if your predictions are all over the place, then that's high variance, but if they're very tightly focused on what the correct values are, or even an incorrect value in the case of high bias, then your variance is small. </a:t>
            </a:r>
          </a:p>
        </p:txBody>
      </p:sp>
    </p:spTree>
    <p:extLst>
      <p:ext uri="{BB962C8B-B14F-4D97-AF65-F5344CB8AC3E}">
        <p14:creationId xmlns:p14="http://schemas.microsoft.com/office/powerpoint/2010/main" val="41146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251678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lang="en-US" altLang="en-US" sz="1800" b="1" dirty="0">
                <a:solidFill>
                  <a:schemeClr val="tx1"/>
                </a:solidFill>
                <a:latin typeface="+mj-lt"/>
              </a:rPr>
              <a:t>So let's look at these examples here.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Let's imagine that this dartboard represents a bunch of predictions we're making where the real value we're trying to predict is in the center of the bullseye.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starting in the </a:t>
            </a:r>
            <a:r>
              <a:rPr kumimoji="0" lang="en-US" altLang="en-US" sz="1800" b="1" i="0" u="none" strike="noStrike" cap="none" normalizeH="0" baseline="0" dirty="0">
                <a:ln>
                  <a:noFill/>
                </a:ln>
                <a:solidFill>
                  <a:srgbClr val="C00000"/>
                </a:solidFill>
                <a:effectLst/>
                <a:latin typeface="+mj-lt"/>
              </a:rPr>
              <a:t>upper left-hand corner</a:t>
            </a:r>
            <a:r>
              <a:rPr kumimoji="0" lang="en-US" altLang="en-US" sz="1800" b="1" i="0" u="none" strike="noStrike" cap="none" normalizeH="0" baseline="0" dirty="0">
                <a:ln>
                  <a:noFill/>
                </a:ln>
                <a:solidFill>
                  <a:schemeClr val="tx1"/>
                </a:solidFill>
                <a:effectLst/>
                <a:latin typeface="+mj-lt"/>
              </a:rPr>
              <a:t>, you can see that our points are all scattered about the center.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overall, you know, the mean error, comes out to be, you know, pretty close to reality.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6581722" y="4019594"/>
            <a:ext cx="2276475" cy="2324100"/>
          </a:xfrm>
          <a:prstGeom prst="rect">
            <a:avLst/>
          </a:prstGeom>
          <a:ln>
            <a:solidFill>
              <a:srgbClr val="C00000"/>
            </a:solidFill>
          </a:ln>
        </p:spPr>
      </p:pic>
      <p:sp>
        <p:nvSpPr>
          <p:cNvPr id="9" name="副標題 2">
            <a:extLst>
              <a:ext uri="{FF2B5EF4-FFF2-40B4-BE49-F238E27FC236}">
                <a16:creationId xmlns:a16="http://schemas.microsoft.com/office/drawing/2014/main" id="{1FD12AB2-EA56-47D4-B705-CADDE435FC63}"/>
              </a:ext>
            </a:extLst>
          </p:cNvPr>
          <p:cNvSpPr txBox="1">
            <a:spLocks/>
          </p:cNvSpPr>
          <p:nvPr/>
        </p:nvSpPr>
        <p:spPr>
          <a:xfrm>
            <a:off x="349258" y="3936552"/>
            <a:ext cx="6140491" cy="164919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Our bias is actually very low because our predictions are all around the same correct point.</a:t>
            </a:r>
          </a:p>
          <a:p>
            <a:pPr marL="342900" indent="-342900" algn="l">
              <a:buClr>
                <a:srgbClr val="0070C0"/>
              </a:buClr>
              <a:buSzPct val="80000"/>
              <a:buFont typeface="Wingdings" pitchFamily="2" charset="2"/>
              <a:buChar char="u"/>
            </a:pPr>
            <a:r>
              <a:rPr lang="en-US" altLang="en-US" sz="1800" b="1" dirty="0">
                <a:solidFill>
                  <a:schemeClr val="tx1"/>
                </a:solidFill>
                <a:latin typeface="+mj-lt"/>
              </a:rPr>
              <a:t>However, we have very high variance because these points are scattered about all over the place. </a:t>
            </a:r>
          </a:p>
          <a:p>
            <a:pPr marL="342900" indent="-342900" algn="l">
              <a:buClr>
                <a:srgbClr val="0070C0"/>
              </a:buClr>
              <a:buSzPct val="80000"/>
              <a:buFont typeface="Wingdings" pitchFamily="2" charset="2"/>
              <a:buChar char="u"/>
            </a:pPr>
            <a:r>
              <a:rPr lang="en-US" altLang="en-US" sz="1800" b="1" dirty="0">
                <a:solidFill>
                  <a:schemeClr val="tx1"/>
                </a:solidFill>
                <a:latin typeface="+mj-lt"/>
              </a:rPr>
              <a:t>So, this is an example of low bias and high variance. </a:t>
            </a:r>
          </a:p>
        </p:txBody>
      </p:sp>
    </p:spTree>
    <p:extLst>
      <p:ext uri="{BB962C8B-B14F-4D97-AF65-F5344CB8AC3E}">
        <p14:creationId xmlns:p14="http://schemas.microsoft.com/office/powerpoint/2010/main" val="310845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4"/>
            <a:ext cx="8445484" cy="2761145"/>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If we move on to this one, to the upper-right corner, we see here that our points are all consistently skewed from where they should be to the, the northwest here.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this is an example of high bias in our predictions, where they're consistently off by a certain amount.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we have low variance because they're all clustered tightly around this wrong spot, but at least they're close together, so we're being consistent in our predictions and that's low variance but the bias is high.</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again, this is high bias, low variance. </a:t>
            </a:r>
          </a:p>
          <a:p>
            <a:pPr algn="l">
              <a:buClr>
                <a:srgbClr val="0070C0"/>
              </a:buClr>
              <a:buSzPct val="80000"/>
            </a:pPr>
            <a:endParaRPr lang="en-US" sz="1800" b="1" i="0" dirty="0">
              <a:solidFill>
                <a:schemeClr val="tx1"/>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6572346" y="4033399"/>
            <a:ext cx="2276475" cy="2324100"/>
          </a:xfrm>
          <a:prstGeom prst="rect">
            <a:avLst/>
          </a:prstGeom>
          <a:ln>
            <a:solidFill>
              <a:srgbClr val="C00000"/>
            </a:solidFill>
          </a:ln>
        </p:spPr>
      </p:pic>
    </p:spTree>
    <p:extLst>
      <p:ext uri="{BB962C8B-B14F-4D97-AF65-F5344CB8AC3E}">
        <p14:creationId xmlns:p14="http://schemas.microsoft.com/office/powerpoint/2010/main" val="300699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201273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This example in the lower-left corner, you can see that our predictions are scattered around the wrong mean point.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we have high bias, everything's skewed to some place where it shouldn't be, but our variance is also high, so this is kind of the worse of both worlds here.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We have high bias and high variance in this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2020/9/6</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6553202" y="4033399"/>
            <a:ext cx="2276475" cy="2324100"/>
          </a:xfrm>
          <a:prstGeom prst="rect">
            <a:avLst/>
          </a:prstGeom>
          <a:ln>
            <a:solidFill>
              <a:srgbClr val="C00000"/>
            </a:solidFill>
          </a:ln>
        </p:spPr>
      </p:pic>
    </p:spTree>
    <p:extLst>
      <p:ext uri="{BB962C8B-B14F-4D97-AF65-F5344CB8AC3E}">
        <p14:creationId xmlns:p14="http://schemas.microsoft.com/office/powerpoint/2010/main" val="17685436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7588</TotalTime>
  <Words>1787</Words>
  <Application>Microsoft Office PowerPoint</Application>
  <PresentationFormat>On-screen Show (4:3)</PresentationFormat>
  <Paragraphs>151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Wingdings</vt:lpstr>
      <vt:lpstr>Office 佈景主題</vt:lpstr>
      <vt:lpstr>60 Bias/Variance</vt:lpstr>
      <vt:lpstr>60 Bias/Variance</vt:lpstr>
      <vt:lpstr>60.1 Bias/Variance Tradeoff</vt:lpstr>
      <vt:lpstr>60.1 Bias/Variance Tradeoff</vt:lpstr>
      <vt:lpstr>60.2 Bias and Variance</vt:lpstr>
      <vt:lpstr>60.2 Bias and Variance</vt:lpstr>
      <vt:lpstr>60.2 Bias and Variance</vt:lpstr>
      <vt:lpstr>60.2 Bias and Variance</vt:lpstr>
      <vt:lpstr>60.2 Bias and Variance</vt:lpstr>
      <vt:lpstr>60.2 Bias and Variance</vt:lpstr>
      <vt:lpstr>60.3 Between Bias and Variance</vt:lpstr>
      <vt:lpstr>60.3 Between Bias and Variance</vt:lpstr>
      <vt:lpstr>60.3 Between Bias and Variance</vt:lpstr>
      <vt:lpstr>60.4 Care About Error</vt:lpstr>
      <vt:lpstr>60.4 Care About Error</vt:lpstr>
      <vt:lpstr>60.4 Care About Error</vt:lpstr>
      <vt:lpstr>60.5 Review Earlier Lessons</vt:lpstr>
      <vt:lpstr>60.5 Review Earlier Lessons</vt:lpstr>
      <vt:lpstr>60.5 Review Earlier Lessons</vt:lpstr>
      <vt:lpstr>60.5 Review Earlier Lessons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3859</cp:revision>
  <dcterms:created xsi:type="dcterms:W3CDTF">2018-09-28T16:40:41Z</dcterms:created>
  <dcterms:modified xsi:type="dcterms:W3CDTF">2020-09-07T05:44:26Z</dcterms:modified>
</cp:coreProperties>
</file>