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7" r:id="rId4"/>
    <p:sldId id="268" r:id="rId5"/>
    <p:sldId id="261" r:id="rId6"/>
    <p:sldId id="269" r:id="rId7"/>
    <p:sldId id="270" r:id="rId8"/>
    <p:sldId id="274" r:id="rId9"/>
    <p:sldId id="275" r:id="rId10"/>
    <p:sldId id="271" r:id="rId11"/>
    <p:sldId id="272" r:id="rId12"/>
    <p:sldId id="262" r:id="rId13"/>
    <p:sldId id="263" r:id="rId14"/>
    <p:sldId id="276" r:id="rId15"/>
    <p:sldId id="277" r:id="rId16"/>
    <p:sldId id="27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64" r:id="rId40"/>
    <p:sldId id="265" r:id="rId41"/>
    <p:sldId id="266" r:id="rId42"/>
    <p:sldId id="300" r:id="rId43"/>
    <p:sldId id="259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7" d="100"/>
          <a:sy n="87" d="100"/>
        </p:scale>
        <p:origin x="88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7936758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7936758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7936758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793675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46085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NumPy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Usually we will encounter "NumPy arrays", which are multi-dimensional array objects.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easy to create a Pandas DataFrame from a NumPy array, and Pandas DataFrames can be cast as NumPy arrays.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NumPy arrays are very important because of</a:t>
            </a:r>
            <a:r>
              <a:rPr lang="en-US" sz="1800" b="1" dirty="0">
                <a:solidFill>
                  <a:schemeClr val="tx1"/>
                </a:solidFill>
              </a:rPr>
              <a:t> scikit_learn library for machine learning.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cikit_</a:t>
            </a:r>
            <a:r>
              <a:rPr lang="en-US" sz="1800" b="1" dirty="0">
                <a:solidFill>
                  <a:schemeClr val="tx1"/>
                </a:solidFill>
              </a:rPr>
              <a:t>l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earn</a:t>
            </a:r>
            <a:endParaRPr lang="en-US" sz="1800" b="1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machine learning library we'll use throughout this course is scikit_learn, or sklearn, and it generally takes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NumPy arrays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its input.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typical thing to do is to load, clean, and manipulate your input data using Pandas.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Then convert your Pandas DataFrame into a NumPy array as it's being passed into some </a:t>
            </a: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cikit_learn function. That conversion can often happen automatically.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What is Panda Library?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Panda Read and Data Frame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Panda Read and Data Frame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Read PastHires.csv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csv stands for “Coma Separate Value” which means every line of token is separated by coma (,).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First row is one line of column name.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ED1B7-293A-4337-83F3-D4837D72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76861"/>
            <a:ext cx="7658100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982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Panda Read and Data Frame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0"/>
            <a:ext cx="4608512" cy="24122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Read PastHires.csv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Import pandas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pd is shorthand of pandas.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 is shorthand of Dataframe.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Data Frame Operations: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df.head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(): Display 5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df.head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(10): Display 10 rows.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F3049-F917-46A9-9A32-6BAE4034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997099"/>
            <a:ext cx="7715201" cy="27808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16C216-4A88-4A18-968A-4B0067DA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03325"/>
            <a:ext cx="3219450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945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</a:t>
            </a:r>
            <a:r>
              <a:rPr lang="en-US" altLang="zh-TW" sz="4800" b="1" dirty="0" err="1">
                <a:solidFill>
                  <a:srgbClr val="FFFF00"/>
                </a:solidFill>
              </a:rPr>
              <a:t>df.tail</a:t>
            </a:r>
            <a:r>
              <a:rPr lang="en-US" altLang="zh-TW" sz="4800" b="1" dirty="0">
                <a:solidFill>
                  <a:srgbClr val="FFFF00"/>
                </a:solidFill>
              </a:rPr>
              <a:t>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11.3 </a:t>
            </a:r>
            <a:r>
              <a:rPr lang="en-US" altLang="zh-TW" sz="4400" b="1" dirty="0" err="1">
                <a:solidFill>
                  <a:srgbClr val="FFFF00"/>
                </a:solidFill>
              </a:rPr>
              <a:t>df.tail</a:t>
            </a:r>
            <a:r>
              <a:rPr lang="en-US" altLang="zh-TW" sz="4400" b="1" dirty="0">
                <a:solidFill>
                  <a:srgbClr val="FFFF00"/>
                </a:solidFill>
              </a:rPr>
              <a:t>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4608512" cy="1373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Read PastHires.csv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Import pandas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Data Frame Operations: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&gt;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df.tail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(4) # Display the last 4 rows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F60-E2C8-4E52-A488-F00A4AA7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295673"/>
            <a:ext cx="8601075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5D50F-BCE5-4B0F-B5BD-8C063E18A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76771"/>
            <a:ext cx="323850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21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</a:t>
            </a:r>
            <a:r>
              <a:rPr lang="en-US" altLang="zh-TW" sz="4800" b="1" dirty="0" err="1">
                <a:solidFill>
                  <a:srgbClr val="FFFF00"/>
                </a:solidFill>
              </a:rPr>
              <a:t>df.shape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11.4 </a:t>
            </a:r>
            <a:r>
              <a:rPr lang="en-US" altLang="zh-TW" sz="4400" b="1" dirty="0" err="1">
                <a:solidFill>
                  <a:srgbClr val="FFFF00"/>
                </a:solidFill>
              </a:rPr>
              <a:t>df.shape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4608512" cy="1620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29303B"/>
                </a:solidFill>
              </a:rPr>
              <a:t>d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f.shape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use  "shape" often of your DataFrame.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Shape is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dimensions.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CSV file has 13 rows with 7 columns per row: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75A48-C452-4E04-85C5-B5E60DFE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10186"/>
            <a:ext cx="32575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F703C-A7DB-42BC-A452-24CDFCEC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751" y="3085232"/>
            <a:ext cx="1400175" cy="29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50" name="Picture 2" descr="How to get Shape or Dimensions of Pandas DataFrame?">
            <a:extLst>
              <a:ext uri="{FF2B5EF4-FFF2-40B4-BE49-F238E27FC236}">
                <a16:creationId xmlns:a16="http://schemas.microsoft.com/office/drawing/2014/main" id="{DF6E3BF1-8946-47C2-AF33-2F7DE487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62" y="4187730"/>
            <a:ext cx="2590800" cy="1762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FCA66-AFA4-4B9B-9E82-E94F47574C6F}"/>
              </a:ext>
            </a:extLst>
          </p:cNvPr>
          <p:cNvCxnSpPr/>
          <p:nvPr/>
        </p:nvCxnSpPr>
        <p:spPr>
          <a:xfrm>
            <a:off x="2203678" y="4322171"/>
            <a:ext cx="151216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B1F311-DF1F-4FA0-A9B0-493C8C537F6E}"/>
              </a:ext>
            </a:extLst>
          </p:cNvPr>
          <p:cNvSpPr txBox="1"/>
          <p:nvPr/>
        </p:nvSpPr>
        <p:spPr>
          <a:xfrm>
            <a:off x="2311690" y="3795094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BAAE-741D-4EDA-B77F-89A23989A384}"/>
              </a:ext>
            </a:extLst>
          </p:cNvPr>
          <p:cNvCxnSpPr>
            <a:cxnSpLocks/>
          </p:cNvCxnSpPr>
          <p:nvPr/>
        </p:nvCxnSpPr>
        <p:spPr>
          <a:xfrm>
            <a:off x="1736370" y="4771662"/>
            <a:ext cx="0" cy="745915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9E4B3-96C2-482E-B443-0A9CF91511A9}"/>
              </a:ext>
            </a:extLst>
          </p:cNvPr>
          <p:cNvSpPr txBox="1"/>
          <p:nvPr/>
        </p:nvSpPr>
        <p:spPr>
          <a:xfrm>
            <a:off x="475250" y="4959953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243834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</a:t>
            </a:r>
            <a:r>
              <a:rPr lang="en-US" altLang="zh-TW" sz="4800" b="1" dirty="0" err="1">
                <a:solidFill>
                  <a:srgbClr val="FFFF00"/>
                </a:solidFill>
              </a:rPr>
              <a:t>df.size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</a:t>
            </a:r>
            <a:r>
              <a:rPr lang="en-US" altLang="zh-TW" sz="4400" b="1" dirty="0" err="1">
                <a:solidFill>
                  <a:srgbClr val="FFFF00"/>
                </a:solidFill>
              </a:rPr>
              <a:t>df.size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2"/>
            <a:ext cx="4608512" cy="1040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29303B"/>
                </a:solidFill>
              </a:rPr>
              <a:t>d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f.size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total size of the data frame is the rows * columns  = 13 * 7 = 91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 descr="How to get Shape or Dimensions of Pandas DataFrame?">
            <a:extLst>
              <a:ext uri="{FF2B5EF4-FFF2-40B4-BE49-F238E27FC236}">
                <a16:creationId xmlns:a16="http://schemas.microsoft.com/office/drawing/2014/main" id="{DF6E3BF1-8946-47C2-AF33-2F7DE487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53" y="3810324"/>
            <a:ext cx="2590800" cy="1762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FCA66-AFA4-4B9B-9E82-E94F47574C6F}"/>
              </a:ext>
            </a:extLst>
          </p:cNvPr>
          <p:cNvCxnSpPr/>
          <p:nvPr/>
        </p:nvCxnSpPr>
        <p:spPr>
          <a:xfrm>
            <a:off x="2486669" y="3944765"/>
            <a:ext cx="151216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B1F311-DF1F-4FA0-A9B0-493C8C537F6E}"/>
              </a:ext>
            </a:extLst>
          </p:cNvPr>
          <p:cNvSpPr txBox="1"/>
          <p:nvPr/>
        </p:nvSpPr>
        <p:spPr>
          <a:xfrm>
            <a:off x="2594681" y="3417688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BAAE-741D-4EDA-B77F-89A23989A384}"/>
              </a:ext>
            </a:extLst>
          </p:cNvPr>
          <p:cNvCxnSpPr>
            <a:cxnSpLocks/>
          </p:cNvCxnSpPr>
          <p:nvPr/>
        </p:nvCxnSpPr>
        <p:spPr>
          <a:xfrm>
            <a:off x="2019361" y="4394256"/>
            <a:ext cx="0" cy="745915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9E4B3-96C2-482E-B443-0A9CF91511A9}"/>
              </a:ext>
            </a:extLst>
          </p:cNvPr>
          <p:cNvSpPr txBox="1"/>
          <p:nvPr/>
        </p:nvSpPr>
        <p:spPr>
          <a:xfrm>
            <a:off x="758241" y="4582547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3220B-E2B2-43E6-B40D-E9B72D21F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682454"/>
            <a:ext cx="1419225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ECCF1-28DC-4B3A-A1CD-51D942C34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057" y="1390246"/>
            <a:ext cx="316230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59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of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have gone through to the Python 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et us take a look about the Pandas </a:t>
            </a:r>
            <a:r>
              <a:rPr lang="en-US" sz="1800" b="1" dirty="0">
                <a:solidFill>
                  <a:schemeClr val="tx1"/>
                </a:solidFill>
              </a:rPr>
              <a:t>L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library is used a lot in data science.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Bring up “Anaconda Prompt”.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[Work-folder]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F5F3D-9C60-43C1-B7DC-62040CB3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764062"/>
            <a:ext cx="1475491" cy="28096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ADFFC-CD37-4FA1-A125-21AD57975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162" y="4077072"/>
            <a:ext cx="5509358" cy="1254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11.6 </a:t>
            </a:r>
            <a:r>
              <a:rPr lang="en-US" altLang="zh-TW" sz="4800" b="1" dirty="0" err="1">
                <a:solidFill>
                  <a:srgbClr val="FFFF00"/>
                </a:solidFill>
              </a:rPr>
              <a:t>len</a:t>
            </a:r>
            <a:r>
              <a:rPr lang="en-US" altLang="zh-TW" sz="4800" b="1" dirty="0">
                <a:solidFill>
                  <a:srgbClr val="FFFF00"/>
                </a:solidFill>
              </a:rPr>
              <a:t>(df)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11.6 </a:t>
            </a:r>
            <a:r>
              <a:rPr lang="en-US" altLang="zh-TW" sz="4400" b="1" dirty="0" err="1">
                <a:solidFill>
                  <a:srgbClr val="FFFF00"/>
                </a:solidFill>
              </a:rPr>
              <a:t>len</a:t>
            </a:r>
            <a:r>
              <a:rPr lang="en-US" altLang="zh-TW" sz="4400" b="1" dirty="0">
                <a:solidFill>
                  <a:srgbClr val="FFFF00"/>
                </a:solidFill>
              </a:rPr>
              <a:t>(df)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2"/>
            <a:ext cx="4608512" cy="1040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29303B"/>
                </a:solidFill>
              </a:rPr>
              <a:t>l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(df)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len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() function gives you the number of rows in a DataFrame: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 descr="How to get Shape or Dimensions of Pandas DataFrame?">
            <a:extLst>
              <a:ext uri="{FF2B5EF4-FFF2-40B4-BE49-F238E27FC236}">
                <a16:creationId xmlns:a16="http://schemas.microsoft.com/office/drawing/2014/main" id="{DF6E3BF1-8946-47C2-AF33-2F7DE487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53" y="3810324"/>
            <a:ext cx="2590800" cy="1762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FCA66-AFA4-4B9B-9E82-E94F47574C6F}"/>
              </a:ext>
            </a:extLst>
          </p:cNvPr>
          <p:cNvCxnSpPr/>
          <p:nvPr/>
        </p:nvCxnSpPr>
        <p:spPr>
          <a:xfrm>
            <a:off x="2486669" y="3944765"/>
            <a:ext cx="151216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B1F311-DF1F-4FA0-A9B0-493C8C537F6E}"/>
              </a:ext>
            </a:extLst>
          </p:cNvPr>
          <p:cNvSpPr txBox="1"/>
          <p:nvPr/>
        </p:nvSpPr>
        <p:spPr>
          <a:xfrm>
            <a:off x="2594681" y="3417688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BAAE-741D-4EDA-B77F-89A23989A384}"/>
              </a:ext>
            </a:extLst>
          </p:cNvPr>
          <p:cNvCxnSpPr>
            <a:cxnSpLocks/>
          </p:cNvCxnSpPr>
          <p:nvPr/>
        </p:nvCxnSpPr>
        <p:spPr>
          <a:xfrm>
            <a:off x="2019361" y="4394256"/>
            <a:ext cx="0" cy="745915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9E4B3-96C2-482E-B443-0A9CF91511A9}"/>
              </a:ext>
            </a:extLst>
          </p:cNvPr>
          <p:cNvSpPr txBox="1"/>
          <p:nvPr/>
        </p:nvSpPr>
        <p:spPr>
          <a:xfrm>
            <a:off x="758241" y="4582547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A9488-D259-41CC-B91D-73AFCB90F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2597798"/>
            <a:ext cx="1438275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E05632-E18A-49FD-9FFB-BC242AAF87B9}"/>
              </a:ext>
            </a:extLst>
          </p:cNvPr>
          <p:cNvSpPr txBox="1"/>
          <p:nvPr/>
        </p:nvSpPr>
        <p:spPr>
          <a:xfrm>
            <a:off x="722237" y="5051938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len</a:t>
            </a:r>
            <a:r>
              <a:rPr lang="en-US" dirty="0"/>
              <a:t> (df)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D6850-C8E0-4F50-80BC-AC89367AB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376772"/>
            <a:ext cx="328612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877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11.7 </a:t>
            </a:r>
            <a:r>
              <a:rPr lang="en-US" altLang="zh-TW" sz="4800" b="1" dirty="0" err="1">
                <a:solidFill>
                  <a:srgbClr val="FFFF00"/>
                </a:solidFill>
              </a:rPr>
              <a:t>df.columns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11.7 </a:t>
            </a:r>
            <a:r>
              <a:rPr lang="en-US" altLang="zh-TW" sz="4400" b="1" dirty="0" err="1">
                <a:solidFill>
                  <a:srgbClr val="FFFF00"/>
                </a:solidFill>
              </a:rPr>
              <a:t>df.columns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3497249" cy="1762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rgbClr val="29303B"/>
                </a:solidFill>
              </a:rPr>
              <a:t>df.columns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If your DataFrame has named columns (in our case, extracted automatically from the first row of a .csv file,) you can get an array of them back.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050" name="Picture 2" descr="How to get Shape or Dimensions of Pandas DataFrame?">
            <a:extLst>
              <a:ext uri="{FF2B5EF4-FFF2-40B4-BE49-F238E27FC236}">
                <a16:creationId xmlns:a16="http://schemas.microsoft.com/office/drawing/2014/main" id="{DF6E3BF1-8946-47C2-AF33-2F7DE487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87392"/>
            <a:ext cx="2590800" cy="1762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FCA66-AFA4-4B9B-9E82-E94F47574C6F}"/>
              </a:ext>
            </a:extLst>
          </p:cNvPr>
          <p:cNvCxnSpPr/>
          <p:nvPr/>
        </p:nvCxnSpPr>
        <p:spPr>
          <a:xfrm>
            <a:off x="1582924" y="4321833"/>
            <a:ext cx="151216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B1F311-DF1F-4FA0-A9B0-493C8C537F6E}"/>
              </a:ext>
            </a:extLst>
          </p:cNvPr>
          <p:cNvSpPr txBox="1"/>
          <p:nvPr/>
        </p:nvSpPr>
        <p:spPr>
          <a:xfrm>
            <a:off x="1690936" y="3794756"/>
            <a:ext cx="1189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BAAE-741D-4EDA-B77F-89A23989A384}"/>
              </a:ext>
            </a:extLst>
          </p:cNvPr>
          <p:cNvCxnSpPr>
            <a:cxnSpLocks/>
          </p:cNvCxnSpPr>
          <p:nvPr/>
        </p:nvCxnSpPr>
        <p:spPr>
          <a:xfrm>
            <a:off x="1115616" y="4771324"/>
            <a:ext cx="0" cy="745915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9E4B3-96C2-482E-B443-0A9CF91511A9}"/>
              </a:ext>
            </a:extLst>
          </p:cNvPr>
          <p:cNvSpPr txBox="1"/>
          <p:nvPr/>
        </p:nvSpPr>
        <p:spPr>
          <a:xfrm>
            <a:off x="179512" y="5068454"/>
            <a:ext cx="7778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A333B-1EAF-463F-ADED-EDC1E981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08" y="1376771"/>
            <a:ext cx="5004048" cy="23533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FB9D09-3006-4CD5-96B0-89907D61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20" y="4116867"/>
            <a:ext cx="53149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150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11.8 df[‘Hired’]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9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11.8 df[‘Hired’]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3" y="1376771"/>
            <a:ext cx="5005537" cy="19082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Df[‘Hired’]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Extracting a single column from your DataFrame looks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his gives you back a "Series" in Pandas: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</a:rPr>
              <a:t>Remember: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Pandas Series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is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one-dimensional labeled array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149D6-E1E0-4EB6-B5F0-F3AC2701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695020"/>
            <a:ext cx="4781945" cy="26613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E250B-4156-46D8-9850-CA05E78D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481" y="1409771"/>
            <a:ext cx="320040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095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11.9 df[‘Hired’][:5]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11.9 df[‘Hired’][:5]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3" y="1376771"/>
            <a:ext cx="4501481" cy="1044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Df[‘Hired’][:5]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You can also extract a given range of rows from a named column: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F7BD7-69CE-45FB-B531-244C5927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99" y="3603463"/>
            <a:ext cx="53625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CC537-7FBD-41EC-AC07-D37E9A82C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74" y="1320168"/>
            <a:ext cx="323850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948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11.10 df[‘Hired’][5]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93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11.10 df[‘Hired’][5]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3" y="1376771"/>
            <a:ext cx="4501481" cy="1044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df[‘Hired’][5]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Or even extract a single value from a specified column / row combination: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1F07F-6A63-493E-ACDA-B643CB22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66999"/>
            <a:ext cx="319087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5A500-D6CC-4593-A400-5D72ADC2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939" y="3429000"/>
            <a:ext cx="5334000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93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285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of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&gt;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Double click “</a:t>
            </a:r>
            <a:r>
              <a:rPr lang="en-US" sz="1800" b="1" dirty="0" err="1">
                <a:solidFill>
                  <a:schemeClr val="tx1"/>
                </a:solidFill>
              </a:rPr>
              <a:t>PandasTutorial.ipynb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EC52B9-79F3-40D2-9DA0-3540D9CC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66" y="1956540"/>
            <a:ext cx="2933700" cy="441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B2CE9F-3D76-4BF3-BA1A-E6EE7174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05047"/>
            <a:ext cx="4406316" cy="18907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BFEE75-73C5-4958-8BB6-F66491C68990}"/>
              </a:ext>
            </a:extLst>
          </p:cNvPr>
          <p:cNvSpPr/>
          <p:nvPr/>
        </p:nvSpPr>
        <p:spPr>
          <a:xfrm>
            <a:off x="6294258" y="4695836"/>
            <a:ext cx="1806134" cy="357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F3D868-9AD2-4C0B-9B89-367A293AE4CF}"/>
              </a:ext>
            </a:extLst>
          </p:cNvPr>
          <p:cNvSpPr/>
          <p:nvPr/>
        </p:nvSpPr>
        <p:spPr>
          <a:xfrm>
            <a:off x="2013974" y="2950473"/>
            <a:ext cx="363524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C3AAA1-BDEA-46A9-AB47-BDB5D4ACF597}"/>
              </a:ext>
            </a:extLst>
          </p:cNvPr>
          <p:cNvSpPr/>
          <p:nvPr/>
        </p:nvSpPr>
        <p:spPr>
          <a:xfrm>
            <a:off x="2483768" y="3016756"/>
            <a:ext cx="2160240" cy="282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EA63CF-BF9E-4745-8704-7904E829982E}"/>
              </a:ext>
            </a:extLst>
          </p:cNvPr>
          <p:cNvSpPr/>
          <p:nvPr/>
        </p:nvSpPr>
        <p:spPr>
          <a:xfrm>
            <a:off x="5777508" y="4693714"/>
            <a:ext cx="363524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7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11.11 df[‘Years Experience’, ‘Hired’]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11.11 df[‘Years Experience’, ‘Hired’]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4124326" cy="1332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Df[‘Years Experience’][‘Hired’]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Select two columns: pass in two column names: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95B7E-96FD-4C2A-8AB0-54DE020D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42" y="1268760"/>
            <a:ext cx="4124325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C7D24-48F6-4EE6-86CA-A1D29ABA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99" y="3915968"/>
            <a:ext cx="4560168" cy="25048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138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11.12 df[‘Years Experience’, ‘Hired’][:5]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11.12 df[‘Years Experience’, ‘Hired’][:5]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4124326" cy="756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df[‘Years Experience’, ‘Hired’][:5]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800" b="1" dirty="0">
                <a:solidFill>
                  <a:srgbClr val="000000"/>
                </a:solidFill>
              </a:rPr>
              <a:t>2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columns and 5 rows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B7D2A-D710-4CDE-851A-42EA5782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76" y="1376771"/>
            <a:ext cx="4219575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4160CF-4CC2-4C98-AD0A-3699FDAA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638" y="3612874"/>
            <a:ext cx="2990850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762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11.13 Sort Selected Column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9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11.14 Histogram of Selected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3421360" cy="1847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Histogram of Selected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You can break down the number of unique values in a given column into a Series using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value_counts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() 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EF290A-9391-4B1A-A46F-4BF1C156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56" y="1376771"/>
            <a:ext cx="4762500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E8F48-A27B-414E-868C-B39DCFC4D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56" y="3482983"/>
            <a:ext cx="3038475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418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11.14 Histogram of Selected Column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45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11.13 Sort Selected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544" y="1376771"/>
            <a:ext cx="4124326" cy="756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df.sort_values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([‘Years Experience’])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Sort selected column.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2B98F-3E73-4E68-A369-F0EC0103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80" y="3919662"/>
            <a:ext cx="6668131" cy="25841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EA821-FC77-40D5-8175-ADDCE164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31" y="1268136"/>
            <a:ext cx="4200525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850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11.15 Histogram 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3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11.15 Histogram 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j-lt"/>
              </a:rPr>
              <a:t>Histogram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Pandas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make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Series (one dimensional column) of DataFrame for plot():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CD346-DD59-4D9C-A90B-478DBD9F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29" y="3231169"/>
            <a:ext cx="3281507" cy="28068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E5705-0C58-4BD6-8C00-054B24445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64" y="2192944"/>
            <a:ext cx="45720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A2B96-8149-4DF9-9808-A19186160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400" y="2252841"/>
            <a:ext cx="2990850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5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5557A9-34D5-44FB-81F0-A2233958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738108" cy="42746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of Pandas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53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11.6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11.16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1. Extract rows 5-10 of DataFrame of “previous employers” and “Hire”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2. Assign to a new DatFrame called hist.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3. Create a histogram plotting the </a:t>
            </a:r>
            <a:r>
              <a:rPr lang="en-US" altLang="en-US" sz="1800" b="1" dirty="0">
                <a:solidFill>
                  <a:srgbClr val="29303B"/>
                </a:solidFill>
              </a:rPr>
              <a:t>distribution of previous employers.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4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11.16 Exercise Answer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11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1. Extract rows 5-10 of DataFrame of “previous employers” and “Hire”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2.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</a:rPr>
              <a:t>Assign to a new DatFrame called hist.</a:t>
            </a:r>
            <a:endParaRPr lang="en-US" altLang="en-US" sz="1800" b="1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. Create a histogram plotting the </a:t>
            </a:r>
            <a:r>
              <a:rPr lang="en-US" altLang="en-US" sz="1800" b="1" dirty="0">
                <a:solidFill>
                  <a:srgbClr val="29303B"/>
                </a:solidFill>
              </a:rPr>
              <a:t>distribution of previous employers.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88BF6-5C7F-4683-9B19-3454CAEB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104607"/>
            <a:ext cx="3378150" cy="28645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9AD9E-6181-45E8-8EEB-158D6DD2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121496"/>
            <a:ext cx="42100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4489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What is Panda Library?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5557A9-34D5-44FB-81F0-A2233958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6216"/>
            <a:ext cx="6642924" cy="49486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1584176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Panda Library?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What is Panda Library?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0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34563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Pandas (Panel Data) Library?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Pandas is a Python library that handles tabular data.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tabular data?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data science, almost all of the information are stored in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columns and rows format.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Since we're doing data science, we use Pandas Library all the time.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Pandas is one of three libraries [Panda, Numpy, scikit-learn (or SciPy)] </a:t>
            </a:r>
            <a:r>
              <a:rPr lang="en-US" sz="1800" b="1" dirty="0">
                <a:solidFill>
                  <a:schemeClr val="tx1"/>
                </a:solidFill>
              </a:rPr>
              <a:t>we wi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ll encounter repeatedly in the field of data science and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Introduces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"Data Frames"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and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"Series"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that allow you to slice and dice rows and columns of information.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What is Panda Library?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27363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Questions: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>
                <a:solidFill>
                  <a:srgbClr val="C00000"/>
                </a:solidFill>
              </a:rPr>
              <a:t>Pandas Data Frame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Ans: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Two-dimensional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, size-mutable, potentially heterogeneous tabular data.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33333"/>
                </a:solidFill>
                <a:effectLst/>
              </a:rPr>
              <a:t>Data structure also contains labeled axes (rows and columns).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33333"/>
                </a:solidFill>
                <a:effectLst/>
              </a:rPr>
              <a:t>Arithmetic operations align on both row and column labels.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33333"/>
                </a:solidFill>
                <a:effectLst/>
              </a:rPr>
              <a:t>Can be thought of as a dictionary-like container for Series objects.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33333"/>
                </a:solidFill>
                <a:effectLst/>
              </a:rPr>
              <a:t>The primary pandas data structure.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What is Panda Library?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8" name="Picture 4" descr="Python | Pandas DataFrame - GeeksforGeeks">
            <a:extLst>
              <a:ext uri="{FF2B5EF4-FFF2-40B4-BE49-F238E27FC236}">
                <a16:creationId xmlns:a16="http://schemas.microsoft.com/office/drawing/2014/main" id="{2259E116-EDA1-4418-98A6-3844588E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57396"/>
            <a:ext cx="4357464" cy="26815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64964D-0E23-42CF-8A15-E2FB5013E435}"/>
              </a:ext>
            </a:extLst>
          </p:cNvPr>
          <p:cNvSpPr/>
          <p:nvPr/>
        </p:nvSpPr>
        <p:spPr>
          <a:xfrm>
            <a:off x="5508104" y="4653136"/>
            <a:ext cx="3024336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2228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Questions: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What is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Pandas Series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Pandas Series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is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one-dimensional </a:t>
            </a:r>
            <a:r>
              <a:rPr lang="en-US" sz="1800" b="1" dirty="0">
                <a:solidFill>
                  <a:srgbClr val="C00000"/>
                </a:solidFill>
              </a:rPr>
              <a:t>column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array 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capable of holding data of any type (integer, string, float, python objects, etc.).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22222"/>
                </a:solidFill>
                <a:effectLst/>
              </a:rPr>
              <a:t>The axis labels are collectively called index.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Pandas Series is nothing but a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column in an excel sheet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What is Panda Library?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Python | Pandas Series - GeeksforGeeks">
            <a:extLst>
              <a:ext uri="{FF2B5EF4-FFF2-40B4-BE49-F238E27FC236}">
                <a16:creationId xmlns:a16="http://schemas.microsoft.com/office/drawing/2014/main" id="{7F8E9E53-4081-4C0E-9669-8E81D501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1620"/>
            <a:ext cx="3810000" cy="22288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023D04-3B3A-4696-9A74-5D232D4091FC}"/>
              </a:ext>
            </a:extLst>
          </p:cNvPr>
          <p:cNvSpPr/>
          <p:nvPr/>
        </p:nvSpPr>
        <p:spPr>
          <a:xfrm>
            <a:off x="6300192" y="4293096"/>
            <a:ext cx="576064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1622</Words>
  <Application>Microsoft Office PowerPoint</Application>
  <PresentationFormat>On-screen Show (4:3)</PresentationFormat>
  <Paragraphs>261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佈景主題</vt:lpstr>
      <vt:lpstr>11 Pandas</vt:lpstr>
      <vt:lpstr>11 Pandas</vt:lpstr>
      <vt:lpstr>11 Pandas</vt:lpstr>
      <vt:lpstr>11 Pandas</vt:lpstr>
      <vt:lpstr>11.1 What is Panda Library?</vt:lpstr>
      <vt:lpstr>11.1 What is Panda Library?</vt:lpstr>
      <vt:lpstr>11.1 What is Panda Library?</vt:lpstr>
      <vt:lpstr>11.1 What is Panda Library?</vt:lpstr>
      <vt:lpstr>11.1 What is Panda Library?</vt:lpstr>
      <vt:lpstr>11.1 What is Panda Library?</vt:lpstr>
      <vt:lpstr>11.2 Panda Read and Data Frame</vt:lpstr>
      <vt:lpstr>11.2 Panda Read and Data Frame</vt:lpstr>
      <vt:lpstr>11.2 Panda Read and Data Frame</vt:lpstr>
      <vt:lpstr>11.3 df.tail()</vt:lpstr>
      <vt:lpstr>11.3 df.tail()</vt:lpstr>
      <vt:lpstr>11.4 df.shape</vt:lpstr>
      <vt:lpstr>11.4 df.shape</vt:lpstr>
      <vt:lpstr>11.5 df.size</vt:lpstr>
      <vt:lpstr>11.5 df.size</vt:lpstr>
      <vt:lpstr>11.6 len(df)</vt:lpstr>
      <vt:lpstr>11.6 len(df)</vt:lpstr>
      <vt:lpstr>11.7 df.columns</vt:lpstr>
      <vt:lpstr>11.7 df.columns</vt:lpstr>
      <vt:lpstr>11.8 df[‘Hired’]</vt:lpstr>
      <vt:lpstr>11.8 df[‘Hired’]</vt:lpstr>
      <vt:lpstr>11.9 df[‘Hired’][:5]</vt:lpstr>
      <vt:lpstr>11.9 df[‘Hired’][:5]</vt:lpstr>
      <vt:lpstr>11.10 df[‘Hired’][5]</vt:lpstr>
      <vt:lpstr>11.10 df[‘Hired’][5]</vt:lpstr>
      <vt:lpstr>11.11 df[‘Years Experience’, ‘Hired’]</vt:lpstr>
      <vt:lpstr>11.11 df[‘Years Experience’, ‘Hired’]</vt:lpstr>
      <vt:lpstr>11.12 df[‘Years Experience’, ‘Hired’][:5]</vt:lpstr>
      <vt:lpstr>11.12 df[‘Years Experience’, ‘Hired’][:5]</vt:lpstr>
      <vt:lpstr>11.13 Sort Selected Column</vt:lpstr>
      <vt:lpstr>11.14 Histogram of Selected Column</vt:lpstr>
      <vt:lpstr>11.14 Histogram of Selected Column</vt:lpstr>
      <vt:lpstr>11.13 Sort Selected Column</vt:lpstr>
      <vt:lpstr>11.15 Histogram Plot</vt:lpstr>
      <vt:lpstr>11.15 Histogram Plot</vt:lpstr>
      <vt:lpstr>11.6 Exercise</vt:lpstr>
      <vt:lpstr>11.16 Exercise</vt:lpstr>
      <vt:lpstr>11.16 Exercise Answer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478</cp:revision>
  <dcterms:created xsi:type="dcterms:W3CDTF">2018-09-28T16:40:41Z</dcterms:created>
  <dcterms:modified xsi:type="dcterms:W3CDTF">2020-09-26T05:54:45Z</dcterms:modified>
</cp:coreProperties>
</file>