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07" r:id="rId3"/>
    <p:sldId id="320" r:id="rId4"/>
    <p:sldId id="330" r:id="rId5"/>
    <p:sldId id="331" r:id="rId6"/>
    <p:sldId id="333" r:id="rId7"/>
    <p:sldId id="335" r:id="rId8"/>
    <p:sldId id="334" r:id="rId9"/>
    <p:sldId id="337" r:id="rId10"/>
    <p:sldId id="338" r:id="rId11"/>
    <p:sldId id="339" r:id="rId12"/>
    <p:sldId id="340" r:id="rId13"/>
    <p:sldId id="336" r:id="rId14"/>
    <p:sldId id="342" r:id="rId15"/>
    <p:sldId id="341" r:id="rId16"/>
    <p:sldId id="343" r:id="rId17"/>
    <p:sldId id="344" r:id="rId18"/>
    <p:sldId id="345" r:id="rId19"/>
    <p:sldId id="346" r:id="rId20"/>
    <p:sldId id="347" r:id="rId21"/>
    <p:sldId id="348" r:id="rId22"/>
    <p:sldId id="350" r:id="rId23"/>
    <p:sldId id="349" r:id="rId24"/>
    <p:sldId id="351" r:id="rId25"/>
    <p:sldId id="352" r:id="rId26"/>
    <p:sldId id="353" r:id="rId27"/>
    <p:sldId id="354" r:id="rId28"/>
    <p:sldId id="355" r:id="rId29"/>
    <p:sldId id="356" r:id="rId30"/>
    <p:sldId id="357" r:id="rId31"/>
    <p:sldId id="358" r:id="rId32"/>
    <p:sldId id="360" r:id="rId33"/>
    <p:sldId id="359" r:id="rId34"/>
    <p:sldId id="361" r:id="rId35"/>
    <p:sldId id="362" r:id="rId36"/>
    <p:sldId id="363" r:id="rId37"/>
    <p:sldId id="259" r:id="rId3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p:scale>
          <a:sx n="100" d="100"/>
          <a:sy n="100" d="100"/>
        </p:scale>
        <p:origin x="282"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89 ANN History</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89.2 Cortical Columns</a:t>
            </a:r>
            <a:endParaRPr lang="zh-TW" altLang="en-US" b="1" dirty="0">
              <a:solidFill>
                <a:srgbClr val="FFFF00"/>
              </a:solidFill>
            </a:endParaRPr>
          </a:p>
        </p:txBody>
      </p:sp>
      <p:sp>
        <p:nvSpPr>
          <p:cNvPr id="3" name="副標題 2"/>
          <p:cNvSpPr>
            <a:spLocks noGrp="1"/>
          </p:cNvSpPr>
          <p:nvPr>
            <p:ph type="subTitle" idx="1"/>
          </p:nvPr>
        </p:nvSpPr>
        <p:spPr>
          <a:xfrm>
            <a:off x="467866" y="1403849"/>
            <a:ext cx="8291263" cy="25444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Cortical Columns (Explanation)</a:t>
            </a:r>
          </a:p>
          <a:p>
            <a:pPr marL="342900" indent="-342900" algn="l">
              <a:buClr>
                <a:srgbClr val="0070C0"/>
              </a:buClr>
              <a:buSzPct val="80000"/>
              <a:buFont typeface="Wingdings" pitchFamily="2" charset="2"/>
              <a:buChar char="u"/>
            </a:pPr>
            <a:r>
              <a:rPr lang="en-US" altLang="en-US" sz="1800" b="1" dirty="0">
                <a:solidFill>
                  <a:srgbClr val="29303B"/>
                </a:solidFill>
              </a:rPr>
              <a:t>We</a:t>
            </a:r>
            <a:r>
              <a:rPr kumimoji="0" lang="en-US" altLang="en-US" sz="1800" b="1" i="0" u="none" strike="noStrike" cap="none" normalizeH="0" baseline="0" dirty="0">
                <a:ln>
                  <a:noFill/>
                </a:ln>
                <a:solidFill>
                  <a:srgbClr val="29303B"/>
                </a:solidFill>
                <a:effectLst/>
              </a:rPr>
              <a:t> have billions of neurons each of them with thousands of connections and Neurons in your cortex are arranged in parallel.</a:t>
            </a:r>
          </a:p>
          <a:p>
            <a:pPr marL="342900" indent="-342900" algn="l">
              <a:buClr>
                <a:srgbClr val="0070C0"/>
              </a:buClr>
              <a:buSzPct val="80000"/>
              <a:buFont typeface="Wingdings" pitchFamily="2" charset="2"/>
              <a:buChar char="u"/>
            </a:pPr>
            <a:r>
              <a:rPr lang="en-US" altLang="en-US" sz="1800" b="1" dirty="0">
                <a:solidFill>
                  <a:srgbClr val="29303B"/>
                </a:solidFill>
              </a:rPr>
              <a:t>“Mini-columns” of around 100 neurons are organized into larger “hyper-columns”. There are 100 million mini-columns in our cortex.</a:t>
            </a:r>
          </a:p>
          <a:p>
            <a:pPr marL="342900" indent="-342900" algn="l">
              <a:buClr>
                <a:srgbClr val="0070C0"/>
              </a:buClr>
              <a:buSzPct val="80000"/>
              <a:buFont typeface="Wingdings" pitchFamily="2" charset="2"/>
              <a:buChar char="u"/>
            </a:pPr>
            <a:r>
              <a:rPr lang="en-US" altLang="en-US" sz="1800" b="1" dirty="0">
                <a:solidFill>
                  <a:srgbClr val="29303B"/>
                </a:solidFill>
              </a:rPr>
              <a:t>This is similar to how GPU’s work.</a:t>
            </a:r>
          </a:p>
          <a:p>
            <a:pPr marL="342900" indent="-342900" algn="l">
              <a:buClr>
                <a:srgbClr val="0070C0"/>
              </a:buClr>
              <a:buSzPct val="80000"/>
              <a:buFont typeface="Wingdings" pitchFamily="2" charset="2"/>
              <a:buChar char="u"/>
            </a:pPr>
            <a:r>
              <a:rPr lang="en-US" altLang="en-US" sz="1800" b="1" dirty="0">
                <a:solidFill>
                  <a:srgbClr val="29303B"/>
                </a:solidFill>
              </a:rPr>
              <a:t>https://medium.com/project-agi/mini-macro-micro-and-hyper-columns-confusing-terminology-e707bc18ef0b</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5122" name="Picture 2" descr="Neuroscientists find cortical columns in brain not uniform, challenging  large-scale simulation models « Kurzweil">
            <a:extLst>
              <a:ext uri="{FF2B5EF4-FFF2-40B4-BE49-F238E27FC236}">
                <a16:creationId xmlns:a16="http://schemas.microsoft.com/office/drawing/2014/main" id="{5B4DDC44-E4DE-4570-B8EA-3917DADC5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067581"/>
            <a:ext cx="3603674" cy="277314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082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89.2 Cortical Columns</a:t>
            </a:r>
            <a:endParaRPr lang="zh-TW" altLang="en-US" b="1" dirty="0">
              <a:solidFill>
                <a:srgbClr val="FFFF00"/>
              </a:solidFill>
            </a:endParaRPr>
          </a:p>
        </p:txBody>
      </p:sp>
      <p:sp>
        <p:nvSpPr>
          <p:cNvPr id="3" name="副標題 2"/>
          <p:cNvSpPr>
            <a:spLocks noGrp="1"/>
          </p:cNvSpPr>
          <p:nvPr>
            <p:ph type="subTitle" idx="1"/>
          </p:nvPr>
        </p:nvSpPr>
        <p:spPr>
          <a:xfrm>
            <a:off x="467866" y="1403849"/>
            <a:ext cx="8291263" cy="30368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Cortical Columns (Explanation)</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Furthermore, if we look deeper into the biology of your brain, you can see that within your cortex neurons arranged into cortical columns that process information in parallel.</a:t>
            </a:r>
          </a:p>
          <a:p>
            <a:pPr marL="342900" indent="-342900" algn="l">
              <a:buClr>
                <a:srgbClr val="0070C0"/>
              </a:buClr>
              <a:buSzPct val="80000"/>
              <a:buFont typeface="Wingdings" pitchFamily="2" charset="2"/>
              <a:buChar char="u"/>
            </a:pPr>
            <a:r>
              <a:rPr lang="en-US" sz="1800" b="1" dirty="0">
                <a:solidFill>
                  <a:schemeClr val="tx1"/>
                </a:solidFill>
              </a:rPr>
              <a:t>F</a:t>
            </a:r>
            <a:r>
              <a:rPr lang="en-US" sz="1800" b="1" i="0" dirty="0">
                <a:solidFill>
                  <a:schemeClr val="tx1"/>
                </a:solidFill>
                <a:effectLst/>
              </a:rPr>
              <a:t>or example, in your visual cortex different areas of what you see might be getting processed in parallel by different columns, or cortical columns, of neurons.</a:t>
            </a:r>
          </a:p>
          <a:p>
            <a:pPr marL="342900" indent="-342900" algn="l">
              <a:buClr>
                <a:srgbClr val="0070C0"/>
              </a:buClr>
              <a:buSzPct val="80000"/>
              <a:buFont typeface="Wingdings" pitchFamily="2" charset="2"/>
              <a:buChar char="u"/>
            </a:pPr>
            <a:r>
              <a:rPr lang="en-US" sz="1800" b="1" i="0" dirty="0">
                <a:solidFill>
                  <a:schemeClr val="tx1"/>
                </a:solidFill>
                <a:effectLst/>
              </a:rPr>
              <a:t>Now each one of these columns is in turn made of these mini columns of around 100 neurons per mini column that are then organized into these larger hyper columns and within your cortex there are about 100 million of these mini columns. </a:t>
            </a:r>
            <a:endParaRPr kumimoji="0" lang="en-US" altLang="en-US" sz="1800" b="1" i="0" u="none" strike="noStrike" cap="none" normalizeH="0" baseline="0" dirty="0">
              <a:ln>
                <a:noFill/>
              </a:ln>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2" descr="Neuroscientists find cortical columns in brain not uniform, challenging  large-scale simulation models « Kurzweil">
            <a:extLst>
              <a:ext uri="{FF2B5EF4-FFF2-40B4-BE49-F238E27FC236}">
                <a16:creationId xmlns:a16="http://schemas.microsoft.com/office/drawing/2014/main" id="{63B28CAF-A031-4492-A9B8-8DBB6F67C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4212796"/>
            <a:ext cx="2990949" cy="2301629"/>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527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89.2 Cortical Columns</a:t>
            </a:r>
            <a:endParaRPr lang="zh-TW" altLang="en-US" b="1" dirty="0">
              <a:solidFill>
                <a:srgbClr val="FFFF00"/>
              </a:solidFill>
            </a:endParaRPr>
          </a:p>
        </p:txBody>
      </p:sp>
      <p:sp>
        <p:nvSpPr>
          <p:cNvPr id="3" name="副標題 2"/>
          <p:cNvSpPr>
            <a:spLocks noGrp="1"/>
          </p:cNvSpPr>
          <p:nvPr>
            <p:ph type="subTitle" idx="1"/>
          </p:nvPr>
        </p:nvSpPr>
        <p:spPr>
          <a:xfrm>
            <a:off x="467866" y="1403849"/>
            <a:ext cx="8291263" cy="30368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Cortical Columns (Explanation)</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Furthermore, if we look deeper into the biology of your brain, you can see that within your cortex neurons arranged into cortical columns that process information in parallel.</a:t>
            </a:r>
          </a:p>
          <a:p>
            <a:pPr marL="342900" indent="-342900" algn="l">
              <a:buClr>
                <a:srgbClr val="0070C0"/>
              </a:buClr>
              <a:buSzPct val="80000"/>
              <a:buFont typeface="Wingdings" pitchFamily="2" charset="2"/>
              <a:buChar char="u"/>
            </a:pPr>
            <a:r>
              <a:rPr lang="en-US" sz="1800" b="1" dirty="0">
                <a:solidFill>
                  <a:schemeClr val="tx1"/>
                </a:solidFill>
              </a:rPr>
              <a:t>F</a:t>
            </a:r>
            <a:r>
              <a:rPr lang="en-US" sz="1800" b="1" i="0" dirty="0">
                <a:solidFill>
                  <a:schemeClr val="tx1"/>
                </a:solidFill>
                <a:effectLst/>
              </a:rPr>
              <a:t>or example, in your visual cortex different areas of what you see might be getting processed in parallel by different columns, or cortical columns, of neurons.</a:t>
            </a:r>
          </a:p>
          <a:p>
            <a:pPr marL="342900" indent="-342900" algn="l">
              <a:buClr>
                <a:srgbClr val="0070C0"/>
              </a:buClr>
              <a:buSzPct val="80000"/>
              <a:buFont typeface="Wingdings" pitchFamily="2" charset="2"/>
              <a:buChar char="u"/>
            </a:pPr>
            <a:r>
              <a:rPr lang="en-US" sz="1800" b="1" i="0" dirty="0">
                <a:solidFill>
                  <a:schemeClr val="tx1"/>
                </a:solidFill>
                <a:effectLst/>
              </a:rPr>
              <a:t>Now each one of these columns is in turn made of these mini columns of around 100 neurons per mini column that are then organized into these larger hyper columns and within your cortex there are about 100 million of these mini columns. </a:t>
            </a:r>
            <a:endParaRPr kumimoji="0" lang="en-US" altLang="en-US" sz="1800" b="1" i="0" u="none" strike="noStrike" cap="none" normalizeH="0" baseline="0" dirty="0">
              <a:ln>
                <a:noFill/>
              </a:ln>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2" descr="Neuroscientists find cortical columns in brain not uniform, challenging  large-scale simulation models « Kurzweil">
            <a:extLst>
              <a:ext uri="{FF2B5EF4-FFF2-40B4-BE49-F238E27FC236}">
                <a16:creationId xmlns:a16="http://schemas.microsoft.com/office/drawing/2014/main" id="{63B28CAF-A031-4492-A9B8-8DBB6F67C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5035" y="4193185"/>
            <a:ext cx="3134965" cy="2412454"/>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592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89.2 Cortical Columns</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42573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Cortical Columns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Now coincidentally this is a similar architecture to how the video card, the 3D video card in your computer works, it has a bunch of very simple, very small processing units that are responsible for computing how little groups of pixels on your screen are computed at the end of the day and it just so happens that that's a very useful architecture for mimicking how your brain works.</a:t>
            </a:r>
            <a:endParaRPr kumimoji="0" lang="en-US" altLang="en-US" sz="1800" b="1" i="0" u="none" strike="noStrike" cap="none" normalizeH="0" baseline="0" dirty="0">
              <a:ln>
                <a:noFill/>
              </a:ln>
              <a:solidFill>
                <a:srgbClr val="29303B"/>
              </a:solidFill>
              <a:effectLst/>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So it's sort of a happy accident that the research that's happened to make videogames behave really quickly.</a:t>
            </a:r>
          </a:p>
          <a:p>
            <a:pPr marL="342900" indent="-342900" algn="l">
              <a:buClr>
                <a:srgbClr val="0070C0"/>
              </a:buClr>
              <a:buSzPct val="80000"/>
              <a:buFont typeface="Wingdings" pitchFamily="2" charset="2"/>
              <a:buChar char="u"/>
            </a:pPr>
            <a:r>
              <a:rPr lang="en-US" altLang="en-US" sz="1800" b="1" dirty="0">
                <a:solidFill>
                  <a:srgbClr val="29303B"/>
                </a:solidFill>
              </a:rPr>
              <a:t>T</a:t>
            </a:r>
            <a:r>
              <a:rPr kumimoji="0" lang="en-US" altLang="en-US" sz="1800" b="1" i="0" u="none" strike="noStrike" cap="none" normalizeH="0" baseline="0" dirty="0">
                <a:ln>
                  <a:noFill/>
                </a:ln>
                <a:solidFill>
                  <a:srgbClr val="29303B"/>
                </a:solidFill>
                <a:effectLst/>
              </a:rPr>
              <a:t>he same technology that made Artificial Intelligence, the same video cards you're using to play your video games are also used to perform Deep Learning and create artificial neural networks.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Think about how better would be if we actually made chips that were purpose built specifically for simulating artificial neural networks.</a:t>
            </a:r>
          </a:p>
          <a:p>
            <a:pPr marL="342900" indent="-342900" algn="l">
              <a:buClr>
                <a:srgbClr val="0070C0"/>
              </a:buClr>
              <a:buSzPct val="80000"/>
              <a:buFont typeface="Wingdings" pitchFamily="2" charset="2"/>
              <a:buChar char="u"/>
            </a:pPr>
            <a:r>
              <a:rPr lang="en-US" altLang="en-US" sz="1800" b="1" dirty="0">
                <a:solidFill>
                  <a:srgbClr val="29303B"/>
                </a:solidFill>
              </a:rPr>
              <a:t>S</a:t>
            </a:r>
            <a:r>
              <a:rPr kumimoji="0" lang="en-US" altLang="en-US" sz="1800" b="1" i="0" u="none" strike="noStrike" cap="none" normalizeH="0" baseline="0" dirty="0">
                <a:ln>
                  <a:noFill/>
                </a:ln>
                <a:solidFill>
                  <a:srgbClr val="29303B"/>
                </a:solidFill>
                <a:effectLst/>
              </a:rPr>
              <a:t>ome people (Google) are designing chips like that right now.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2098245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89.3 1943</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645898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89.3 1943</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20251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i="0" dirty="0">
                <a:solidFill>
                  <a:schemeClr val="tx1"/>
                </a:solidFill>
                <a:effectLst/>
              </a:rPr>
              <a:t>1943</a:t>
            </a:r>
          </a:p>
          <a:p>
            <a:pPr marL="342900" indent="-342900" algn="l">
              <a:buClr>
                <a:srgbClr val="0070C0"/>
              </a:buClr>
              <a:buSzPct val="80000"/>
              <a:buFont typeface="Wingdings" pitchFamily="2" charset="2"/>
              <a:buChar char="u"/>
            </a:pPr>
            <a:r>
              <a:rPr kumimoji="0" lang="en-US" altLang="en-US" sz="1800" b="1" u="none" strike="noStrike" cap="none" normalizeH="0" baseline="0" dirty="0">
                <a:ln>
                  <a:noFill/>
                </a:ln>
                <a:solidFill>
                  <a:schemeClr val="tx1"/>
                </a:solidFill>
              </a:rPr>
              <a:t>An artificial neuron “fire” if more than N input connections are active.</a:t>
            </a:r>
          </a:p>
          <a:p>
            <a:pPr marL="342900" indent="-342900" algn="l">
              <a:buClr>
                <a:srgbClr val="0070C0"/>
              </a:buClr>
              <a:buSzPct val="80000"/>
              <a:buFont typeface="Wingdings" pitchFamily="2" charset="2"/>
              <a:buChar char="u"/>
            </a:pPr>
            <a:r>
              <a:rPr lang="en-US" altLang="en-US" sz="1800" b="1" dirty="0">
                <a:solidFill>
                  <a:schemeClr val="tx1"/>
                </a:solidFill>
              </a:rPr>
              <a:t>Depending on the number of connections from each input neuron, and whether a connection activates or suppresses a neuron, you can construct AND, OR, and NOT logical constructs this way.</a:t>
            </a:r>
          </a:p>
          <a:p>
            <a:pPr marL="342900" indent="-342900" algn="l">
              <a:buClr>
                <a:srgbClr val="0070C0"/>
              </a:buClr>
              <a:buSzPct val="80000"/>
              <a:buFont typeface="Wingdings" pitchFamily="2" charset="2"/>
              <a:buChar char="u"/>
            </a:pPr>
            <a:r>
              <a:rPr kumimoji="0" lang="en-US" altLang="en-US" sz="1800" b="1" u="none" strike="noStrike" cap="none" normalizeH="0" baseline="0" dirty="0">
                <a:ln>
                  <a:noFill/>
                </a:ln>
                <a:solidFill>
                  <a:schemeClr val="tx1"/>
                </a:solidFill>
              </a:rPr>
              <a:t>This example </a:t>
            </a:r>
            <a:r>
              <a:rPr lang="en-US" altLang="en-US" sz="1800" b="1" dirty="0">
                <a:solidFill>
                  <a:schemeClr val="tx1"/>
                </a:solidFill>
              </a:rPr>
              <a:t>implement C = A or B if the threshold is 2 inputs being activate. </a:t>
            </a:r>
            <a:endParaRPr kumimoji="0" lang="en-US" altLang="en-US" sz="1800" b="1" i="0" u="none" strike="noStrike" cap="none" normalizeH="0" baseline="0" dirty="0">
              <a:ln>
                <a:noFill/>
              </a:ln>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9020F45A-8944-403F-870A-A8A2BEA5676C}"/>
              </a:ext>
            </a:extLst>
          </p:cNvPr>
          <p:cNvPicPr>
            <a:picLocks noChangeAspect="1"/>
          </p:cNvPicPr>
          <p:nvPr/>
        </p:nvPicPr>
        <p:blipFill>
          <a:blip r:embed="rId2"/>
          <a:stretch>
            <a:fillRect/>
          </a:stretch>
        </p:blipFill>
        <p:spPr>
          <a:xfrm>
            <a:off x="4283968" y="3750146"/>
            <a:ext cx="1990725" cy="2343150"/>
          </a:xfrm>
          <a:prstGeom prst="rect">
            <a:avLst/>
          </a:prstGeom>
          <a:ln>
            <a:solidFill>
              <a:srgbClr val="C00000"/>
            </a:solidFill>
          </a:ln>
        </p:spPr>
      </p:pic>
    </p:spTree>
    <p:extLst>
      <p:ext uri="{BB962C8B-B14F-4D97-AF65-F5344CB8AC3E}">
        <p14:creationId xmlns:p14="http://schemas.microsoft.com/office/powerpoint/2010/main" val="71885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89.3 1943</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46894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1943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lang="en-US" altLang="en-US" sz="1800" b="1" dirty="0">
                <a:solidFill>
                  <a:srgbClr val="29303B"/>
                </a:solidFill>
              </a:rPr>
              <a:t>A</a:t>
            </a:r>
            <a:r>
              <a:rPr kumimoji="0" lang="en-US" altLang="en-US" sz="1800" b="1" i="0" u="none" strike="noStrike" cap="none" normalizeH="0" baseline="0" dirty="0">
                <a:ln>
                  <a:noFill/>
                </a:ln>
                <a:solidFill>
                  <a:srgbClr val="29303B"/>
                </a:solidFill>
                <a:effectLst/>
              </a:rPr>
              <a:t>t one point someone said "hey! The way we think neurons work is pretty simple, it actually wouldn't be too hard to actually replicate that ourselves and maybe try to build our own brain,“ and then this idea goes in 1943.</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People proposed a very simple architecture where if you have an artificial neuron, maybe you can set up an architecture where that artificial neuron fires if more than a certain number of its input connections are active, and when they thought about this more deeply in a computer science context, people realize you can actually create logical expressions, Boolean expressions by doing this.</a:t>
            </a:r>
          </a:p>
          <a:p>
            <a:pPr marL="342900" indent="-342900" algn="l">
              <a:buClr>
                <a:srgbClr val="0070C0"/>
              </a:buClr>
              <a:buSzPct val="80000"/>
              <a:buFont typeface="Wingdings" pitchFamily="2" charset="2"/>
              <a:buChar char="u"/>
            </a:pPr>
            <a:r>
              <a:rPr lang="en-US" altLang="en-US" sz="1800" b="1" dirty="0">
                <a:solidFill>
                  <a:srgbClr val="29303B"/>
                </a:solidFill>
              </a:rPr>
              <a:t>D</a:t>
            </a:r>
            <a:r>
              <a:rPr kumimoji="0" lang="en-US" altLang="en-US" sz="1800" b="1" i="0" u="none" strike="noStrike" cap="none" normalizeH="0" baseline="0" dirty="0">
                <a:ln>
                  <a:noFill/>
                </a:ln>
                <a:solidFill>
                  <a:srgbClr val="29303B"/>
                </a:solidFill>
                <a:effectLst/>
              </a:rPr>
              <a:t>epending on the number of connections coming from each input neuron and whether each connection activates or suppresses a neuron, you can actually do both that works that way in nature as well, you can do different logical operations. </a:t>
            </a:r>
          </a:p>
          <a:p>
            <a:pPr marL="342900" indent="-342900" algn="l">
              <a:buClr>
                <a:srgbClr val="0070C0"/>
              </a:buClr>
              <a:buSzPct val="80000"/>
              <a:buFont typeface="Wingdings" pitchFamily="2" charset="2"/>
              <a:buChar char="u"/>
            </a:pPr>
            <a:r>
              <a:rPr lang="en-US" altLang="en-US" sz="1800" b="1" dirty="0">
                <a:solidFill>
                  <a:srgbClr val="29303B"/>
                </a:solidFill>
              </a:rPr>
              <a:t>T</a:t>
            </a:r>
            <a:r>
              <a:rPr kumimoji="0" lang="en-US" altLang="en-US" sz="1800" b="1" i="0" u="none" strike="noStrike" cap="none" normalizeH="0" baseline="0" dirty="0">
                <a:ln>
                  <a:noFill/>
                </a:ln>
                <a:solidFill>
                  <a:srgbClr val="29303B"/>
                </a:solidFill>
                <a:effectLst/>
              </a:rPr>
              <a:t>his particular diagram is implementing an OR operation, so imagine that our threshold for our neuron was that if you have two or more inputs active, you will in turn fire off a signal.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2202881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89.3 1943</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30332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1943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In this set up here we have two connections to neuron A and two connections coming in from neuron B, if either of those neurons produce an input signal, that will actually cause neuron C to fire.</a:t>
            </a:r>
          </a:p>
          <a:p>
            <a:pPr marL="342900" indent="-342900" algn="l">
              <a:buClr>
                <a:srgbClr val="0070C0"/>
              </a:buClr>
              <a:buSzPct val="80000"/>
              <a:buFont typeface="Wingdings" pitchFamily="2" charset="2"/>
              <a:buChar char="u"/>
            </a:pPr>
            <a:r>
              <a:rPr lang="en-US" altLang="en-US" sz="1800" b="1" dirty="0">
                <a:solidFill>
                  <a:srgbClr val="29303B"/>
                </a:solidFill>
              </a:rPr>
              <a:t>Y</a:t>
            </a:r>
            <a:r>
              <a:rPr kumimoji="0" lang="en-US" altLang="en-US" sz="1800" b="1" i="0" u="none" strike="noStrike" cap="none" normalizeH="0" baseline="0" dirty="0">
                <a:ln>
                  <a:noFill/>
                </a:ln>
                <a:solidFill>
                  <a:srgbClr val="29303B"/>
                </a:solidFill>
                <a:effectLst/>
              </a:rPr>
              <a:t>ou can see we have created an OR relationship here where if either a neuron a or neuron B feeds neuron C to input signals, that will cause neuron C to fire and produce a true output.</a:t>
            </a:r>
          </a:p>
          <a:p>
            <a:pPr marL="342900" indent="-342900" algn="l">
              <a:buClr>
                <a:srgbClr val="0070C0"/>
              </a:buClr>
              <a:buSzPct val="80000"/>
              <a:buFont typeface="Wingdings" pitchFamily="2" charset="2"/>
              <a:buChar char="u"/>
            </a:pPr>
            <a:r>
              <a:rPr lang="en-US" altLang="en-US" sz="1800" b="1" dirty="0">
                <a:solidFill>
                  <a:srgbClr val="29303B"/>
                </a:solidFill>
              </a:rPr>
              <a:t>W</a:t>
            </a:r>
            <a:r>
              <a:rPr kumimoji="0" lang="en-US" altLang="en-US" sz="1800" b="1" i="0" u="none" strike="noStrike" cap="none" normalizeH="0" baseline="0" dirty="0">
                <a:ln>
                  <a:noFill/>
                </a:ln>
                <a:solidFill>
                  <a:srgbClr val="29303B"/>
                </a:solidFill>
                <a:effectLst/>
              </a:rPr>
              <a:t>e've implemented here the </a:t>
            </a:r>
            <a:r>
              <a:rPr lang="en-US" altLang="en-US" sz="1800" b="1" dirty="0">
                <a:solidFill>
                  <a:srgbClr val="29303B"/>
                </a:solidFill>
              </a:rPr>
              <a:t>B</a:t>
            </a:r>
            <a:r>
              <a:rPr kumimoji="0" lang="en-US" altLang="en-US" sz="1800" b="1" i="0" u="none" strike="noStrike" cap="none" normalizeH="0" baseline="0" dirty="0">
                <a:ln>
                  <a:noFill/>
                </a:ln>
                <a:solidFill>
                  <a:srgbClr val="29303B"/>
                </a:solidFill>
                <a:effectLst/>
              </a:rPr>
              <a:t>oolean operation C = A OR B just using the same wiring that happens within your own brain, and I will go into the details, but it's also possible to implement AND and NOT in similar means.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3324779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89.3 1957</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06743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89.3 1957</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1017038"/>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1957</a:t>
            </a:r>
          </a:p>
          <a:p>
            <a:pPr marL="342900" indent="-342900" algn="l">
              <a:buClr>
                <a:srgbClr val="0070C0"/>
              </a:buClr>
              <a:buSzPct val="80000"/>
              <a:buFont typeface="Wingdings" pitchFamily="2" charset="2"/>
              <a:buChar char="u"/>
            </a:pPr>
            <a:r>
              <a:rPr lang="en-US" altLang="en-US" sz="1800" b="1" dirty="0">
                <a:solidFill>
                  <a:schemeClr val="tx1"/>
                </a:solidFill>
              </a:rPr>
              <a:t>Add weights to the inputs</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Output is given by a step function.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19702814-419D-40DF-A983-8A5A023F144F}"/>
              </a:ext>
            </a:extLst>
          </p:cNvPr>
          <p:cNvPicPr>
            <a:picLocks noChangeAspect="1"/>
          </p:cNvPicPr>
          <p:nvPr/>
        </p:nvPicPr>
        <p:blipFill>
          <a:blip r:embed="rId2"/>
          <a:stretch>
            <a:fillRect/>
          </a:stretch>
        </p:blipFill>
        <p:spPr>
          <a:xfrm>
            <a:off x="2590800" y="2699994"/>
            <a:ext cx="3152775" cy="2828925"/>
          </a:xfrm>
          <a:prstGeom prst="rect">
            <a:avLst/>
          </a:prstGeom>
          <a:ln>
            <a:solidFill>
              <a:srgbClr val="C00000"/>
            </a:solidFill>
          </a:ln>
        </p:spPr>
      </p:pic>
    </p:spTree>
    <p:extLst>
      <p:ext uri="{BB962C8B-B14F-4D97-AF65-F5344CB8AC3E}">
        <p14:creationId xmlns:p14="http://schemas.microsoft.com/office/powerpoint/2010/main" val="255444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 ANN History</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7140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ANN (Artificial Neural Network) History</a:t>
            </a:r>
            <a:endParaRPr lang="en-US" sz="1800" b="1" dirty="0">
              <a:solidFill>
                <a:schemeClr val="tx1"/>
              </a:solidFill>
            </a:endParaRPr>
          </a:p>
          <a:p>
            <a:pPr marL="342900" indent="-342900" algn="l">
              <a:buClr>
                <a:srgbClr val="0070C0"/>
              </a:buClr>
              <a:buSzPct val="80000"/>
              <a:buFont typeface="Wingdings" pitchFamily="2" charset="2"/>
              <a:buChar char="u"/>
            </a:pPr>
            <a:r>
              <a:rPr lang="en-US" altLang="en-US" sz="1800" b="1" dirty="0">
                <a:solidFill>
                  <a:srgbClr val="29303B"/>
                </a:solidFill>
              </a:rPr>
              <a:t>We discuss</a:t>
            </a:r>
            <a:r>
              <a:rPr kumimoji="0" lang="en-US" altLang="en-US" sz="1800" b="1" i="0" u="none" strike="noStrike" cap="none" normalizeH="0" baseline="0" dirty="0">
                <a:ln>
                  <a:noFill/>
                </a:ln>
                <a:solidFill>
                  <a:srgbClr val="29303B"/>
                </a:solidFill>
                <a:effectLst/>
              </a:rPr>
              <a:t> ANN (Artificial Neural </a:t>
            </a:r>
            <a:r>
              <a:rPr lang="en-US" altLang="en-US" sz="1800" b="1" dirty="0">
                <a:solidFill>
                  <a:srgbClr val="29303B"/>
                </a:solidFill>
              </a:rPr>
              <a:t>N</a:t>
            </a:r>
            <a:r>
              <a:rPr kumimoji="0" lang="en-US" altLang="en-US" sz="1800" b="1" i="0" u="none" strike="noStrike" cap="none" normalizeH="0" baseline="0" dirty="0">
                <a:ln>
                  <a:noFill/>
                </a:ln>
                <a:solidFill>
                  <a:srgbClr val="29303B"/>
                </a:solidFill>
                <a:effectLst/>
              </a:rPr>
              <a:t>etworks) and how they work at a high level.</a:t>
            </a: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53041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89.3 1957</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30332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1957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Then we start to build upon this idea, we create something called the LTU (Linear Threshold Unit)</a:t>
            </a:r>
          </a:p>
          <a:p>
            <a:pPr marL="342900" indent="-342900" algn="l">
              <a:buClr>
                <a:srgbClr val="0070C0"/>
              </a:buClr>
              <a:buSzPct val="80000"/>
              <a:buFont typeface="Wingdings" pitchFamily="2" charset="2"/>
              <a:buChar char="u"/>
            </a:pPr>
            <a:r>
              <a:rPr lang="en-US" altLang="en-US" sz="1800" b="1" dirty="0">
                <a:solidFill>
                  <a:srgbClr val="29303B"/>
                </a:solidFill>
              </a:rPr>
              <a:t>I</a:t>
            </a:r>
            <a:r>
              <a:rPr kumimoji="0" lang="en-US" altLang="en-US" sz="1800" b="1" i="0" u="none" strike="noStrike" cap="none" normalizeH="0" baseline="0" dirty="0">
                <a:ln>
                  <a:noFill/>
                </a:ln>
                <a:solidFill>
                  <a:srgbClr val="29303B"/>
                </a:solidFill>
                <a:effectLst/>
              </a:rPr>
              <a:t>n 1957, this built assigning weights to those inputs, so instead of just simple ON and OFF switches, we now have the ability, the concept of having weights on each of those inputs as well that you can tune further.</a:t>
            </a:r>
          </a:p>
          <a:p>
            <a:pPr marL="342900" indent="-342900" algn="l">
              <a:buClr>
                <a:srgbClr val="0070C0"/>
              </a:buClr>
              <a:buSzPct val="80000"/>
              <a:buFont typeface="Wingdings" pitchFamily="2" charset="2"/>
              <a:buChar char="u"/>
            </a:pPr>
            <a:r>
              <a:rPr lang="en-US" altLang="en-US" sz="1800" b="1" dirty="0">
                <a:solidFill>
                  <a:srgbClr val="29303B"/>
                </a:solidFill>
              </a:rPr>
              <a:t>T</a:t>
            </a:r>
            <a:r>
              <a:rPr kumimoji="0" lang="en-US" altLang="en-US" sz="1800" b="1" i="0" u="none" strike="noStrike" cap="none" normalizeH="0" baseline="0" dirty="0">
                <a:ln>
                  <a:noFill/>
                </a:ln>
                <a:solidFill>
                  <a:srgbClr val="29303B"/>
                </a:solidFill>
                <a:effectLst/>
              </a:rPr>
              <a:t>his is working more toward our understanding of the biology, different connections between different neurons may have different strengths and we can model those strengths in terms of these weights on each input coming into our artificial neuron.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8" name="Picture 7">
            <a:extLst>
              <a:ext uri="{FF2B5EF4-FFF2-40B4-BE49-F238E27FC236}">
                <a16:creationId xmlns:a16="http://schemas.microsoft.com/office/drawing/2014/main" id="{8F217BB5-99C5-418D-93F7-8FAAC4CA3CD4}"/>
              </a:ext>
            </a:extLst>
          </p:cNvPr>
          <p:cNvPicPr>
            <a:picLocks noChangeAspect="1"/>
          </p:cNvPicPr>
          <p:nvPr/>
        </p:nvPicPr>
        <p:blipFill>
          <a:blip r:embed="rId2"/>
          <a:stretch>
            <a:fillRect/>
          </a:stretch>
        </p:blipFill>
        <p:spPr>
          <a:xfrm>
            <a:off x="6522781" y="4336408"/>
            <a:ext cx="2251181" cy="2019942"/>
          </a:xfrm>
          <a:prstGeom prst="rect">
            <a:avLst/>
          </a:prstGeom>
          <a:ln>
            <a:solidFill>
              <a:srgbClr val="C00000"/>
            </a:solidFill>
          </a:ln>
        </p:spPr>
      </p:pic>
    </p:spTree>
    <p:extLst>
      <p:ext uri="{BB962C8B-B14F-4D97-AF65-F5344CB8AC3E}">
        <p14:creationId xmlns:p14="http://schemas.microsoft.com/office/powerpoint/2010/main" val="101573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89.3 1957</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30862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1957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We're also going to have the output be given by a step function.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So this is similar in spirit to how we were using it before, but instead of saying we're going to fire if a certain number of inputs are active, well, there's no concept anymore of active or not active, there's weights coming in and those weights could be positive or negative.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So we'll see if that some of those weights is greater than zero, we'll go ahead and fire on ON or on OFF, if it's less than zero, we won't do anything.</a:t>
            </a:r>
          </a:p>
          <a:p>
            <a:pPr marL="342900" indent="-342900" algn="l">
              <a:buClr>
                <a:srgbClr val="0070C0"/>
              </a:buClr>
              <a:buSzPct val="80000"/>
              <a:buFont typeface="Wingdings" pitchFamily="2" charset="2"/>
              <a:buChar char="u"/>
            </a:pPr>
            <a:r>
              <a:rPr lang="en-US" altLang="en-US" sz="1800" b="1" dirty="0">
                <a:solidFill>
                  <a:srgbClr val="29303B"/>
                </a:solidFill>
              </a:rPr>
              <a:t>J</a:t>
            </a:r>
            <a:r>
              <a:rPr kumimoji="0" lang="en-US" altLang="en-US" sz="1800" b="1" i="0" u="none" strike="noStrike" cap="none" normalizeH="0" baseline="0" dirty="0">
                <a:ln>
                  <a:noFill/>
                </a:ln>
                <a:solidFill>
                  <a:srgbClr val="29303B"/>
                </a:solidFill>
                <a:effectLst/>
              </a:rPr>
              <a:t>ust a slight adaptation to the concept of an artificial neuron here where we're introducing weights instead of just simple binary ON and OFF switches.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8" name="Picture 7">
            <a:extLst>
              <a:ext uri="{FF2B5EF4-FFF2-40B4-BE49-F238E27FC236}">
                <a16:creationId xmlns:a16="http://schemas.microsoft.com/office/drawing/2014/main" id="{8F217BB5-99C5-418D-93F7-8FAAC4CA3CD4}"/>
              </a:ext>
            </a:extLst>
          </p:cNvPr>
          <p:cNvPicPr>
            <a:picLocks noChangeAspect="1"/>
          </p:cNvPicPr>
          <p:nvPr/>
        </p:nvPicPr>
        <p:blipFill>
          <a:blip r:embed="rId2"/>
          <a:stretch>
            <a:fillRect/>
          </a:stretch>
        </p:blipFill>
        <p:spPr>
          <a:xfrm>
            <a:off x="6583263" y="4490128"/>
            <a:ext cx="2148762" cy="1928043"/>
          </a:xfrm>
          <a:prstGeom prst="rect">
            <a:avLst/>
          </a:prstGeom>
          <a:ln>
            <a:solidFill>
              <a:srgbClr val="C00000"/>
            </a:solidFill>
          </a:ln>
        </p:spPr>
      </p:pic>
    </p:spTree>
    <p:extLst>
      <p:ext uri="{BB962C8B-B14F-4D97-AF65-F5344CB8AC3E}">
        <p14:creationId xmlns:p14="http://schemas.microsoft.com/office/powerpoint/2010/main" val="544563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89.3 Perceptron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89041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89.3 Perceptron</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166511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Perceptron</a:t>
            </a:r>
          </a:p>
          <a:p>
            <a:pPr marL="342900" indent="-342900" algn="l">
              <a:buClr>
                <a:srgbClr val="0070C0"/>
              </a:buClr>
              <a:buSzPct val="80000"/>
              <a:buFont typeface="Wingdings" pitchFamily="2" charset="2"/>
              <a:buChar char="u"/>
            </a:pPr>
            <a:r>
              <a:rPr lang="en-US" altLang="en-US" sz="1800" b="1" dirty="0">
                <a:solidFill>
                  <a:schemeClr val="tx1"/>
                </a:solidFill>
              </a:rPr>
              <a:t>A Layer of LTU’s (Linear Threshold Unit)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A perceptron can learn by reinforcing weight that lead to correct behavior during learning</a:t>
            </a:r>
          </a:p>
          <a:p>
            <a:pPr marL="342900" indent="-342900" algn="l">
              <a:buClr>
                <a:srgbClr val="0070C0"/>
              </a:buClr>
              <a:buSzPct val="80000"/>
              <a:buFont typeface="Wingdings" pitchFamily="2" charset="2"/>
              <a:buChar char="u"/>
            </a:pPr>
            <a:r>
              <a:rPr lang="en-US" altLang="en-US" sz="1800" b="1" dirty="0">
                <a:solidFill>
                  <a:schemeClr val="tx1"/>
                </a:solidFill>
              </a:rPr>
              <a:t>This also has a biological basis (“Cells that fire together, write together”).</a:t>
            </a:r>
            <a:endParaRPr kumimoji="0" lang="en-US" altLang="en-US" sz="1800" b="1" i="0" u="none" strike="noStrike" cap="none" normalizeH="0" baseline="0" dirty="0">
              <a:ln>
                <a:noFill/>
              </a:ln>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77EE2C3D-BD1D-4835-894E-25303C97F871}"/>
              </a:ext>
            </a:extLst>
          </p:cNvPr>
          <p:cNvPicPr>
            <a:picLocks noChangeAspect="1"/>
          </p:cNvPicPr>
          <p:nvPr/>
        </p:nvPicPr>
        <p:blipFill>
          <a:blip r:embed="rId2"/>
          <a:stretch>
            <a:fillRect/>
          </a:stretch>
        </p:blipFill>
        <p:spPr>
          <a:xfrm>
            <a:off x="3419872" y="3359621"/>
            <a:ext cx="2714625" cy="2733675"/>
          </a:xfrm>
          <a:prstGeom prst="rect">
            <a:avLst/>
          </a:prstGeom>
          <a:ln>
            <a:solidFill>
              <a:srgbClr val="C00000"/>
            </a:solidFill>
          </a:ln>
        </p:spPr>
      </p:pic>
    </p:spTree>
    <p:extLst>
      <p:ext uri="{BB962C8B-B14F-4D97-AF65-F5344CB8AC3E}">
        <p14:creationId xmlns:p14="http://schemas.microsoft.com/office/powerpoint/2010/main" val="129991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89.3 Perceptron</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28172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Perceptron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So let's build upon that even further and we'll create something called the perceptron, and a perceptron is just a layer of multiple linear threshold units.</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Now we're starting to get into things that can actually learn,</a:t>
            </a:r>
          </a:p>
          <a:p>
            <a:pPr marL="342900" indent="-342900" algn="l">
              <a:buClr>
                <a:srgbClr val="0070C0"/>
              </a:buClr>
              <a:buSzPct val="80000"/>
              <a:buFont typeface="Wingdings" pitchFamily="2" charset="2"/>
              <a:buChar char="u"/>
            </a:pPr>
            <a:r>
              <a:rPr lang="en-US" altLang="en-US" sz="1800" b="1" dirty="0">
                <a:solidFill>
                  <a:srgbClr val="29303B"/>
                </a:solidFill>
              </a:rPr>
              <a:t>By</a:t>
            </a:r>
            <a:r>
              <a:rPr kumimoji="0" lang="en-US" altLang="en-US" sz="1800" b="1" i="0" u="none" strike="noStrike" cap="none" normalizeH="0" baseline="0" dirty="0">
                <a:ln>
                  <a:noFill/>
                </a:ln>
                <a:solidFill>
                  <a:srgbClr val="29303B"/>
                </a:solidFill>
                <a:effectLst/>
              </a:rPr>
              <a:t> reinforcing weights between these LTU’s </a:t>
            </a:r>
            <a:r>
              <a:rPr lang="en-US" altLang="en-US" sz="1800" b="1" dirty="0">
                <a:solidFill>
                  <a:schemeClr val="tx1"/>
                </a:solidFill>
              </a:rPr>
              <a:t>(Linear Threshold Unit)</a:t>
            </a:r>
            <a:r>
              <a:rPr kumimoji="0" lang="en-US" altLang="en-US" sz="1800" b="1" i="0" u="none" strike="noStrike" cap="none" normalizeH="0" baseline="0" dirty="0">
                <a:ln>
                  <a:noFill/>
                </a:ln>
                <a:solidFill>
                  <a:srgbClr val="29303B"/>
                </a:solidFill>
                <a:effectLst/>
              </a:rPr>
              <a:t> that produced the behavior we want, we can create a system that learns over time how to produce the desired output.</a:t>
            </a:r>
          </a:p>
          <a:p>
            <a:pPr marL="342900" indent="-342900" algn="l">
              <a:buClr>
                <a:srgbClr val="0070C0"/>
              </a:buClr>
              <a:buSzPct val="80000"/>
              <a:buFont typeface="Wingdings" pitchFamily="2" charset="2"/>
              <a:buChar char="u"/>
            </a:pPr>
            <a:r>
              <a:rPr lang="en-US" altLang="en-US" sz="1800" b="1" dirty="0">
                <a:solidFill>
                  <a:srgbClr val="29303B"/>
                </a:solidFill>
              </a:rPr>
              <a:t>T</a:t>
            </a:r>
            <a:r>
              <a:rPr kumimoji="0" lang="en-US" altLang="en-US" sz="1800" b="1" i="0" u="none" strike="noStrike" cap="none" normalizeH="0" baseline="0" dirty="0">
                <a:ln>
                  <a:noFill/>
                </a:ln>
                <a:solidFill>
                  <a:srgbClr val="29303B"/>
                </a:solidFill>
                <a:effectLst/>
              </a:rPr>
              <a:t>his also is working more toward our growing understanding of how the brain works.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08794965-54B2-41A2-BA0E-1FD6535F4B53}"/>
              </a:ext>
            </a:extLst>
          </p:cNvPr>
          <p:cNvPicPr>
            <a:picLocks noChangeAspect="1"/>
          </p:cNvPicPr>
          <p:nvPr/>
        </p:nvPicPr>
        <p:blipFill>
          <a:blip r:embed="rId2"/>
          <a:stretch>
            <a:fillRect/>
          </a:stretch>
        </p:blipFill>
        <p:spPr>
          <a:xfrm>
            <a:off x="7131945" y="4869160"/>
            <a:ext cx="1573136" cy="1584176"/>
          </a:xfrm>
          <a:prstGeom prst="rect">
            <a:avLst/>
          </a:prstGeom>
          <a:ln>
            <a:solidFill>
              <a:srgbClr val="C00000"/>
            </a:solidFill>
          </a:ln>
        </p:spPr>
      </p:pic>
    </p:spTree>
    <p:extLst>
      <p:ext uri="{BB962C8B-B14F-4D97-AF65-F5344CB8AC3E}">
        <p14:creationId xmlns:p14="http://schemas.microsoft.com/office/powerpoint/2010/main" val="3270437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89.3 Perceptron</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29612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Perceptron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Within the field of neuroscience there's a saying that goes "cells that fire together wire together,“ and that's kind of speaking to the learning mechanism going on in our artificial perceptron here where we have weights that are leading to the desired result that we want, you know, we can think of those weights again as strengths of connections between neurons, we can reinforce those weights over time and reward the connections that produce the behavior that we want.</a:t>
            </a:r>
          </a:p>
          <a:p>
            <a:pPr marL="342900" indent="-342900" algn="l">
              <a:buClr>
                <a:srgbClr val="0070C0"/>
              </a:buClr>
              <a:buSzPct val="80000"/>
              <a:buFont typeface="Wingdings" pitchFamily="2" charset="2"/>
              <a:buChar char="u"/>
            </a:pPr>
            <a:r>
              <a:rPr lang="en-US" altLang="en-US" sz="1800" b="1" dirty="0">
                <a:solidFill>
                  <a:srgbClr val="29303B"/>
                </a:solidFill>
              </a:rPr>
              <a:t>Y</a:t>
            </a:r>
            <a:r>
              <a:rPr kumimoji="0" lang="en-US" altLang="en-US" sz="1800" b="1" i="0" u="none" strike="noStrike" cap="none" normalizeH="0" baseline="0" dirty="0">
                <a:ln>
                  <a:noFill/>
                </a:ln>
                <a:solidFill>
                  <a:srgbClr val="29303B"/>
                </a:solidFill>
                <a:effectLst/>
              </a:rPr>
              <a:t>ou see here we have our inputs coming into weights just like we did in LTU's before, but now we have multiple LTU's gang together in a layer and each one of those inputs gets wired to each individual neuron in that layer.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08794965-54B2-41A2-BA0E-1FD6535F4B53}"/>
              </a:ext>
            </a:extLst>
          </p:cNvPr>
          <p:cNvPicPr>
            <a:picLocks noChangeAspect="1"/>
          </p:cNvPicPr>
          <p:nvPr/>
        </p:nvPicPr>
        <p:blipFill>
          <a:blip r:embed="rId2"/>
          <a:stretch>
            <a:fillRect/>
          </a:stretch>
        </p:blipFill>
        <p:spPr>
          <a:xfrm>
            <a:off x="7131945" y="4869160"/>
            <a:ext cx="1573136" cy="1584176"/>
          </a:xfrm>
          <a:prstGeom prst="rect">
            <a:avLst/>
          </a:prstGeom>
          <a:ln>
            <a:solidFill>
              <a:srgbClr val="C00000"/>
            </a:solidFill>
          </a:ln>
        </p:spPr>
      </p:pic>
    </p:spTree>
    <p:extLst>
      <p:ext uri="{BB962C8B-B14F-4D97-AF65-F5344CB8AC3E}">
        <p14:creationId xmlns:p14="http://schemas.microsoft.com/office/powerpoint/2010/main" val="2301183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89.3 Perceptron</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32492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Perceptron (Explanation)</a:t>
            </a:r>
            <a:endParaRPr lang="en-US" sz="1800" b="1" dirty="0">
              <a:solidFill>
                <a:srgbClr val="29303B"/>
              </a:solidFill>
            </a:endParaRPr>
          </a:p>
          <a:p>
            <a:pPr marL="342900" indent="-342900" algn="l">
              <a:buClr>
                <a:srgbClr val="0070C0"/>
              </a:buClr>
              <a:buSzPct val="80000"/>
              <a:buFont typeface="Wingdings" pitchFamily="2" charset="2"/>
              <a:buChar char="u"/>
            </a:pPr>
            <a:r>
              <a:rPr lang="en-US" altLang="en-US" sz="1800" b="1" dirty="0">
                <a:solidFill>
                  <a:srgbClr val="29303B"/>
                </a:solidFill>
              </a:rPr>
              <a:t>W</a:t>
            </a:r>
            <a:r>
              <a:rPr kumimoji="0" lang="en-US" altLang="en-US" sz="1800" b="1" i="0" u="none" strike="noStrike" cap="none" normalizeH="0" baseline="0" dirty="0">
                <a:ln>
                  <a:noFill/>
                </a:ln>
                <a:solidFill>
                  <a:srgbClr val="29303B"/>
                </a:solidFill>
                <a:effectLst/>
              </a:rPr>
              <a:t>e then apply step function to each one, maybe this will apply to, you know, classification, maybe this would be a perceptron that tries to classify an image into one of three things or something like that.</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Another thing we introduce here is something called the Bias Neuron off there on the right and that says something to make the mathematics work out, sometimes we need to add in a little fixed constant value that might be something else you cannot test for as well.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So this is a perceptron, we've taken our artificial network, move that to a linear threshold unit and now we've put multiple linear threshold units together in a layer to create a perceptron and already we have a system that can actually learn.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08794965-54B2-41A2-BA0E-1FD6535F4B53}"/>
              </a:ext>
            </a:extLst>
          </p:cNvPr>
          <p:cNvPicPr>
            <a:picLocks noChangeAspect="1"/>
          </p:cNvPicPr>
          <p:nvPr/>
        </p:nvPicPr>
        <p:blipFill>
          <a:blip r:embed="rId2"/>
          <a:stretch>
            <a:fillRect/>
          </a:stretch>
        </p:blipFill>
        <p:spPr>
          <a:xfrm>
            <a:off x="7131945" y="4869160"/>
            <a:ext cx="1573136" cy="1584176"/>
          </a:xfrm>
          <a:prstGeom prst="rect">
            <a:avLst/>
          </a:prstGeom>
          <a:ln>
            <a:solidFill>
              <a:srgbClr val="C00000"/>
            </a:solidFill>
          </a:ln>
        </p:spPr>
      </p:pic>
    </p:spTree>
    <p:extLst>
      <p:ext uri="{BB962C8B-B14F-4D97-AF65-F5344CB8AC3E}">
        <p14:creationId xmlns:p14="http://schemas.microsoft.com/office/powerpoint/2010/main" val="3274465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89.3 Perceptron</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15841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Perceptron (Explanation)</a:t>
            </a:r>
            <a:endParaRPr lang="en-US" sz="1800" b="1" dirty="0">
              <a:solidFill>
                <a:srgbClr val="29303B"/>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You can actually try to optimize these weights and you can see there's a lot of them at this point.</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If you have every one of those inputs going to every single LTU in your layer, they add up fast and that's where the complexity of deep learning comes from.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7" name="Picture 6">
            <a:extLst>
              <a:ext uri="{FF2B5EF4-FFF2-40B4-BE49-F238E27FC236}">
                <a16:creationId xmlns:a16="http://schemas.microsoft.com/office/drawing/2014/main" id="{08794965-54B2-41A2-BA0E-1FD6535F4B53}"/>
              </a:ext>
            </a:extLst>
          </p:cNvPr>
          <p:cNvPicPr>
            <a:picLocks noChangeAspect="1"/>
          </p:cNvPicPr>
          <p:nvPr/>
        </p:nvPicPr>
        <p:blipFill>
          <a:blip r:embed="rId2"/>
          <a:stretch>
            <a:fillRect/>
          </a:stretch>
        </p:blipFill>
        <p:spPr>
          <a:xfrm>
            <a:off x="7131945" y="4869160"/>
            <a:ext cx="1573136" cy="1584176"/>
          </a:xfrm>
          <a:prstGeom prst="rect">
            <a:avLst/>
          </a:prstGeom>
          <a:ln>
            <a:solidFill>
              <a:srgbClr val="C00000"/>
            </a:solidFill>
          </a:ln>
        </p:spPr>
      </p:pic>
    </p:spTree>
    <p:extLst>
      <p:ext uri="{BB962C8B-B14F-4D97-AF65-F5344CB8AC3E}">
        <p14:creationId xmlns:p14="http://schemas.microsoft.com/office/powerpoint/2010/main" val="137273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89.4 Multi-Layer Perceptrons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696643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89.4 Multi-Layer Perceptrons</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14490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Multi-Layer Perceptron</a:t>
            </a:r>
          </a:p>
          <a:p>
            <a:pPr marL="342900" indent="-342900" algn="l">
              <a:buClr>
                <a:srgbClr val="0070C0"/>
              </a:buClr>
              <a:buSzPct val="80000"/>
              <a:buFont typeface="Wingdings" pitchFamily="2" charset="2"/>
              <a:buChar char="u"/>
            </a:pPr>
            <a:r>
              <a:rPr kumimoji="0" lang="en-US" altLang="en-US" sz="1800" b="1" u="none" strike="noStrike" cap="none" normalizeH="0" baseline="0" dirty="0">
                <a:ln>
                  <a:noFill/>
                </a:ln>
                <a:solidFill>
                  <a:schemeClr val="tx1"/>
                </a:solidFill>
              </a:rPr>
              <a:t>Addition of “hidden layers”</a:t>
            </a:r>
          </a:p>
          <a:p>
            <a:pPr marL="342900" indent="-342900" algn="l">
              <a:buClr>
                <a:srgbClr val="0070C0"/>
              </a:buClr>
              <a:buSzPct val="80000"/>
              <a:buFont typeface="Wingdings" pitchFamily="2" charset="2"/>
              <a:buChar char="u"/>
            </a:pPr>
            <a:r>
              <a:rPr lang="en-US" altLang="en-US" sz="1800" b="1" i="0" dirty="0">
                <a:solidFill>
                  <a:schemeClr val="tx1"/>
                </a:solidFill>
                <a:effectLst/>
              </a:rPr>
              <a:t>This is a Deep Neural Network</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Training them is trickier, but we will use this for deep learning.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8" name="Picture 7">
            <a:extLst>
              <a:ext uri="{FF2B5EF4-FFF2-40B4-BE49-F238E27FC236}">
                <a16:creationId xmlns:a16="http://schemas.microsoft.com/office/drawing/2014/main" id="{6A815AFF-765B-42B2-89BF-18DD04C585CA}"/>
              </a:ext>
            </a:extLst>
          </p:cNvPr>
          <p:cNvPicPr>
            <a:picLocks noChangeAspect="1"/>
          </p:cNvPicPr>
          <p:nvPr/>
        </p:nvPicPr>
        <p:blipFill>
          <a:blip r:embed="rId2"/>
          <a:stretch>
            <a:fillRect/>
          </a:stretch>
        </p:blipFill>
        <p:spPr>
          <a:xfrm>
            <a:off x="5004048" y="3164646"/>
            <a:ext cx="2997696" cy="3214921"/>
          </a:xfrm>
          <a:prstGeom prst="rect">
            <a:avLst/>
          </a:prstGeom>
          <a:ln>
            <a:solidFill>
              <a:srgbClr val="C00000"/>
            </a:solidFill>
          </a:ln>
        </p:spPr>
      </p:pic>
    </p:spTree>
    <p:extLst>
      <p:ext uri="{BB962C8B-B14F-4D97-AF65-F5344CB8AC3E}">
        <p14:creationId xmlns:p14="http://schemas.microsoft.com/office/powerpoint/2010/main" val="2080334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89.1 Biological Inspiration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86286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89.4 Multi-Layer Perceptrons</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34653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Multi-Layer Perceptron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Let's take that one step further and we'll have a multi-layer perceptron.</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Instead of a single layer perceptrons of LTU’s (Linear Threshold Unit), we have more than one and have a hidden layer in the middle.</a:t>
            </a:r>
          </a:p>
          <a:p>
            <a:pPr marL="342900" indent="-342900" algn="l">
              <a:buClr>
                <a:srgbClr val="0070C0"/>
              </a:buClr>
              <a:buSzPct val="80000"/>
              <a:buFont typeface="Wingdings" pitchFamily="2" charset="2"/>
              <a:buChar char="u"/>
            </a:pPr>
            <a:r>
              <a:rPr lang="en-US" altLang="en-US" sz="1800" b="1" dirty="0">
                <a:solidFill>
                  <a:srgbClr val="29303B"/>
                </a:solidFill>
              </a:rPr>
              <a:t>Y</a:t>
            </a:r>
            <a:r>
              <a:rPr kumimoji="0" lang="en-US" altLang="en-US" sz="1800" b="1" i="0" u="none" strike="noStrike" cap="none" normalizeH="0" baseline="0" dirty="0">
                <a:ln>
                  <a:noFill/>
                </a:ln>
                <a:solidFill>
                  <a:srgbClr val="29303B"/>
                </a:solidFill>
                <a:effectLst/>
              </a:rPr>
              <a:t>ou can see that our inputs are going into a layer at the bottom, the output are layered at the top and in-between we have this hidden layer of additional LTU's, linear threshold units, that can perform</a:t>
            </a:r>
            <a:r>
              <a:rPr lang="en-US" altLang="en-US" sz="1800" b="1" dirty="0">
                <a:solidFill>
                  <a:srgbClr val="29303B"/>
                </a:solidFill>
              </a:rPr>
              <a:t> </a:t>
            </a:r>
            <a:r>
              <a:rPr kumimoji="0" lang="en-US" altLang="en-US" sz="1800" b="1" i="0" u="none" strike="noStrike" cap="none" normalizeH="0" baseline="0" dirty="0">
                <a:ln>
                  <a:noFill/>
                </a:ln>
                <a:solidFill>
                  <a:srgbClr val="29303B"/>
                </a:solidFill>
                <a:effectLst/>
              </a:rPr>
              <a:t>what we call Deep Learning.</a:t>
            </a:r>
          </a:p>
          <a:p>
            <a:pPr marL="342900" indent="-342900" algn="l">
              <a:buClr>
                <a:srgbClr val="0070C0"/>
              </a:buClr>
              <a:buSzPct val="80000"/>
              <a:buFont typeface="Wingdings" pitchFamily="2" charset="2"/>
              <a:buChar char="u"/>
            </a:pPr>
            <a:r>
              <a:rPr lang="en-US" altLang="en-US" sz="1800" b="1" dirty="0">
                <a:solidFill>
                  <a:srgbClr val="29303B"/>
                </a:solidFill>
              </a:rPr>
              <a:t>W</a:t>
            </a:r>
            <a:r>
              <a:rPr kumimoji="0" lang="en-US" altLang="en-US" sz="1800" b="1" i="0" u="none" strike="noStrike" cap="none" normalizeH="0" baseline="0" dirty="0">
                <a:ln>
                  <a:noFill/>
                </a:ln>
                <a:solidFill>
                  <a:srgbClr val="29303B"/>
                </a:solidFill>
                <a:effectLst/>
              </a:rPr>
              <a:t>e call today a Deep Neural Network.</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The Deep learning are challenges of training because they are more complex.</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There are a lot of connections between neurons and there are a lot of weights optimization between each connection.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pic>
        <p:nvPicPr>
          <p:cNvPr id="9" name="Picture 8">
            <a:extLst>
              <a:ext uri="{FF2B5EF4-FFF2-40B4-BE49-F238E27FC236}">
                <a16:creationId xmlns:a16="http://schemas.microsoft.com/office/drawing/2014/main" id="{E671E930-842F-4ACA-971E-7AB8D6327921}"/>
              </a:ext>
            </a:extLst>
          </p:cNvPr>
          <p:cNvPicPr>
            <a:picLocks noChangeAspect="1"/>
          </p:cNvPicPr>
          <p:nvPr/>
        </p:nvPicPr>
        <p:blipFill>
          <a:blip r:embed="rId2"/>
          <a:stretch>
            <a:fillRect/>
          </a:stretch>
        </p:blipFill>
        <p:spPr>
          <a:xfrm>
            <a:off x="7311415" y="4790678"/>
            <a:ext cx="1475495" cy="1582415"/>
          </a:xfrm>
          <a:prstGeom prst="rect">
            <a:avLst/>
          </a:prstGeom>
          <a:ln>
            <a:solidFill>
              <a:srgbClr val="C00000"/>
            </a:solidFill>
          </a:ln>
        </p:spPr>
      </p:pic>
    </p:spTree>
    <p:extLst>
      <p:ext uri="{BB962C8B-B14F-4D97-AF65-F5344CB8AC3E}">
        <p14:creationId xmlns:p14="http://schemas.microsoft.com/office/powerpoint/2010/main" val="1166752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89.4 Multi-Layer Perceptrons</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21691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Multi-Layer Perceptron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lang="en-US" altLang="en-US" sz="1800" b="1" dirty="0">
                <a:solidFill>
                  <a:srgbClr val="29303B"/>
                </a:solidFill>
              </a:rPr>
              <a:t>That is</a:t>
            </a:r>
            <a:r>
              <a:rPr kumimoji="0" lang="en-US" altLang="en-US" sz="1800" b="1" i="0" u="none" strike="noStrike" cap="none" normalizeH="0" baseline="0" dirty="0">
                <a:ln>
                  <a:noFill/>
                </a:ln>
                <a:solidFill>
                  <a:srgbClr val="29303B"/>
                </a:solidFill>
                <a:effectLst/>
              </a:rPr>
              <a:t> how a multi-layer perceptron works.</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You can just see that again we have emergent behavior here, an individual linear threshold unit is a pretty simple concept, but when you put them together in these layers and you have multiple layers all wired together you can get very complex behavior because there's a lot of different possibilities for all the weights between all those different connections.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9" name="Picture 8">
            <a:extLst>
              <a:ext uri="{FF2B5EF4-FFF2-40B4-BE49-F238E27FC236}">
                <a16:creationId xmlns:a16="http://schemas.microsoft.com/office/drawing/2014/main" id="{E671E930-842F-4ACA-971E-7AB8D6327921}"/>
              </a:ext>
            </a:extLst>
          </p:cNvPr>
          <p:cNvPicPr>
            <a:picLocks noChangeAspect="1"/>
          </p:cNvPicPr>
          <p:nvPr/>
        </p:nvPicPr>
        <p:blipFill>
          <a:blip r:embed="rId2"/>
          <a:stretch>
            <a:fillRect/>
          </a:stretch>
        </p:blipFill>
        <p:spPr>
          <a:xfrm>
            <a:off x="7211305" y="4293096"/>
            <a:ext cx="1475495" cy="1582415"/>
          </a:xfrm>
          <a:prstGeom prst="rect">
            <a:avLst/>
          </a:prstGeom>
          <a:ln>
            <a:solidFill>
              <a:srgbClr val="C00000"/>
            </a:solidFill>
          </a:ln>
        </p:spPr>
      </p:pic>
    </p:spTree>
    <p:extLst>
      <p:ext uri="{BB962C8B-B14F-4D97-AF65-F5344CB8AC3E}">
        <p14:creationId xmlns:p14="http://schemas.microsoft.com/office/powerpoint/2010/main" val="1181417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89.5 Modern Deep Neural Network</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83958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89.5 Modern Deep Neural Network</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14490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Modern Deep Neural Network</a:t>
            </a:r>
          </a:p>
          <a:p>
            <a:pPr marL="342900" indent="-342900" algn="l">
              <a:buClr>
                <a:srgbClr val="0070C0"/>
              </a:buClr>
              <a:buSzPct val="80000"/>
              <a:buFont typeface="Wingdings" pitchFamily="2" charset="2"/>
              <a:buChar char="u"/>
            </a:pPr>
            <a:r>
              <a:rPr kumimoji="0" lang="en-US" altLang="en-US" sz="1800" b="1" u="none" strike="noStrike" cap="none" normalizeH="0" baseline="0" dirty="0">
                <a:ln>
                  <a:noFill/>
                </a:ln>
                <a:solidFill>
                  <a:schemeClr val="tx1"/>
                </a:solidFill>
              </a:rPr>
              <a:t>Replace step activation function with something better</a:t>
            </a:r>
          </a:p>
          <a:p>
            <a:pPr marL="342900" indent="-342900" algn="l">
              <a:buClr>
                <a:srgbClr val="0070C0"/>
              </a:buClr>
              <a:buSzPct val="80000"/>
              <a:buFont typeface="Wingdings" pitchFamily="2" charset="2"/>
              <a:buChar char="u"/>
            </a:pPr>
            <a:r>
              <a:rPr lang="en-US" altLang="en-US" sz="1800" b="1" i="0" dirty="0">
                <a:solidFill>
                  <a:schemeClr val="tx1"/>
                </a:solidFill>
                <a:effectLst/>
              </a:rPr>
              <a:t>Apply softmax to the output</a:t>
            </a:r>
          </a:p>
          <a:p>
            <a:pPr marL="342900" indent="-342900" algn="l">
              <a:buClr>
                <a:srgbClr val="0070C0"/>
              </a:buClr>
              <a:buSzPct val="80000"/>
              <a:buFont typeface="Wingdings" pitchFamily="2" charset="2"/>
              <a:buChar char="u"/>
            </a:pPr>
            <a:r>
              <a:rPr kumimoji="0" lang="en-US" altLang="en-US" sz="1800" b="1" u="none" strike="noStrike" cap="none" normalizeH="0" baseline="0" dirty="0">
                <a:ln>
                  <a:noFill/>
                </a:ln>
                <a:solidFill>
                  <a:schemeClr val="tx1"/>
                </a:solidFill>
              </a:rPr>
              <a:t>Training using gradient descent</a:t>
            </a:r>
            <a:endParaRPr kumimoji="0" lang="en-US" altLang="en-US" sz="1800" b="1" i="0" u="none" strike="noStrike" cap="none" normalizeH="0" baseline="0" dirty="0">
              <a:ln>
                <a:noFill/>
              </a:ln>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pic>
        <p:nvPicPr>
          <p:cNvPr id="7" name="Picture 6">
            <a:extLst>
              <a:ext uri="{FF2B5EF4-FFF2-40B4-BE49-F238E27FC236}">
                <a16:creationId xmlns:a16="http://schemas.microsoft.com/office/drawing/2014/main" id="{2BE90F12-AD1C-4B0A-BE5B-49B4A601B4E5}"/>
              </a:ext>
            </a:extLst>
          </p:cNvPr>
          <p:cNvPicPr>
            <a:picLocks noChangeAspect="1"/>
          </p:cNvPicPr>
          <p:nvPr/>
        </p:nvPicPr>
        <p:blipFill>
          <a:blip r:embed="rId2"/>
          <a:stretch>
            <a:fillRect/>
          </a:stretch>
        </p:blipFill>
        <p:spPr>
          <a:xfrm>
            <a:off x="4355976" y="3050968"/>
            <a:ext cx="3820294" cy="3475289"/>
          </a:xfrm>
          <a:prstGeom prst="rect">
            <a:avLst/>
          </a:prstGeom>
          <a:ln>
            <a:solidFill>
              <a:srgbClr val="C00000"/>
            </a:solidFill>
          </a:ln>
        </p:spPr>
      </p:pic>
    </p:spTree>
    <p:extLst>
      <p:ext uri="{BB962C8B-B14F-4D97-AF65-F5344CB8AC3E}">
        <p14:creationId xmlns:p14="http://schemas.microsoft.com/office/powerpoint/2010/main" val="263832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89.5 Modern Deep Neural Network</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21984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Modern Deep Neural Network (Explanation)</a:t>
            </a:r>
            <a:endParaRPr lang="en-US" sz="1800" b="1" dirty="0">
              <a:solidFill>
                <a:srgbClr val="29303B"/>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Finally we'll talk about a modern Deep Neural Network and really this is all there is to it.</a:t>
            </a:r>
          </a:p>
          <a:p>
            <a:pPr marL="342900" indent="-342900" algn="l">
              <a:buClr>
                <a:srgbClr val="0070C0"/>
              </a:buClr>
              <a:buSzPct val="80000"/>
              <a:buFont typeface="Wingdings" pitchFamily="2" charset="2"/>
              <a:buChar char="u"/>
            </a:pPr>
            <a:r>
              <a:rPr lang="en-US" altLang="en-US" sz="1800" b="1" dirty="0">
                <a:solidFill>
                  <a:srgbClr val="29303B"/>
                </a:solidFill>
              </a:rPr>
              <a:t>We</a:t>
            </a:r>
            <a:r>
              <a:rPr kumimoji="0" lang="en-US" altLang="en-US" sz="1800" b="1" i="0" u="none" strike="noStrike" cap="none" normalizeH="0" baseline="0" dirty="0">
                <a:ln>
                  <a:noFill/>
                </a:ln>
                <a:solidFill>
                  <a:srgbClr val="29303B"/>
                </a:solidFill>
                <a:effectLst/>
              </a:rPr>
              <a:t> are going to be talking about ways of implementing Deep Neural Network.</a:t>
            </a:r>
            <a:endParaRPr lang="en-US" altLang="en-US" sz="1800" b="1" dirty="0">
              <a:solidFill>
                <a:srgbClr val="29303B"/>
              </a:solidFill>
            </a:endParaRPr>
          </a:p>
          <a:p>
            <a:pPr marL="342900" indent="-342900" algn="l">
              <a:buClr>
                <a:srgbClr val="0070C0"/>
              </a:buClr>
              <a:buSzPct val="80000"/>
              <a:buFont typeface="Wingdings" pitchFamily="2" charset="2"/>
              <a:buChar char="u"/>
            </a:pPr>
            <a:r>
              <a:rPr lang="en-US" altLang="en-US" sz="1800" b="1" dirty="0">
                <a:solidFill>
                  <a:srgbClr val="29303B"/>
                </a:solidFill>
              </a:rPr>
              <a:t>W</a:t>
            </a:r>
            <a:r>
              <a:rPr kumimoji="0" lang="en-US" altLang="en-US" sz="1800" b="1" i="0" u="none" strike="noStrike" cap="none" normalizeH="0" baseline="0" dirty="0">
                <a:ln>
                  <a:noFill/>
                </a:ln>
                <a:solidFill>
                  <a:srgbClr val="29303B"/>
                </a:solidFill>
                <a:effectLst/>
              </a:rPr>
              <a:t>e have replaced that step function with something better.</a:t>
            </a:r>
          </a:p>
          <a:p>
            <a:pPr marL="342900" indent="-342900" algn="l">
              <a:buClr>
                <a:srgbClr val="0070C0"/>
              </a:buClr>
              <a:buSzPct val="80000"/>
              <a:buFont typeface="Wingdings" pitchFamily="2" charset="2"/>
              <a:buChar char="u"/>
            </a:pPr>
            <a:r>
              <a:rPr lang="en-US" altLang="en-US" sz="1800" b="1" dirty="0">
                <a:solidFill>
                  <a:srgbClr val="29303B"/>
                </a:solidFill>
              </a:rPr>
              <a:t>We wi</a:t>
            </a:r>
            <a:r>
              <a:rPr kumimoji="0" lang="en-US" altLang="en-US" sz="1800" b="1" i="0" u="none" strike="noStrike" cap="none" normalizeH="0" baseline="0" dirty="0">
                <a:ln>
                  <a:noFill/>
                </a:ln>
                <a:solidFill>
                  <a:srgbClr val="29303B"/>
                </a:solidFill>
                <a:effectLst/>
              </a:rPr>
              <a:t>ll talk about alternative activation functions, this one is illustrating something called </a:t>
            </a:r>
            <a:r>
              <a:rPr kumimoji="0" lang="en-US" altLang="en-US" sz="1800" b="1" i="0" u="none" strike="noStrike" cap="none" normalizeH="0" baseline="0" dirty="0" err="1">
                <a:ln>
                  <a:noFill/>
                </a:ln>
                <a:solidFill>
                  <a:srgbClr val="29303B"/>
                </a:solidFill>
                <a:effectLst/>
              </a:rPr>
              <a:t>ReLU</a:t>
            </a:r>
            <a:r>
              <a:rPr kumimoji="0" lang="en-US" altLang="en-US" sz="1800" b="1" i="0" u="none" strike="noStrike" cap="none" normalizeH="0" baseline="0" dirty="0">
                <a:ln>
                  <a:noFill/>
                </a:ln>
                <a:solidFill>
                  <a:srgbClr val="29303B"/>
                </a:solidFill>
                <a:effectLst/>
              </a:rPr>
              <a:t>, that we'll talk about later. </a:t>
            </a:r>
          </a:p>
          <a:p>
            <a:pPr algn="l">
              <a:buClr>
                <a:srgbClr val="0070C0"/>
              </a:buClr>
              <a:buSzPct val="80000"/>
            </a:pPr>
            <a:endParaRPr kumimoji="0" lang="en-US" altLang="en-US" sz="1800" b="1" i="0" u="none" strike="noStrike" cap="none" normalizeH="0" baseline="0" dirty="0">
              <a:ln>
                <a:noFill/>
              </a:ln>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pic>
        <p:nvPicPr>
          <p:cNvPr id="7" name="Picture 6">
            <a:extLst>
              <a:ext uri="{FF2B5EF4-FFF2-40B4-BE49-F238E27FC236}">
                <a16:creationId xmlns:a16="http://schemas.microsoft.com/office/drawing/2014/main" id="{042E4EBB-5DD4-4A68-A550-C4E864D2DF69}"/>
              </a:ext>
            </a:extLst>
          </p:cNvPr>
          <p:cNvPicPr>
            <a:picLocks noChangeAspect="1"/>
          </p:cNvPicPr>
          <p:nvPr/>
        </p:nvPicPr>
        <p:blipFill>
          <a:blip r:embed="rId2"/>
          <a:stretch>
            <a:fillRect/>
          </a:stretch>
        </p:blipFill>
        <p:spPr>
          <a:xfrm>
            <a:off x="5850441" y="3861049"/>
            <a:ext cx="2859948" cy="2601670"/>
          </a:xfrm>
          <a:prstGeom prst="rect">
            <a:avLst/>
          </a:prstGeom>
          <a:ln>
            <a:solidFill>
              <a:srgbClr val="C00000"/>
            </a:solidFill>
          </a:ln>
        </p:spPr>
      </p:pic>
    </p:spTree>
    <p:extLst>
      <p:ext uri="{BB962C8B-B14F-4D97-AF65-F5344CB8AC3E}">
        <p14:creationId xmlns:p14="http://schemas.microsoft.com/office/powerpoint/2010/main" val="3851835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89.5 Modern Deep Neural Network</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23851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Modern Deep Neural Network (Explanation)</a:t>
            </a:r>
            <a:endParaRPr lang="en-US" sz="1800" b="1" dirty="0">
              <a:solidFill>
                <a:srgbClr val="29303B"/>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The key point there though is that a step function has a lot of mathematical properties, especially, when you're trying to figure out their slopes and their derivatives, so turns out that other shapes work out better and allow you to converge more quickly when you're trying to train a neural network.</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We'll also apply softmax to the output. </a:t>
            </a:r>
            <a:r>
              <a:rPr lang="en-US" altLang="en-US" sz="1800" b="1" dirty="0">
                <a:solidFill>
                  <a:srgbClr val="29303B"/>
                </a:solidFill>
              </a:rPr>
              <a:t>T</a:t>
            </a:r>
            <a:r>
              <a:rPr kumimoji="0" lang="en-US" altLang="en-US" sz="1800" b="1" i="0" u="none" strike="noStrike" cap="none" normalizeH="0" baseline="0" dirty="0">
                <a:ln>
                  <a:noFill/>
                </a:ln>
                <a:solidFill>
                  <a:srgbClr val="29303B"/>
                </a:solidFill>
                <a:effectLst/>
              </a:rPr>
              <a:t>hat's just a way of converting the final outputs of our neural network or deep neural network into probabilities from whence we can just choose the classification with the highest probability.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pic>
        <p:nvPicPr>
          <p:cNvPr id="7" name="Picture 6">
            <a:extLst>
              <a:ext uri="{FF2B5EF4-FFF2-40B4-BE49-F238E27FC236}">
                <a16:creationId xmlns:a16="http://schemas.microsoft.com/office/drawing/2014/main" id="{042E4EBB-5DD4-4A68-A550-C4E864D2DF69}"/>
              </a:ext>
            </a:extLst>
          </p:cNvPr>
          <p:cNvPicPr>
            <a:picLocks noChangeAspect="1"/>
          </p:cNvPicPr>
          <p:nvPr/>
        </p:nvPicPr>
        <p:blipFill>
          <a:blip r:embed="rId2"/>
          <a:stretch>
            <a:fillRect/>
          </a:stretch>
        </p:blipFill>
        <p:spPr>
          <a:xfrm>
            <a:off x="5850441" y="3861049"/>
            <a:ext cx="2859948" cy="2601670"/>
          </a:xfrm>
          <a:prstGeom prst="rect">
            <a:avLst/>
          </a:prstGeom>
          <a:ln>
            <a:solidFill>
              <a:srgbClr val="C00000"/>
            </a:solidFill>
          </a:ln>
        </p:spPr>
      </p:pic>
    </p:spTree>
    <p:extLst>
      <p:ext uri="{BB962C8B-B14F-4D97-AF65-F5344CB8AC3E}">
        <p14:creationId xmlns:p14="http://schemas.microsoft.com/office/powerpoint/2010/main" val="1129349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89.5 Modern Deep Neural Network</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18561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Modern Deep Neural Network (Explanation)</a:t>
            </a:r>
            <a:endParaRPr lang="en-US" sz="1800" b="1" dirty="0">
              <a:solidFill>
                <a:srgbClr val="29303B"/>
              </a:solidFill>
            </a:endParaRPr>
          </a:p>
          <a:p>
            <a:pPr marL="342900" indent="-342900" algn="l">
              <a:buClr>
                <a:srgbClr val="0070C0"/>
              </a:buClr>
              <a:buSzPct val="80000"/>
              <a:buFont typeface="Wingdings" pitchFamily="2" charset="2"/>
              <a:buChar char="u"/>
            </a:pPr>
            <a:r>
              <a:rPr lang="en-US" altLang="en-US" sz="1800" b="1" dirty="0">
                <a:solidFill>
                  <a:srgbClr val="29303B"/>
                </a:solidFill>
              </a:rPr>
              <a:t>W</a:t>
            </a:r>
            <a:r>
              <a:rPr kumimoji="0" lang="en-US" altLang="en-US" sz="1800" b="1" i="0" u="none" strike="noStrike" cap="none" normalizeH="0" baseline="0" dirty="0">
                <a:ln>
                  <a:noFill/>
                </a:ln>
                <a:solidFill>
                  <a:srgbClr val="29303B"/>
                </a:solidFill>
                <a:effectLst/>
              </a:rPr>
              <a:t>e will also train this neural network using gradient descent or some variation.</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We will use autodiff, which we also talked about earlier, to actually make that training more efficient.</a:t>
            </a:r>
            <a:endParaRPr lang="en-US" altLang="en-US" sz="1800" b="1" dirty="0">
              <a:solidFill>
                <a:srgbClr val="29303B"/>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We know this history of deep neural networks and Deep Learning and those are the main concepts.</a:t>
            </a:r>
            <a:br>
              <a:rPr kumimoji="0" lang="en-US" altLang="en-US" sz="1800" b="1" i="0" u="none" strike="noStrike" cap="none" normalizeH="0" baseline="0" dirty="0">
                <a:ln>
                  <a:noFill/>
                </a:ln>
                <a:solidFill>
                  <a:schemeClr val="tx1"/>
                </a:solidFill>
                <a:effectLst/>
              </a:rPr>
            </a:br>
            <a:endParaRPr kumimoji="0" lang="en-US" altLang="en-US" sz="1800" b="1" i="0" u="none" strike="noStrike" cap="none" normalizeH="0" baseline="0" dirty="0">
              <a:ln>
                <a:noFill/>
              </a:ln>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pic>
        <p:nvPicPr>
          <p:cNvPr id="7" name="Picture 6">
            <a:extLst>
              <a:ext uri="{FF2B5EF4-FFF2-40B4-BE49-F238E27FC236}">
                <a16:creationId xmlns:a16="http://schemas.microsoft.com/office/drawing/2014/main" id="{042E4EBB-5DD4-4A68-A550-C4E864D2DF69}"/>
              </a:ext>
            </a:extLst>
          </p:cNvPr>
          <p:cNvPicPr>
            <a:picLocks noChangeAspect="1"/>
          </p:cNvPicPr>
          <p:nvPr/>
        </p:nvPicPr>
        <p:blipFill>
          <a:blip r:embed="rId2"/>
          <a:stretch>
            <a:fillRect/>
          </a:stretch>
        </p:blipFill>
        <p:spPr>
          <a:xfrm>
            <a:off x="3995936" y="3539111"/>
            <a:ext cx="2859948" cy="2601670"/>
          </a:xfrm>
          <a:prstGeom prst="rect">
            <a:avLst/>
          </a:prstGeom>
          <a:ln>
            <a:solidFill>
              <a:srgbClr val="C00000"/>
            </a:solidFill>
          </a:ln>
        </p:spPr>
      </p:pic>
    </p:spTree>
    <p:extLst>
      <p:ext uri="{BB962C8B-B14F-4D97-AF65-F5344CB8AC3E}">
        <p14:creationId xmlns:p14="http://schemas.microsoft.com/office/powerpoint/2010/main" val="2513750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Molecular Details of Brain Injury Revealed | Biocompare.com">
            <a:extLst>
              <a:ext uri="{FF2B5EF4-FFF2-40B4-BE49-F238E27FC236}">
                <a16:creationId xmlns:a16="http://schemas.microsoft.com/office/drawing/2014/main" id="{1EBAA06D-FC61-49FF-BC6E-F8C409F63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56356"/>
            <a:ext cx="4051549" cy="180336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89.1 Biological Inspiration</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22982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Biological Inspiration</a:t>
            </a:r>
            <a:endParaRPr lang="en-US" sz="1800" b="1" dirty="0">
              <a:solidFill>
                <a:schemeClr val="tx1"/>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Neurons in your cerebral cortex are connected via axons. </a:t>
            </a:r>
          </a:p>
          <a:p>
            <a:pPr marL="342900" indent="-342900" algn="l">
              <a:buClr>
                <a:srgbClr val="0070C0"/>
              </a:buClr>
              <a:buSzPct val="80000"/>
              <a:buFont typeface="Wingdings" pitchFamily="2" charset="2"/>
              <a:buChar char="u"/>
            </a:pPr>
            <a:r>
              <a:rPr lang="en-US" altLang="en-US" sz="1800" b="1" dirty="0">
                <a:solidFill>
                  <a:schemeClr val="tx1"/>
                </a:solidFill>
              </a:rPr>
              <a:t>A neuron “fires” to the neurons which connected to, when enough of this input signals are activated.</a:t>
            </a:r>
          </a:p>
          <a:p>
            <a:pPr marL="342900" indent="-342900" algn="l">
              <a:buClr>
                <a:srgbClr val="0070C0"/>
              </a:buClr>
              <a:buSzPct val="80000"/>
              <a:buFont typeface="Wingdings" pitchFamily="2" charset="2"/>
              <a:buChar char="u"/>
            </a:pPr>
            <a:r>
              <a:rPr lang="en-US" altLang="en-US" sz="1800" b="1" dirty="0">
                <a:solidFill>
                  <a:schemeClr val="tx1"/>
                </a:solidFill>
              </a:rPr>
              <a:t>T</a:t>
            </a:r>
            <a:r>
              <a:rPr kumimoji="0" lang="en-US" altLang="en-US" sz="1800" b="1" i="0" u="none" strike="noStrike" cap="none" normalizeH="0" baseline="0" dirty="0">
                <a:ln>
                  <a:noFill/>
                </a:ln>
                <a:solidFill>
                  <a:schemeClr val="tx1"/>
                </a:solidFill>
                <a:effectLst/>
              </a:rPr>
              <a:t>he individual neuron </a:t>
            </a:r>
            <a:r>
              <a:rPr lang="en-US" altLang="en-US" sz="1800" b="1" dirty="0">
                <a:solidFill>
                  <a:schemeClr val="tx1"/>
                </a:solidFill>
              </a:rPr>
              <a:t>is very simple,</a:t>
            </a:r>
            <a:r>
              <a:rPr kumimoji="0" lang="en-US" altLang="en-US" sz="1800" b="1" i="0" u="none" strike="noStrike" cap="none" normalizeH="0" baseline="0" dirty="0">
                <a:ln>
                  <a:noFill/>
                </a:ln>
                <a:solidFill>
                  <a:schemeClr val="tx1"/>
                </a:solidFill>
                <a:effectLst/>
              </a:rPr>
              <a:t> but layers of connected neurons can yield learning behavior.</a:t>
            </a:r>
          </a:p>
          <a:p>
            <a:pPr marL="342900" indent="-342900" algn="l">
              <a:buClr>
                <a:srgbClr val="0070C0"/>
              </a:buClr>
              <a:buSzPct val="80000"/>
              <a:buFont typeface="Wingdings" pitchFamily="2" charset="2"/>
              <a:buChar char="u"/>
            </a:pPr>
            <a:r>
              <a:rPr lang="en-US" altLang="en-US" sz="1800" b="1" dirty="0">
                <a:solidFill>
                  <a:schemeClr val="tx1"/>
                </a:solidFill>
              </a:rPr>
              <a:t>Billions of neurons, each with thousands of connections, yields a mind.</a:t>
            </a:r>
            <a:endParaRPr kumimoji="0" lang="en-US" altLang="en-US" sz="1800" b="1" i="0" u="none" strike="noStrike" cap="none" normalizeH="0" baseline="0" dirty="0">
              <a:ln>
                <a:noFill/>
              </a:ln>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FBC18654-7673-44B6-9CA2-15E971B594EE}"/>
              </a:ext>
            </a:extLst>
          </p:cNvPr>
          <p:cNvPicPr>
            <a:picLocks noChangeAspect="1"/>
          </p:cNvPicPr>
          <p:nvPr/>
        </p:nvPicPr>
        <p:blipFill>
          <a:blip r:embed="rId3"/>
          <a:stretch>
            <a:fillRect/>
          </a:stretch>
        </p:blipFill>
        <p:spPr>
          <a:xfrm>
            <a:off x="6084168" y="5357048"/>
            <a:ext cx="2214580" cy="1306485"/>
          </a:xfrm>
          <a:prstGeom prst="rect">
            <a:avLst/>
          </a:prstGeom>
          <a:ln>
            <a:solidFill>
              <a:srgbClr val="C00000"/>
            </a:solidFill>
          </a:ln>
        </p:spPr>
      </p:pic>
      <p:pic>
        <p:nvPicPr>
          <p:cNvPr id="3076" name="Picture 4" descr="Know your brain: Cerebral cortex — Neuroscientifically Challenged">
            <a:extLst>
              <a:ext uri="{FF2B5EF4-FFF2-40B4-BE49-F238E27FC236}">
                <a16:creationId xmlns:a16="http://schemas.microsoft.com/office/drawing/2014/main" id="{79F16085-8F3A-4A6C-A756-F930FA0655F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821" y="3857888"/>
            <a:ext cx="2936770" cy="180336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370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89.1 Biological Inspiration</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33783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Biological Inspiration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lang="en-US" altLang="en-US" sz="1800" b="1" dirty="0">
                <a:solidFill>
                  <a:srgbClr val="29303B"/>
                </a:solidFill>
              </a:rPr>
              <a:t>F</a:t>
            </a:r>
            <a:r>
              <a:rPr kumimoji="0" lang="en-US" altLang="en-US" sz="1800" b="1" i="0" u="none" strike="noStrike" cap="none" normalizeH="0" baseline="0" dirty="0">
                <a:ln>
                  <a:noFill/>
                </a:ln>
                <a:solidFill>
                  <a:srgbClr val="29303B"/>
                </a:solidFill>
                <a:effectLst/>
              </a:rPr>
              <a:t>irst, we want to understand how they work and where they came from.</a:t>
            </a:r>
          </a:p>
          <a:p>
            <a:pPr marL="342900" indent="-342900" algn="l">
              <a:buClr>
                <a:srgbClr val="0070C0"/>
              </a:buClr>
              <a:buSzPct val="80000"/>
              <a:buFont typeface="Wingdings" pitchFamily="2" charset="2"/>
              <a:buChar char="u"/>
            </a:pPr>
            <a:r>
              <a:rPr lang="en-US" altLang="en-US" sz="1800" b="1" dirty="0">
                <a:solidFill>
                  <a:srgbClr val="29303B"/>
                </a:solidFill>
              </a:rPr>
              <a:t>T</a:t>
            </a:r>
            <a:r>
              <a:rPr kumimoji="0" lang="en-US" altLang="en-US" sz="1800" b="1" i="0" u="none" strike="noStrike" cap="none" normalizeH="0" baseline="0" dirty="0">
                <a:ln>
                  <a:noFill/>
                </a:ln>
                <a:solidFill>
                  <a:srgbClr val="29303B"/>
                </a:solidFill>
                <a:effectLst/>
              </a:rPr>
              <a:t>his whole field of artificial intelligence is based on an understanding of how our own brains work.</a:t>
            </a:r>
          </a:p>
          <a:p>
            <a:pPr marL="342900" indent="-342900" algn="l">
              <a:buClr>
                <a:srgbClr val="0070C0"/>
              </a:buClr>
              <a:buSzPct val="80000"/>
              <a:buFont typeface="Wingdings" pitchFamily="2" charset="2"/>
              <a:buChar char="u"/>
            </a:pPr>
            <a:r>
              <a:rPr lang="en-US" altLang="en-US" sz="1800" b="1" dirty="0">
                <a:solidFill>
                  <a:srgbClr val="29303B"/>
                </a:solidFill>
              </a:rPr>
              <a:t>O</a:t>
            </a:r>
            <a:r>
              <a:rPr kumimoji="0" lang="en-US" altLang="en-US" sz="1800" b="1" i="0" u="none" strike="noStrike" cap="none" normalizeH="0" baseline="0" dirty="0">
                <a:ln>
                  <a:noFill/>
                </a:ln>
                <a:solidFill>
                  <a:srgbClr val="29303B"/>
                </a:solidFill>
                <a:effectLst/>
              </a:rPr>
              <a:t>ver millions of years of evolution nature has come up with a way to make us think.</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If we reverse engineer the way that our brains work we can get some insights on how to make machines that think.</a:t>
            </a:r>
          </a:p>
          <a:p>
            <a:pPr marL="342900" indent="-342900" algn="l">
              <a:buClr>
                <a:srgbClr val="0070C0"/>
              </a:buClr>
              <a:buSzPct val="80000"/>
              <a:buFont typeface="Wingdings" pitchFamily="2" charset="2"/>
              <a:buChar char="u"/>
            </a:pPr>
            <a:r>
              <a:rPr lang="en-US" altLang="en-US" sz="1800" b="1" dirty="0">
                <a:solidFill>
                  <a:srgbClr val="29303B"/>
                </a:solidFill>
              </a:rPr>
              <a:t>W</a:t>
            </a:r>
            <a:r>
              <a:rPr kumimoji="0" lang="en-US" altLang="en-US" sz="1800" b="1" i="0" u="none" strike="noStrike" cap="none" normalizeH="0" baseline="0" dirty="0">
                <a:ln>
                  <a:noFill/>
                </a:ln>
                <a:solidFill>
                  <a:srgbClr val="29303B"/>
                </a:solidFill>
                <a:effectLst/>
              </a:rPr>
              <a:t>ithin your brain, specifically, your cerebral cortex which is where all of your thinking happens, you have a bunch of neurons, these are individual nerve cells and they are connected to each other via axons and dendrites.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1" name="Picture 4" descr="Know your brain: Cerebral cortex — Neuroscientifically Challenged">
            <a:extLst>
              <a:ext uri="{FF2B5EF4-FFF2-40B4-BE49-F238E27FC236}">
                <a16:creationId xmlns:a16="http://schemas.microsoft.com/office/drawing/2014/main" id="{08D5DDEF-8F12-400B-B080-ED282B598E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4152" y="4918115"/>
            <a:ext cx="2936770" cy="180336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13" name="Picture 2" descr="Molecular Details of Brain Injury Revealed | Biocompare.com">
            <a:extLst>
              <a:ext uri="{FF2B5EF4-FFF2-40B4-BE49-F238E27FC236}">
                <a16:creationId xmlns:a16="http://schemas.microsoft.com/office/drawing/2014/main" id="{46192BEF-BB65-4BE4-8DFB-A1DA29845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4935999"/>
            <a:ext cx="4051549" cy="180336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62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89.1 Biological Inspiration</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28892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Biological Inspiration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All neurons</a:t>
            </a:r>
            <a:r>
              <a:rPr lang="en-US" altLang="en-US" sz="1800" b="1" dirty="0">
                <a:solidFill>
                  <a:srgbClr val="29303B"/>
                </a:solidFill>
              </a:rPr>
              <a:t> are connected by </a:t>
            </a:r>
            <a:r>
              <a:rPr kumimoji="0" lang="en-US" altLang="en-US" sz="1800" b="1" i="0" u="none" strike="noStrike" cap="none" normalizeH="0" baseline="0" dirty="0">
                <a:ln>
                  <a:noFill/>
                </a:ln>
                <a:solidFill>
                  <a:srgbClr val="29303B"/>
                </a:solidFill>
                <a:effectLst/>
              </a:rPr>
              <a:t>wires </a:t>
            </a:r>
            <a:r>
              <a:rPr lang="en-US" altLang="en-US" sz="1800" b="1" dirty="0">
                <a:solidFill>
                  <a:srgbClr val="29303B"/>
                </a:solidFill>
              </a:rPr>
              <a:t>(</a:t>
            </a:r>
            <a:r>
              <a:rPr kumimoji="0" lang="en-US" altLang="en-US" sz="1800" b="1" i="0" u="none" strike="noStrike" cap="none" normalizeH="0" baseline="0" dirty="0">
                <a:ln>
                  <a:noFill/>
                </a:ln>
                <a:solidFill>
                  <a:srgbClr val="29303B"/>
                </a:solidFill>
                <a:effectLst/>
              </a:rPr>
              <a:t>axons) together.</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An individual neuron will fire (or send a signal) to all the neurons via axon (wires) when enough of its input signals are activated.</a:t>
            </a:r>
          </a:p>
          <a:p>
            <a:pPr marL="342900" indent="-342900" algn="l">
              <a:buClr>
                <a:srgbClr val="0070C0"/>
              </a:buClr>
              <a:buSzPct val="80000"/>
              <a:buFont typeface="Wingdings" pitchFamily="2" charset="2"/>
              <a:buChar char="u"/>
            </a:pPr>
            <a:r>
              <a:rPr lang="en-US" altLang="en-US" sz="1800" b="1" dirty="0">
                <a:solidFill>
                  <a:srgbClr val="29303B"/>
                </a:solidFill>
              </a:rPr>
              <a:t>T</a:t>
            </a:r>
            <a:r>
              <a:rPr kumimoji="0" lang="en-US" altLang="en-US" sz="1800" b="1" i="0" u="none" strike="noStrike" cap="none" normalizeH="0" baseline="0" dirty="0">
                <a:ln>
                  <a:noFill/>
                </a:ln>
                <a:solidFill>
                  <a:srgbClr val="29303B"/>
                </a:solidFill>
                <a:effectLst/>
              </a:rPr>
              <a:t>he individual neuron level is a very simple.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But all cells (neurons) that has a bunch of input signals coming into neuron.</a:t>
            </a:r>
          </a:p>
          <a:p>
            <a:pPr marL="342900" indent="-342900" algn="l">
              <a:buClr>
                <a:srgbClr val="0070C0"/>
              </a:buClr>
              <a:buSzPct val="80000"/>
              <a:buFont typeface="Wingdings" pitchFamily="2" charset="2"/>
              <a:buChar char="u"/>
            </a:pPr>
            <a:r>
              <a:rPr lang="en-US" altLang="en-US" sz="1800" b="1" dirty="0">
                <a:solidFill>
                  <a:srgbClr val="29303B"/>
                </a:solidFill>
              </a:rPr>
              <a:t>I</a:t>
            </a:r>
            <a:r>
              <a:rPr kumimoji="0" lang="en-US" altLang="en-US" sz="1800" b="1" i="0" u="none" strike="noStrike" cap="none" normalizeH="0" baseline="0" dirty="0">
                <a:ln>
                  <a:noFill/>
                </a:ln>
                <a:solidFill>
                  <a:srgbClr val="29303B"/>
                </a:solidFill>
                <a:effectLst/>
              </a:rPr>
              <a:t>f those inputs signals reach a certain threshold, it will in turn fire off a set of signals to the neurons.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The neurons also can fire their connected neurons.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11" name="Picture 4" descr="Know your brain: Cerebral cortex — Neuroscientifically Challenged">
            <a:extLst>
              <a:ext uri="{FF2B5EF4-FFF2-40B4-BE49-F238E27FC236}">
                <a16:creationId xmlns:a16="http://schemas.microsoft.com/office/drawing/2014/main" id="{08D5DDEF-8F12-400B-B080-ED282B598E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5896" y="4517500"/>
            <a:ext cx="2936770" cy="180336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7" name="Picture 2" descr="Molecular Details of Brain Injury Revealed | Biocompare.com">
            <a:extLst>
              <a:ext uri="{FF2B5EF4-FFF2-40B4-BE49-F238E27FC236}">
                <a16:creationId xmlns:a16="http://schemas.microsoft.com/office/drawing/2014/main" id="{A8FADCE5-29D9-4535-A3B4-EEE52D4F2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546" y="4517500"/>
            <a:ext cx="4051549" cy="180336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686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89.1 Biological Inspiration</a:t>
            </a:r>
            <a:endParaRPr lang="zh-TW" altLang="en-US" b="1" dirty="0">
              <a:solidFill>
                <a:srgbClr val="FFFF00"/>
              </a:solidFill>
            </a:endParaRPr>
          </a:p>
        </p:txBody>
      </p:sp>
      <p:sp>
        <p:nvSpPr>
          <p:cNvPr id="3" name="副標題 2"/>
          <p:cNvSpPr>
            <a:spLocks noGrp="1"/>
          </p:cNvSpPr>
          <p:nvPr>
            <p:ph type="subTitle" idx="1"/>
          </p:nvPr>
        </p:nvSpPr>
        <p:spPr>
          <a:xfrm>
            <a:off x="467866" y="1403850"/>
            <a:ext cx="8291263" cy="28172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Biological Inspiration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But when you start to have many of these neurons connected together in many different ways with different strengths between each connection, they get very complicated.</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We have a very simple concept, a very simple model, but when you stack them together you can create very complex behavior</a:t>
            </a:r>
            <a:r>
              <a:rPr lang="en-US" altLang="en-US" sz="1800" b="1" dirty="0">
                <a:solidFill>
                  <a:srgbClr val="29303B"/>
                </a:solidFill>
              </a:rPr>
              <a:t> </a:t>
            </a:r>
            <a:r>
              <a:rPr kumimoji="0" lang="en-US" altLang="en-US" sz="1800" b="1" i="0" u="none" strike="noStrike" cap="none" normalizeH="0" baseline="0" dirty="0">
                <a:ln>
                  <a:noFill/>
                </a:ln>
                <a:solidFill>
                  <a:srgbClr val="29303B"/>
                </a:solidFill>
                <a:effectLst/>
              </a:rPr>
              <a:t>and this can yield learning behavior.</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This is actually, this actually works and not only works in your brain, it works in our computers as well.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11" name="Picture 4" descr="Know your brain: Cerebral cortex — Neuroscientifically Challenged">
            <a:extLst>
              <a:ext uri="{FF2B5EF4-FFF2-40B4-BE49-F238E27FC236}">
                <a16:creationId xmlns:a16="http://schemas.microsoft.com/office/drawing/2014/main" id="{08D5DDEF-8F12-400B-B080-ED282B598E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4500194"/>
            <a:ext cx="2936770" cy="180336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7" name="Picture 2" descr="Molecular Details of Brain Injury Revealed | Biocompare.com">
            <a:extLst>
              <a:ext uri="{FF2B5EF4-FFF2-40B4-BE49-F238E27FC236}">
                <a16:creationId xmlns:a16="http://schemas.microsoft.com/office/drawing/2014/main" id="{A8FADCE5-29D9-4535-A3B4-EEE52D4F2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4500194"/>
            <a:ext cx="4051549" cy="180336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79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89.1 Biological Inspiration</a:t>
            </a:r>
            <a:endParaRPr lang="zh-TW" altLang="en-US" b="1" dirty="0">
              <a:solidFill>
                <a:srgbClr val="FFFF00"/>
              </a:solidFill>
            </a:endParaRPr>
          </a:p>
        </p:txBody>
      </p:sp>
      <p:sp>
        <p:nvSpPr>
          <p:cNvPr id="3" name="副標題 2"/>
          <p:cNvSpPr>
            <a:spLocks noGrp="1"/>
          </p:cNvSpPr>
          <p:nvPr>
            <p:ph type="subTitle" idx="1"/>
          </p:nvPr>
        </p:nvSpPr>
        <p:spPr>
          <a:xfrm>
            <a:off x="467866" y="1403849"/>
            <a:ext cx="8291263" cy="22411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Biological Inspiration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You have billions of neurons each of them with thousands of connections and that's what it takes to actually create a human mind.</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The Deep Learning and Artificial Intelligence use the same basic concept.</a:t>
            </a:r>
          </a:p>
          <a:p>
            <a:pPr marL="342900" indent="-342900" algn="l">
              <a:buClr>
                <a:srgbClr val="0070C0"/>
              </a:buClr>
              <a:buSzPct val="80000"/>
              <a:buFont typeface="Wingdings" pitchFamily="2" charset="2"/>
              <a:buChar char="u"/>
            </a:pPr>
            <a:r>
              <a:rPr lang="en-US" altLang="en-US" sz="1800" b="1" dirty="0">
                <a:solidFill>
                  <a:srgbClr val="29303B"/>
                </a:solidFill>
              </a:rPr>
              <a:t>Y</a:t>
            </a:r>
            <a:r>
              <a:rPr kumimoji="0" lang="en-US" altLang="en-US" sz="1800" b="1" i="0" u="none" strike="noStrike" cap="none" normalizeH="0" baseline="0" dirty="0">
                <a:ln>
                  <a:noFill/>
                </a:ln>
                <a:solidFill>
                  <a:srgbClr val="29303B"/>
                </a:solidFill>
                <a:effectLst/>
              </a:rPr>
              <a:t>ou just have a bunch of neurons with a bunch of connections that individually behave very simply, but when </a:t>
            </a:r>
            <a:r>
              <a:rPr lang="en-US" altLang="en-US" sz="1800" b="1" dirty="0">
                <a:solidFill>
                  <a:srgbClr val="29303B"/>
                </a:solidFill>
              </a:rPr>
              <a:t>you </a:t>
            </a:r>
            <a:r>
              <a:rPr kumimoji="0" lang="en-US" altLang="en-US" sz="1800" b="1" i="0" u="none" strike="noStrike" cap="none" normalizeH="0" baseline="0" dirty="0">
                <a:ln>
                  <a:noFill/>
                </a:ln>
                <a:solidFill>
                  <a:srgbClr val="29303B"/>
                </a:solidFill>
                <a:effectLst/>
              </a:rPr>
              <a:t>wired </a:t>
            </a:r>
            <a:r>
              <a:rPr lang="en-US" altLang="en-US" sz="1800" b="1" dirty="0">
                <a:solidFill>
                  <a:srgbClr val="29303B"/>
                </a:solidFill>
              </a:rPr>
              <a:t>them together, it become complex with consciousness</a:t>
            </a:r>
            <a:r>
              <a:rPr kumimoji="0" lang="en-US" altLang="en-US" sz="1800" b="1" i="0" u="none" strike="noStrike" cap="none" normalizeH="0" baseline="0" dirty="0">
                <a:ln>
                  <a:noFill/>
                </a:ln>
                <a:solidFill>
                  <a:srgbClr val="29303B"/>
                </a:solidFill>
                <a:effectLs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11" name="Picture 4" descr="Know your brain: Cerebral cortex — Neuroscientifically Challenged">
            <a:extLst>
              <a:ext uri="{FF2B5EF4-FFF2-40B4-BE49-F238E27FC236}">
                <a16:creationId xmlns:a16="http://schemas.microsoft.com/office/drawing/2014/main" id="{08D5DDEF-8F12-400B-B080-ED282B598E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4653136"/>
            <a:ext cx="2936770" cy="180336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7" name="Picture 2" descr="Molecular Details of Brain Injury Revealed | Biocompare.com">
            <a:extLst>
              <a:ext uri="{FF2B5EF4-FFF2-40B4-BE49-F238E27FC236}">
                <a16:creationId xmlns:a16="http://schemas.microsoft.com/office/drawing/2014/main" id="{A8FADCE5-29D9-4535-A3B4-EEE52D4F2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4679404"/>
            <a:ext cx="4051549" cy="180336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242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89.2 Cortical Columns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7829720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11831</TotalTime>
  <Words>3190</Words>
  <Application>Microsoft Office PowerPoint</Application>
  <PresentationFormat>On-screen Show (4:3)</PresentationFormat>
  <Paragraphs>261</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Wingdings</vt:lpstr>
      <vt:lpstr>Office 佈景主題</vt:lpstr>
      <vt:lpstr>89 ANN History</vt:lpstr>
      <vt:lpstr>89 ANN History</vt:lpstr>
      <vt:lpstr>89.1 Biological Inspiration</vt:lpstr>
      <vt:lpstr>89.1 Biological Inspiration</vt:lpstr>
      <vt:lpstr>89.1 Biological Inspiration</vt:lpstr>
      <vt:lpstr>89.1 Biological Inspiration</vt:lpstr>
      <vt:lpstr>89.1 Biological Inspiration</vt:lpstr>
      <vt:lpstr>89.1 Biological Inspiration</vt:lpstr>
      <vt:lpstr>89.2 Cortical Columns</vt:lpstr>
      <vt:lpstr>89.2 Cortical Columns</vt:lpstr>
      <vt:lpstr>89.2 Cortical Columns</vt:lpstr>
      <vt:lpstr>89.2 Cortical Columns</vt:lpstr>
      <vt:lpstr>89.2 Cortical Columns</vt:lpstr>
      <vt:lpstr>89.3 1943</vt:lpstr>
      <vt:lpstr>89.3 1943</vt:lpstr>
      <vt:lpstr>89.3 1943</vt:lpstr>
      <vt:lpstr>89.3 1943</vt:lpstr>
      <vt:lpstr>89.3 1957</vt:lpstr>
      <vt:lpstr>89.3 1957</vt:lpstr>
      <vt:lpstr>89.3 1957</vt:lpstr>
      <vt:lpstr>89.3 1957</vt:lpstr>
      <vt:lpstr>89.3 Perceptron</vt:lpstr>
      <vt:lpstr>89.3 Perceptron</vt:lpstr>
      <vt:lpstr>89.3 Perceptron</vt:lpstr>
      <vt:lpstr>89.3 Perceptron</vt:lpstr>
      <vt:lpstr>89.3 Perceptron</vt:lpstr>
      <vt:lpstr>89.3 Perceptron</vt:lpstr>
      <vt:lpstr>89.4 Multi-Layer Perceptrons</vt:lpstr>
      <vt:lpstr>89.4 Multi-Layer Perceptrons</vt:lpstr>
      <vt:lpstr>89.4 Multi-Layer Perceptrons</vt:lpstr>
      <vt:lpstr>89.4 Multi-Layer Perceptrons</vt:lpstr>
      <vt:lpstr>89.5 Modern Deep Neural Network</vt:lpstr>
      <vt:lpstr>89.5 Modern Deep Neural Network</vt:lpstr>
      <vt:lpstr>89.5 Modern Deep Neural Network</vt:lpstr>
      <vt:lpstr>89.5 Modern Deep Neural Network</vt:lpstr>
      <vt:lpstr>89.5 Modern Deep Neural Network</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6325</cp:revision>
  <dcterms:created xsi:type="dcterms:W3CDTF">2018-09-28T16:40:41Z</dcterms:created>
  <dcterms:modified xsi:type="dcterms:W3CDTF">2020-09-14T04:43:40Z</dcterms:modified>
</cp:coreProperties>
</file>