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4" r:id="rId3"/>
    <p:sldId id="281" r:id="rId4"/>
    <p:sldId id="280" r:id="rId5"/>
    <p:sldId id="283" r:id="rId6"/>
    <p:sldId id="282" r:id="rId7"/>
    <p:sldId id="284" r:id="rId8"/>
    <p:sldId id="285" r:id="rId9"/>
    <p:sldId id="286" r:id="rId10"/>
    <p:sldId id="287" r:id="rId11"/>
    <p:sldId id="288" r:id="rId12"/>
    <p:sldId id="289" r:id="rId13"/>
    <p:sldId id="290" r:id="rId14"/>
    <p:sldId id="291" r:id="rId15"/>
    <p:sldId id="292" r:id="rId16"/>
    <p:sldId id="293" r:id="rId17"/>
    <p:sldId id="259" r:id="rId1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68" autoAdjust="0"/>
    <p:restoredTop sz="96806" autoAdjust="0"/>
  </p:normalViewPr>
  <p:slideViewPr>
    <p:cSldViewPr>
      <p:cViewPr varScale="1">
        <p:scale>
          <a:sx n="88" d="100"/>
          <a:sy n="88" d="100"/>
        </p:scale>
        <p:origin x="22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2020/8/26</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2020/8/26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2020/8/26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2020/8/26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2020/8/26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2020/8/26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2020/8/26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2020/8/26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2020/8/26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2020/8/26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2020/8/26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2020/8/26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2020/8/26</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udemy.com/course/data-science-and-machine-learning-with-python-hands-on/learn/lecture/4020548#overview" TargetMode="Externa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udemy.com/course/data-science-and-machine-learning-with-python-hands-on/learn/lecture/4020548#overview" TargetMode="External"/><Relationship Id="rId2" Type="http://schemas.openxmlformats.org/officeDocument/2006/relationships/hyperlink" Target="https://blog.hubspot.com/blog/tabid/6307/bid/30684/the-ultimate-list-of-email-spam-trigger-words.aspx"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udemy.com/course/data-science-and-machine-learning-with-python-hands-on/learn/lecture/4020548#overview" TargetMode="Externa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udemy.com/course/data-science-and-machine-learning-with-python-hands-on/learn/lecture/4020548#overview" TargetMode="External"/><Relationship Id="rId2" Type="http://schemas.openxmlformats.org/officeDocument/2006/relationships/hyperlink" Target="https://www.kaggle.com/balakishan77/spam-or-ham-email-classification"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548#overview"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demy.com/course/data-science-and-machine-learning-with-python-hands-on/learn/lecture/4020548#overview" TargetMode="Externa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udemy.com/course/data-science-and-machine-learning-with-python-hands-on/learn/lecture/4020548#overview"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udemy.com/course/data-science-and-machine-learning-with-python-hands-on/learn/lecture/4020548#overview"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548#overview"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udemy.com/course/data-science-and-machine-learning-with-python-hands-on/learn/lecture/4020548#overview" TargetMode="Externa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32 Spam Classifier</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32.3 Message Classifier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551220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32.3 Message Classifier</a:t>
            </a:r>
            <a:endParaRPr lang="zh-TW" altLang="en-US" b="1" dirty="0">
              <a:solidFill>
                <a:srgbClr val="FFFF00"/>
              </a:solidFill>
            </a:endParaRPr>
          </a:p>
        </p:txBody>
      </p:sp>
      <p:sp>
        <p:nvSpPr>
          <p:cNvPr id="3" name="副標題 2"/>
          <p:cNvSpPr>
            <a:spLocks noGrp="1"/>
          </p:cNvSpPr>
          <p:nvPr>
            <p:ph type="subTitle" idx="1"/>
          </p:nvPr>
        </p:nvSpPr>
        <p:spPr>
          <a:xfrm>
            <a:off x="443463" y="1268760"/>
            <a:ext cx="8243337" cy="50405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Message Classifier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https://www.udemy.com/course/data-science-and-machine-learning-with-python-hands-on/learn/lecture/4020548#overview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9" name="Picture 8">
            <a:extLst>
              <a:ext uri="{FF2B5EF4-FFF2-40B4-BE49-F238E27FC236}">
                <a16:creationId xmlns:a16="http://schemas.microsoft.com/office/drawing/2014/main" id="{D396EFA1-42B2-4BAF-91A3-59E853574E9B}"/>
              </a:ext>
            </a:extLst>
          </p:cNvPr>
          <p:cNvPicPr>
            <a:picLocks noChangeAspect="1"/>
          </p:cNvPicPr>
          <p:nvPr/>
        </p:nvPicPr>
        <p:blipFill>
          <a:blip r:embed="rId3"/>
          <a:stretch>
            <a:fillRect/>
          </a:stretch>
        </p:blipFill>
        <p:spPr>
          <a:xfrm>
            <a:off x="978421" y="3689561"/>
            <a:ext cx="7686675" cy="1114425"/>
          </a:xfrm>
          <a:prstGeom prst="rect">
            <a:avLst/>
          </a:prstGeom>
          <a:ln>
            <a:solidFill>
              <a:srgbClr val="C00000"/>
            </a:solidFill>
          </a:ln>
        </p:spPr>
      </p:pic>
      <p:pic>
        <p:nvPicPr>
          <p:cNvPr id="10" name="Picture 9">
            <a:extLst>
              <a:ext uri="{FF2B5EF4-FFF2-40B4-BE49-F238E27FC236}">
                <a16:creationId xmlns:a16="http://schemas.microsoft.com/office/drawing/2014/main" id="{F8566F3B-93E7-4A7F-BB2B-AFBB2B82FFA0}"/>
              </a:ext>
            </a:extLst>
          </p:cNvPr>
          <p:cNvPicPr>
            <a:picLocks noChangeAspect="1"/>
          </p:cNvPicPr>
          <p:nvPr/>
        </p:nvPicPr>
        <p:blipFill>
          <a:blip r:embed="rId4"/>
          <a:stretch>
            <a:fillRect/>
          </a:stretch>
        </p:blipFill>
        <p:spPr>
          <a:xfrm>
            <a:off x="971600" y="1967495"/>
            <a:ext cx="6477000" cy="1266825"/>
          </a:xfrm>
          <a:prstGeom prst="rect">
            <a:avLst/>
          </a:prstGeom>
          <a:ln>
            <a:solidFill>
              <a:srgbClr val="C00000"/>
            </a:solidFill>
          </a:ln>
        </p:spPr>
      </p:pic>
    </p:spTree>
    <p:extLst>
      <p:ext uri="{BB962C8B-B14F-4D97-AF65-F5344CB8AC3E}">
        <p14:creationId xmlns:p14="http://schemas.microsoft.com/office/powerpoint/2010/main" val="2422017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32.4 Exercise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662644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32.4 Exercise</a:t>
            </a:r>
            <a:endParaRPr lang="zh-TW" altLang="en-US" b="1" dirty="0">
              <a:solidFill>
                <a:srgbClr val="FFFF00"/>
              </a:solidFill>
            </a:endParaRPr>
          </a:p>
        </p:txBody>
      </p:sp>
      <p:sp>
        <p:nvSpPr>
          <p:cNvPr id="3" name="副標題 2"/>
          <p:cNvSpPr>
            <a:spLocks noGrp="1"/>
          </p:cNvSpPr>
          <p:nvPr>
            <p:ph type="subTitle" idx="1"/>
          </p:nvPr>
        </p:nvSpPr>
        <p:spPr>
          <a:xfrm>
            <a:off x="443463" y="1268760"/>
            <a:ext cx="8243337" cy="136815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Exercise</a:t>
            </a:r>
          </a:p>
          <a:p>
            <a:pPr marL="342900" indent="-342900" algn="l">
              <a:buClr>
                <a:srgbClr val="0070C0"/>
              </a:buClr>
              <a:buSzPct val="80000"/>
              <a:buFont typeface="Wingdings" pitchFamily="2" charset="2"/>
              <a:buChar char="u"/>
            </a:pPr>
            <a:r>
              <a:rPr lang="en-US" sz="1800" dirty="0">
                <a:hlinkClick r:id="rId2"/>
              </a:rPr>
              <a:t>https://blog.hubspot.com/blog/tabid/6307/bid/30684/the-ultimate-list-of-email-spam-trigger-words.aspx</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Write some Spam and Ham message and make prediction.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3"/>
              </a:rPr>
              <a:t>https://www.udemy.com/course/data-science-and-machine-learning-with-python-hands-on/learn/lecture/4020548#overview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extLst>
      <p:ext uri="{BB962C8B-B14F-4D97-AF65-F5344CB8AC3E}">
        <p14:creationId xmlns:p14="http://schemas.microsoft.com/office/powerpoint/2010/main" val="2792376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32.4 Exercise</a:t>
            </a:r>
            <a:endParaRPr lang="zh-TW" altLang="en-US" b="1" dirty="0">
              <a:solidFill>
                <a:srgbClr val="FFFF00"/>
              </a:solidFill>
            </a:endParaRPr>
          </a:p>
        </p:txBody>
      </p:sp>
      <p:sp>
        <p:nvSpPr>
          <p:cNvPr id="3" name="副標題 2"/>
          <p:cNvSpPr>
            <a:spLocks noGrp="1"/>
          </p:cNvSpPr>
          <p:nvPr>
            <p:ph type="subTitle" idx="1"/>
          </p:nvPr>
        </p:nvSpPr>
        <p:spPr>
          <a:xfrm>
            <a:off x="443463" y="1268760"/>
            <a:ext cx="4128537" cy="63257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Exercise</a:t>
            </a:r>
          </a:p>
          <a:p>
            <a:pPr marL="342900" indent="-342900" algn="l">
              <a:buClr>
                <a:srgbClr val="0070C0"/>
              </a:buClr>
              <a:buSzPct val="80000"/>
              <a:buFont typeface="Wingdings" pitchFamily="2" charset="2"/>
              <a:buChar char="u"/>
            </a:pPr>
            <a:r>
              <a:rPr lang="en-US" sz="1800" b="1" dirty="0">
                <a:solidFill>
                  <a:schemeClr val="tx1"/>
                </a:solidFill>
              </a:rPr>
              <a:t>Code example for </a:t>
            </a:r>
            <a:r>
              <a:rPr lang="en-US" sz="1800" b="1">
                <a:solidFill>
                  <a:schemeClr val="tx1"/>
                </a:solidFill>
              </a:rPr>
              <a:t>wrong prediction.</a:t>
            </a: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https://www.udemy.com/course/data-science-and-machine-learning-with-python-hands-on/learn/lecture/4020548#overview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8" name="Picture 7">
            <a:extLst>
              <a:ext uri="{FF2B5EF4-FFF2-40B4-BE49-F238E27FC236}">
                <a16:creationId xmlns:a16="http://schemas.microsoft.com/office/drawing/2014/main" id="{28414CB2-2ADD-482F-90A9-B537BDEC8FCD}"/>
              </a:ext>
            </a:extLst>
          </p:cNvPr>
          <p:cNvPicPr>
            <a:picLocks noChangeAspect="1"/>
          </p:cNvPicPr>
          <p:nvPr/>
        </p:nvPicPr>
        <p:blipFill>
          <a:blip r:embed="rId3"/>
          <a:stretch>
            <a:fillRect/>
          </a:stretch>
        </p:blipFill>
        <p:spPr>
          <a:xfrm>
            <a:off x="443463" y="4355354"/>
            <a:ext cx="6905625" cy="2057400"/>
          </a:xfrm>
          <a:prstGeom prst="rect">
            <a:avLst/>
          </a:prstGeom>
        </p:spPr>
      </p:pic>
      <p:sp>
        <p:nvSpPr>
          <p:cNvPr id="9" name="Rectangle 8">
            <a:extLst>
              <a:ext uri="{FF2B5EF4-FFF2-40B4-BE49-F238E27FC236}">
                <a16:creationId xmlns:a16="http://schemas.microsoft.com/office/drawing/2014/main" id="{5270B4BC-4753-4671-9319-CB8DB5B1A4AF}"/>
              </a:ext>
            </a:extLst>
          </p:cNvPr>
          <p:cNvSpPr/>
          <p:nvPr/>
        </p:nvSpPr>
        <p:spPr>
          <a:xfrm>
            <a:off x="1235551" y="5429620"/>
            <a:ext cx="1080120" cy="72008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5DFEDBA-015C-42AD-961C-A27B0917E956}"/>
              </a:ext>
            </a:extLst>
          </p:cNvPr>
          <p:cNvSpPr txBox="1"/>
          <p:nvPr/>
        </p:nvSpPr>
        <p:spPr>
          <a:xfrm>
            <a:off x="3400990" y="5604994"/>
            <a:ext cx="2232248" cy="369332"/>
          </a:xfrm>
          <a:prstGeom prst="rect">
            <a:avLst/>
          </a:prstGeom>
          <a:solidFill>
            <a:srgbClr val="FFFF00"/>
          </a:solidFill>
          <a:ln>
            <a:solidFill>
              <a:srgbClr val="C00000"/>
            </a:solidFill>
          </a:ln>
        </p:spPr>
        <p:txBody>
          <a:bodyPr wrap="square" rtlCol="0">
            <a:spAutoFit/>
          </a:bodyPr>
          <a:lstStyle/>
          <a:p>
            <a:r>
              <a:rPr lang="en-US" dirty="0"/>
              <a:t>Wrong Prediction</a:t>
            </a:r>
          </a:p>
        </p:txBody>
      </p:sp>
      <p:cxnSp>
        <p:nvCxnSpPr>
          <p:cNvPr id="12" name="Straight Arrow Connector 11">
            <a:extLst>
              <a:ext uri="{FF2B5EF4-FFF2-40B4-BE49-F238E27FC236}">
                <a16:creationId xmlns:a16="http://schemas.microsoft.com/office/drawing/2014/main" id="{A366C84F-4CA8-471A-8AA7-CA85740C1C66}"/>
              </a:ext>
            </a:extLst>
          </p:cNvPr>
          <p:cNvCxnSpPr>
            <a:stCxn id="10" idx="1"/>
            <a:endCxn id="9" idx="3"/>
          </p:cNvCxnSpPr>
          <p:nvPr/>
        </p:nvCxnSpPr>
        <p:spPr>
          <a:xfrm flipH="1">
            <a:off x="2315671" y="5789660"/>
            <a:ext cx="1085319"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13" name="Picture 12">
            <a:extLst>
              <a:ext uri="{FF2B5EF4-FFF2-40B4-BE49-F238E27FC236}">
                <a16:creationId xmlns:a16="http://schemas.microsoft.com/office/drawing/2014/main" id="{1E833108-259E-4168-86B9-ED489942E5F2}"/>
              </a:ext>
            </a:extLst>
          </p:cNvPr>
          <p:cNvPicPr>
            <a:picLocks noChangeAspect="1"/>
          </p:cNvPicPr>
          <p:nvPr/>
        </p:nvPicPr>
        <p:blipFill>
          <a:blip r:embed="rId4"/>
          <a:stretch>
            <a:fillRect/>
          </a:stretch>
        </p:blipFill>
        <p:spPr>
          <a:xfrm>
            <a:off x="5292080" y="1193634"/>
            <a:ext cx="3710161" cy="4115294"/>
          </a:xfrm>
          <a:prstGeom prst="rect">
            <a:avLst/>
          </a:prstGeom>
          <a:ln>
            <a:solidFill>
              <a:srgbClr val="C00000"/>
            </a:solidFill>
          </a:ln>
        </p:spPr>
      </p:pic>
    </p:spTree>
    <p:extLst>
      <p:ext uri="{BB962C8B-B14F-4D97-AF65-F5344CB8AC3E}">
        <p14:creationId xmlns:p14="http://schemas.microsoft.com/office/powerpoint/2010/main" val="2553463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32.5 Summary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303360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32.5 Summary</a:t>
            </a:r>
            <a:endParaRPr lang="zh-TW" altLang="en-US" b="1" dirty="0">
              <a:solidFill>
                <a:srgbClr val="FFFF00"/>
              </a:solidFill>
            </a:endParaRPr>
          </a:p>
        </p:txBody>
      </p:sp>
      <p:sp>
        <p:nvSpPr>
          <p:cNvPr id="3" name="副標題 2"/>
          <p:cNvSpPr>
            <a:spLocks noGrp="1"/>
          </p:cNvSpPr>
          <p:nvPr>
            <p:ph type="subTitle" idx="1"/>
          </p:nvPr>
        </p:nvSpPr>
        <p:spPr>
          <a:xfrm>
            <a:off x="443463" y="1268760"/>
            <a:ext cx="8243337" cy="144016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Summary</a:t>
            </a:r>
          </a:p>
          <a:p>
            <a:pPr marL="342900" indent="-342900" algn="l">
              <a:buClr>
                <a:srgbClr val="0070C0"/>
              </a:buClr>
              <a:buSzPct val="80000"/>
              <a:buFont typeface="Wingdings" pitchFamily="2" charset="2"/>
              <a:buChar char="u"/>
            </a:pPr>
            <a:r>
              <a:rPr lang="en-US" sz="1800" b="1" dirty="0">
                <a:solidFill>
                  <a:schemeClr val="tx1"/>
                </a:solidFill>
              </a:rPr>
              <a:t>Our dataset is very small. It is easy to make wrong prediction. </a:t>
            </a:r>
          </a:p>
          <a:p>
            <a:pPr marL="342900" indent="-342900" algn="l">
              <a:buClr>
                <a:srgbClr val="0070C0"/>
              </a:buClr>
              <a:buSzPct val="80000"/>
              <a:buFont typeface="Wingdings" pitchFamily="2" charset="2"/>
              <a:buChar char="u"/>
            </a:pPr>
            <a:r>
              <a:rPr lang="en-US" sz="1800" b="1" dirty="0">
                <a:solidFill>
                  <a:schemeClr val="tx1"/>
                </a:solidFill>
              </a:rPr>
              <a:t>You can find bigger data set and example from Kaggle web site.</a:t>
            </a:r>
          </a:p>
          <a:p>
            <a:pPr marL="342900" indent="-342900" algn="l">
              <a:buClr>
                <a:srgbClr val="0070C0"/>
              </a:buClr>
              <a:buSzPct val="80000"/>
              <a:buFont typeface="Wingdings" pitchFamily="2" charset="2"/>
              <a:buChar char="u"/>
            </a:pPr>
            <a:r>
              <a:rPr lang="en-US" sz="1800" dirty="0">
                <a:hlinkClick r:id="rId2"/>
              </a:rPr>
              <a:t>https://www.kaggle.com/balakishan77/spam-or-ham-email-classification</a:t>
            </a: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3"/>
              </a:rPr>
              <a:t>https://www.udemy.com/course/data-science-and-machine-learning-with-python-hands-on/learn/lecture/4020548#overview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Tree>
    <p:extLst>
      <p:ext uri="{BB962C8B-B14F-4D97-AF65-F5344CB8AC3E}">
        <p14:creationId xmlns:p14="http://schemas.microsoft.com/office/powerpoint/2010/main" val="2672887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2020/8/26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32 Spam Classifier</a:t>
            </a:r>
            <a:endParaRPr lang="zh-TW" altLang="en-US" b="1" dirty="0">
              <a:solidFill>
                <a:srgbClr val="FFFF00"/>
              </a:solidFill>
            </a:endParaRPr>
          </a:p>
        </p:txBody>
      </p:sp>
      <p:sp>
        <p:nvSpPr>
          <p:cNvPr id="3" name="副標題 2"/>
          <p:cNvSpPr>
            <a:spLocks noGrp="1"/>
          </p:cNvSpPr>
          <p:nvPr>
            <p:ph type="subTitle" idx="1"/>
          </p:nvPr>
        </p:nvSpPr>
        <p:spPr>
          <a:xfrm>
            <a:off x="455567" y="1412777"/>
            <a:ext cx="8363272" cy="108011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Spam Classifier</a:t>
            </a:r>
          </a:p>
          <a:p>
            <a:pPr marL="342900" indent="-342900" algn="l">
              <a:buClr>
                <a:srgbClr val="0070C0"/>
              </a:buClr>
              <a:buSzPct val="80000"/>
              <a:buFont typeface="Wingdings" pitchFamily="2" charset="2"/>
              <a:buChar char="u"/>
            </a:pPr>
            <a:r>
              <a:rPr lang="en-US" sz="1800" b="1" dirty="0">
                <a:solidFill>
                  <a:schemeClr val="tx1"/>
                </a:solidFill>
              </a:rPr>
              <a:t>We classify the Spam with Naïve Bayes, the easy way.</a:t>
            </a:r>
          </a:p>
          <a:p>
            <a:pPr marL="342900" indent="-342900" algn="l">
              <a:buClr>
                <a:srgbClr val="0070C0"/>
              </a:buClr>
              <a:buSzPct val="80000"/>
              <a:buFont typeface="Wingdings" pitchFamily="2" charset="2"/>
              <a:buChar char="u"/>
            </a:pPr>
            <a:r>
              <a:rPr lang="en-US" sz="1800" b="1" dirty="0">
                <a:solidFill>
                  <a:schemeClr val="tx1"/>
                </a:solidFill>
              </a:rPr>
              <a:t>We'll cheat by using </a:t>
            </a:r>
            <a:r>
              <a:rPr lang="en-US" sz="1800" b="1" dirty="0" err="1">
                <a:solidFill>
                  <a:schemeClr val="tx1"/>
                </a:solidFill>
              </a:rPr>
              <a:t>sklearn.naive_bayes</a:t>
            </a:r>
            <a:r>
              <a:rPr lang="en-US" sz="1800" b="1" dirty="0">
                <a:solidFill>
                  <a:schemeClr val="tx1"/>
                </a:solidFill>
              </a:rPr>
              <a:t> to train a spam classifier.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https://www.udemy.com/course/data-science-and-machine-learning-with-python-hands-on/learn/lecture/4020548#overview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378734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32 Spam Classifier</a:t>
            </a:r>
            <a:endParaRPr lang="zh-TW" altLang="en-US" b="1" dirty="0">
              <a:solidFill>
                <a:srgbClr val="FFFF00"/>
              </a:solidFill>
            </a:endParaRPr>
          </a:p>
        </p:txBody>
      </p:sp>
      <p:sp>
        <p:nvSpPr>
          <p:cNvPr id="3" name="副標題 2"/>
          <p:cNvSpPr>
            <a:spLocks noGrp="1"/>
          </p:cNvSpPr>
          <p:nvPr>
            <p:ph type="subTitle" idx="1"/>
          </p:nvPr>
        </p:nvSpPr>
        <p:spPr>
          <a:xfrm>
            <a:off x="455567" y="1412777"/>
            <a:ext cx="8363272" cy="105727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Spam Classifier</a:t>
            </a:r>
          </a:p>
          <a:p>
            <a:pPr marL="342900" indent="-342900" algn="l">
              <a:buClr>
                <a:srgbClr val="0070C0"/>
              </a:buClr>
              <a:buSzPct val="80000"/>
              <a:buFont typeface="Wingdings" pitchFamily="2" charset="2"/>
              <a:buChar char="u"/>
            </a:pPr>
            <a:r>
              <a:rPr lang="en-US" sz="1800" b="1" dirty="0">
                <a:solidFill>
                  <a:schemeClr val="tx1"/>
                </a:solidFill>
              </a:rPr>
              <a:t>We have emails folder.</a:t>
            </a:r>
          </a:p>
          <a:p>
            <a:pPr marL="342900" indent="-342900" algn="l">
              <a:buClr>
                <a:srgbClr val="0070C0"/>
              </a:buClr>
              <a:buSzPct val="80000"/>
              <a:buFont typeface="Wingdings" pitchFamily="2" charset="2"/>
              <a:buChar char="u"/>
            </a:pPr>
            <a:r>
              <a:rPr lang="en-US" sz="1800" b="1" dirty="0">
                <a:solidFill>
                  <a:schemeClr val="tx1"/>
                </a:solidFill>
              </a:rPr>
              <a:t>The emails folder contains folder ham and folder spam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https://www.udemy.com/course/data-science-and-machine-learning-with-python-hands-on/learn/lecture/4020548#overview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8" name="Picture 7">
            <a:extLst>
              <a:ext uri="{FF2B5EF4-FFF2-40B4-BE49-F238E27FC236}">
                <a16:creationId xmlns:a16="http://schemas.microsoft.com/office/drawing/2014/main" id="{3A0B29A8-A40E-46E2-B005-78BF8FA1B0A7}"/>
              </a:ext>
            </a:extLst>
          </p:cNvPr>
          <p:cNvPicPr>
            <a:picLocks noChangeAspect="1"/>
          </p:cNvPicPr>
          <p:nvPr/>
        </p:nvPicPr>
        <p:blipFill>
          <a:blip r:embed="rId3"/>
          <a:stretch>
            <a:fillRect/>
          </a:stretch>
        </p:blipFill>
        <p:spPr>
          <a:xfrm>
            <a:off x="683568" y="2781675"/>
            <a:ext cx="2676525" cy="1057275"/>
          </a:xfrm>
          <a:prstGeom prst="rect">
            <a:avLst/>
          </a:prstGeom>
          <a:ln>
            <a:solidFill>
              <a:srgbClr val="C00000"/>
            </a:solidFill>
          </a:ln>
        </p:spPr>
      </p:pic>
      <p:pic>
        <p:nvPicPr>
          <p:cNvPr id="9" name="Picture 8">
            <a:extLst>
              <a:ext uri="{FF2B5EF4-FFF2-40B4-BE49-F238E27FC236}">
                <a16:creationId xmlns:a16="http://schemas.microsoft.com/office/drawing/2014/main" id="{38568A47-C39F-46AD-9811-F0242DA707F2}"/>
              </a:ext>
            </a:extLst>
          </p:cNvPr>
          <p:cNvPicPr>
            <a:picLocks noChangeAspect="1"/>
          </p:cNvPicPr>
          <p:nvPr/>
        </p:nvPicPr>
        <p:blipFill>
          <a:blip r:embed="rId4"/>
          <a:stretch>
            <a:fillRect/>
          </a:stretch>
        </p:blipFill>
        <p:spPr>
          <a:xfrm>
            <a:off x="683568" y="4126983"/>
            <a:ext cx="3117927" cy="2172673"/>
          </a:xfrm>
          <a:prstGeom prst="rect">
            <a:avLst/>
          </a:prstGeom>
          <a:ln>
            <a:solidFill>
              <a:srgbClr val="C00000"/>
            </a:solidFill>
          </a:ln>
        </p:spPr>
      </p:pic>
      <p:pic>
        <p:nvPicPr>
          <p:cNvPr id="7" name="Picture 6">
            <a:extLst>
              <a:ext uri="{FF2B5EF4-FFF2-40B4-BE49-F238E27FC236}">
                <a16:creationId xmlns:a16="http://schemas.microsoft.com/office/drawing/2014/main" id="{E353ABEC-1504-4D80-A9E5-6D3C811C1833}"/>
              </a:ext>
            </a:extLst>
          </p:cNvPr>
          <p:cNvPicPr>
            <a:picLocks noChangeAspect="1"/>
          </p:cNvPicPr>
          <p:nvPr/>
        </p:nvPicPr>
        <p:blipFill>
          <a:blip r:embed="rId5"/>
          <a:stretch>
            <a:fillRect/>
          </a:stretch>
        </p:blipFill>
        <p:spPr>
          <a:xfrm>
            <a:off x="4542136" y="4193207"/>
            <a:ext cx="3918296" cy="2166046"/>
          </a:xfrm>
          <a:prstGeom prst="rect">
            <a:avLst/>
          </a:prstGeom>
          <a:ln>
            <a:solidFill>
              <a:srgbClr val="C00000"/>
            </a:solidFill>
          </a:ln>
        </p:spPr>
      </p:pic>
    </p:spTree>
    <p:extLst>
      <p:ext uri="{BB962C8B-B14F-4D97-AF65-F5344CB8AC3E}">
        <p14:creationId xmlns:p14="http://schemas.microsoft.com/office/powerpoint/2010/main" val="3508434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32.1 Read Spam and Ham Emails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218043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32.1 Read Spam and Ham Emails</a:t>
            </a:r>
            <a:endParaRPr lang="zh-TW" altLang="en-US" b="1" dirty="0">
              <a:solidFill>
                <a:srgbClr val="FFFF00"/>
              </a:solidFill>
            </a:endParaRPr>
          </a:p>
        </p:txBody>
      </p:sp>
      <p:sp>
        <p:nvSpPr>
          <p:cNvPr id="3" name="副標題 2"/>
          <p:cNvSpPr>
            <a:spLocks noGrp="1"/>
          </p:cNvSpPr>
          <p:nvPr>
            <p:ph type="subTitle" idx="1"/>
          </p:nvPr>
        </p:nvSpPr>
        <p:spPr>
          <a:xfrm>
            <a:off x="455567" y="1412777"/>
            <a:ext cx="4620489" cy="309634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Spam Classifier</a:t>
            </a:r>
          </a:p>
          <a:p>
            <a:pPr marL="342900" indent="-342900" algn="l">
              <a:buClr>
                <a:srgbClr val="0070C0"/>
              </a:buClr>
              <a:buSzPct val="80000"/>
              <a:buFont typeface="Wingdings" pitchFamily="2" charset="2"/>
              <a:buChar char="u"/>
            </a:pPr>
            <a:r>
              <a:rPr lang="en-US" sz="1800" b="1" dirty="0">
                <a:solidFill>
                  <a:schemeClr val="tx1"/>
                </a:solidFill>
              </a:rPr>
              <a:t>Most of the code is just loading our training data into a pandas </a:t>
            </a:r>
            <a:r>
              <a:rPr lang="en-US" sz="1800" b="1" dirty="0" err="1">
                <a:solidFill>
                  <a:schemeClr val="tx1"/>
                </a:solidFill>
              </a:rPr>
              <a:t>DataFrame</a:t>
            </a:r>
            <a:r>
              <a:rPr lang="en-US" sz="1800" b="1" dirty="0">
                <a:solidFill>
                  <a:schemeClr val="tx1"/>
                </a:solidFill>
              </a:rPr>
              <a:t> that we can play with:\.</a:t>
            </a:r>
          </a:p>
          <a:p>
            <a:pPr marL="342900" indent="-342900" algn="l">
              <a:buClr>
                <a:srgbClr val="0070C0"/>
              </a:buClr>
              <a:buSzPct val="80000"/>
              <a:buFont typeface="Wingdings" pitchFamily="2" charset="2"/>
              <a:buChar char="u"/>
            </a:pPr>
            <a:r>
              <a:rPr lang="en-US" sz="1800" b="1" dirty="0">
                <a:solidFill>
                  <a:schemeClr val="tx1"/>
                </a:solidFill>
              </a:rPr>
              <a:t>From package import CountVectorizer class</a:t>
            </a:r>
          </a:p>
          <a:p>
            <a:pPr marL="342900" indent="-342900" algn="l">
              <a:buClr>
                <a:srgbClr val="0070C0"/>
              </a:buClr>
              <a:buSzPct val="80000"/>
              <a:buFont typeface="Wingdings" pitchFamily="2" charset="2"/>
              <a:buChar char="u"/>
            </a:pPr>
            <a:r>
              <a:rPr lang="en-US" sz="1800" b="1" dirty="0">
                <a:solidFill>
                  <a:schemeClr val="tx1"/>
                </a:solidFill>
              </a:rPr>
              <a:t>From package Import MultinomialNB class</a:t>
            </a:r>
          </a:p>
          <a:p>
            <a:pPr marL="342900" indent="-342900" algn="l">
              <a:buClr>
                <a:srgbClr val="0070C0"/>
              </a:buClr>
              <a:buSzPct val="80000"/>
              <a:buFont typeface="Wingdings" pitchFamily="2" charset="2"/>
              <a:buChar char="u"/>
            </a:pPr>
            <a:r>
              <a:rPr lang="en-US" sz="1800" b="1" dirty="0">
                <a:solidFill>
                  <a:schemeClr val="tx1"/>
                </a:solidFill>
              </a:rPr>
              <a:t>Read Spam and hams files.</a:t>
            </a:r>
          </a:p>
          <a:p>
            <a:pPr marL="342900" indent="-342900" algn="l">
              <a:buClr>
                <a:srgbClr val="0070C0"/>
              </a:buClr>
              <a:buSzPct val="80000"/>
              <a:buFont typeface="Wingdings" pitchFamily="2" charset="2"/>
              <a:buChar char="u"/>
            </a:pPr>
            <a:r>
              <a:rPr lang="en-US" sz="1800" b="1" dirty="0">
                <a:solidFill>
                  <a:schemeClr val="tx1"/>
                </a:solidFill>
              </a:rPr>
              <a:t>Transform emails (Spam/Ham) into path, message, class (Spam/Ham) format </a:t>
            </a:r>
            <a:r>
              <a:rPr lang="en-US" sz="1800" b="1" dirty="0" err="1">
                <a:solidFill>
                  <a:schemeClr val="tx1"/>
                </a:solidFill>
              </a:rPr>
              <a:t>ans</a:t>
            </a:r>
            <a:r>
              <a:rPr lang="en-US" sz="1800" b="1" dirty="0">
                <a:solidFill>
                  <a:schemeClr val="tx1"/>
                </a:solidFill>
              </a:rPr>
              <a:t> store in Panda </a:t>
            </a:r>
            <a:r>
              <a:rPr lang="en-US" sz="1800" b="1" dirty="0" err="1">
                <a:solidFill>
                  <a:schemeClr val="tx1"/>
                </a:solidFill>
              </a:rPr>
              <a:t>DataFrame</a:t>
            </a:r>
            <a:r>
              <a:rPr lang="en-US" sz="1800" b="1" dirty="0">
                <a:solidFill>
                  <a:schemeClr val="tx1"/>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https://www.udemy.com/course/data-science-and-machine-learning-with-python-hands-on/learn/lecture/4020548#overview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B1AB70A9-17F6-4531-80A5-3F35D6E0ADFB}"/>
              </a:ext>
            </a:extLst>
          </p:cNvPr>
          <p:cNvPicPr>
            <a:picLocks noChangeAspect="1"/>
          </p:cNvPicPr>
          <p:nvPr/>
        </p:nvPicPr>
        <p:blipFill>
          <a:blip r:embed="rId3"/>
          <a:stretch>
            <a:fillRect/>
          </a:stretch>
        </p:blipFill>
        <p:spPr>
          <a:xfrm>
            <a:off x="5245801" y="1399176"/>
            <a:ext cx="3671097" cy="5309644"/>
          </a:xfrm>
          <a:prstGeom prst="rect">
            <a:avLst/>
          </a:prstGeom>
          <a:ln>
            <a:solidFill>
              <a:srgbClr val="C00000"/>
            </a:solidFill>
          </a:ln>
        </p:spPr>
      </p:pic>
    </p:spTree>
    <p:extLst>
      <p:ext uri="{BB962C8B-B14F-4D97-AF65-F5344CB8AC3E}">
        <p14:creationId xmlns:p14="http://schemas.microsoft.com/office/powerpoint/2010/main" val="3344156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32.1 Read Spam and Ham Emails</a:t>
            </a:r>
            <a:endParaRPr lang="zh-TW" altLang="en-US" b="1" dirty="0">
              <a:solidFill>
                <a:srgbClr val="FFFF00"/>
              </a:solidFill>
            </a:endParaRPr>
          </a:p>
        </p:txBody>
      </p:sp>
      <p:sp>
        <p:nvSpPr>
          <p:cNvPr id="3" name="副標題 2"/>
          <p:cNvSpPr>
            <a:spLocks noGrp="1"/>
          </p:cNvSpPr>
          <p:nvPr>
            <p:ph type="subTitle" idx="1"/>
          </p:nvPr>
        </p:nvSpPr>
        <p:spPr>
          <a:xfrm>
            <a:off x="455567" y="1412777"/>
            <a:ext cx="8231233" cy="64807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Spam Classifier</a:t>
            </a:r>
          </a:p>
          <a:p>
            <a:pPr marL="342900" indent="-342900" algn="l">
              <a:buClr>
                <a:srgbClr val="0070C0"/>
              </a:buClr>
              <a:buSzPct val="80000"/>
              <a:buFont typeface="Wingdings" pitchFamily="2" charset="2"/>
              <a:buChar char="u"/>
            </a:pPr>
            <a:r>
              <a:rPr lang="en-US" sz="1800" b="1" dirty="0">
                <a:solidFill>
                  <a:schemeClr val="tx1"/>
                </a:solidFill>
              </a:rPr>
              <a:t>&gt; print </a:t>
            </a:r>
            <a:r>
              <a:rPr lang="en-US" sz="1800" b="1" dirty="0" err="1">
                <a:solidFill>
                  <a:schemeClr val="tx1"/>
                </a:solidFill>
              </a:rPr>
              <a:t>DatFrame.head</a:t>
            </a:r>
            <a:r>
              <a:rPr lang="en-US" sz="1800" b="1" dirty="0">
                <a:solidFill>
                  <a:schemeClr val="tx1"/>
                </a:solidFill>
              </a:rPr>
              <a:t> (20)</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https://www.udemy.com/course/data-science-and-machine-learning-with-python-hands-on/learn/lecture/4020548#overview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8" name="Picture 7">
            <a:extLst>
              <a:ext uri="{FF2B5EF4-FFF2-40B4-BE49-F238E27FC236}">
                <a16:creationId xmlns:a16="http://schemas.microsoft.com/office/drawing/2014/main" id="{AD723B76-EB3E-4BCB-AA32-5ACD16B3E190}"/>
              </a:ext>
            </a:extLst>
          </p:cNvPr>
          <p:cNvPicPr>
            <a:picLocks noChangeAspect="1"/>
          </p:cNvPicPr>
          <p:nvPr/>
        </p:nvPicPr>
        <p:blipFill>
          <a:blip r:embed="rId3"/>
          <a:stretch>
            <a:fillRect/>
          </a:stretch>
        </p:blipFill>
        <p:spPr>
          <a:xfrm>
            <a:off x="628446" y="2204864"/>
            <a:ext cx="7887108" cy="3562767"/>
          </a:xfrm>
          <a:prstGeom prst="rect">
            <a:avLst/>
          </a:prstGeom>
          <a:ln>
            <a:solidFill>
              <a:srgbClr val="C00000"/>
            </a:solidFill>
          </a:ln>
        </p:spPr>
      </p:pic>
    </p:spTree>
    <p:extLst>
      <p:ext uri="{BB962C8B-B14F-4D97-AF65-F5344CB8AC3E}">
        <p14:creationId xmlns:p14="http://schemas.microsoft.com/office/powerpoint/2010/main" val="3605924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32.2 Vectorization and Model Fit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937830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32.2 Vectorization and Model Fit</a:t>
            </a:r>
            <a:endParaRPr lang="zh-TW" altLang="en-US" b="1" dirty="0">
              <a:solidFill>
                <a:srgbClr val="FFFF00"/>
              </a:solidFill>
            </a:endParaRPr>
          </a:p>
        </p:txBody>
      </p:sp>
      <p:sp>
        <p:nvSpPr>
          <p:cNvPr id="3" name="副標題 2"/>
          <p:cNvSpPr>
            <a:spLocks noGrp="1"/>
          </p:cNvSpPr>
          <p:nvPr>
            <p:ph type="subTitle" idx="1"/>
          </p:nvPr>
        </p:nvSpPr>
        <p:spPr>
          <a:xfrm>
            <a:off x="443463" y="1268760"/>
            <a:ext cx="8243337" cy="259228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Vectorization and Model Fit:</a:t>
            </a:r>
          </a:p>
          <a:p>
            <a:pPr marL="342900" indent="-342900" algn="l">
              <a:buClr>
                <a:srgbClr val="0070C0"/>
              </a:buClr>
              <a:buSzPct val="80000"/>
              <a:buFont typeface="Wingdings" pitchFamily="2" charset="2"/>
              <a:buChar char="u"/>
            </a:pPr>
            <a:r>
              <a:rPr lang="en-US" sz="1800" b="1" dirty="0">
                <a:solidFill>
                  <a:schemeClr val="tx1"/>
                </a:solidFill>
              </a:rPr>
              <a:t>Because data fit (linear regression)  can only recognize integer values, we need to split the text message into words and then translate every words into integer values. This process call Vectorization, i.e., transform the text into integer vector. </a:t>
            </a:r>
          </a:p>
          <a:p>
            <a:pPr marL="342900" indent="-342900" algn="l">
              <a:buClr>
                <a:srgbClr val="0070C0"/>
              </a:buClr>
              <a:buSzPct val="80000"/>
              <a:buFont typeface="Wingdings" pitchFamily="2" charset="2"/>
              <a:buChar char="u"/>
            </a:pPr>
            <a:r>
              <a:rPr lang="en-US" sz="1800" b="1" dirty="0">
                <a:solidFill>
                  <a:schemeClr val="tx1"/>
                </a:solidFill>
              </a:rPr>
              <a:t>We will use a CountVectorizer to split up each message into its list of words, and throw that into a MultinomialNB classifier. </a:t>
            </a:r>
          </a:p>
          <a:p>
            <a:pPr marL="342900" indent="-342900" algn="l">
              <a:buClr>
                <a:srgbClr val="0070C0"/>
              </a:buClr>
              <a:buSzPct val="80000"/>
              <a:buFont typeface="Wingdings" pitchFamily="2" charset="2"/>
              <a:buChar char="u"/>
            </a:pPr>
            <a:r>
              <a:rPr lang="en-US" sz="1800" b="1" dirty="0">
                <a:solidFill>
                  <a:schemeClr val="tx1"/>
                </a:solidFill>
              </a:rPr>
              <a:t>Call fit() and we've got a trained spam filter ready to go! It's just that easy.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https://www.udemy.com/course/data-science-and-machine-learning-with-python-hands-on/learn/lecture/4020548#overview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1998591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32.2 Vectorization and Model Fit</a:t>
            </a:r>
            <a:endParaRPr lang="zh-TW" altLang="en-US" b="1" dirty="0">
              <a:solidFill>
                <a:srgbClr val="FFFF00"/>
              </a:solidFill>
            </a:endParaRPr>
          </a:p>
        </p:txBody>
      </p:sp>
      <p:sp>
        <p:nvSpPr>
          <p:cNvPr id="3" name="副標題 2"/>
          <p:cNvSpPr>
            <a:spLocks noGrp="1"/>
          </p:cNvSpPr>
          <p:nvPr>
            <p:ph type="subTitle" idx="1"/>
          </p:nvPr>
        </p:nvSpPr>
        <p:spPr>
          <a:xfrm>
            <a:off x="443463" y="1268760"/>
            <a:ext cx="8243337"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Vectorization and Model Fit: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https://www.udemy.com/course/data-science-and-machine-learning-with-python-hands-on/learn/lecture/4020548#overview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38EC622A-6432-4C83-93E1-4880841DBD89}"/>
              </a:ext>
            </a:extLst>
          </p:cNvPr>
          <p:cNvPicPr>
            <a:picLocks noChangeAspect="1"/>
          </p:cNvPicPr>
          <p:nvPr/>
        </p:nvPicPr>
        <p:blipFill>
          <a:blip r:embed="rId3"/>
          <a:stretch>
            <a:fillRect/>
          </a:stretch>
        </p:blipFill>
        <p:spPr>
          <a:xfrm>
            <a:off x="457200" y="2095173"/>
            <a:ext cx="5314950" cy="3600450"/>
          </a:xfrm>
          <a:prstGeom prst="rect">
            <a:avLst/>
          </a:prstGeom>
          <a:ln>
            <a:solidFill>
              <a:srgbClr val="C00000"/>
            </a:solidFill>
          </a:ln>
        </p:spPr>
      </p:pic>
      <p:pic>
        <p:nvPicPr>
          <p:cNvPr id="8" name="Picture 7">
            <a:extLst>
              <a:ext uri="{FF2B5EF4-FFF2-40B4-BE49-F238E27FC236}">
                <a16:creationId xmlns:a16="http://schemas.microsoft.com/office/drawing/2014/main" id="{63F46C70-5A48-46E8-8548-3DA72FEFA137}"/>
              </a:ext>
            </a:extLst>
          </p:cNvPr>
          <p:cNvPicPr>
            <a:picLocks noChangeAspect="1"/>
          </p:cNvPicPr>
          <p:nvPr/>
        </p:nvPicPr>
        <p:blipFill>
          <a:blip r:embed="rId4"/>
          <a:stretch>
            <a:fillRect/>
          </a:stretch>
        </p:blipFill>
        <p:spPr>
          <a:xfrm>
            <a:off x="3275856" y="4221088"/>
            <a:ext cx="5553075" cy="2028825"/>
          </a:xfrm>
          <a:prstGeom prst="rect">
            <a:avLst/>
          </a:prstGeom>
          <a:ln>
            <a:solidFill>
              <a:srgbClr val="C00000"/>
            </a:solidFill>
          </a:ln>
        </p:spPr>
      </p:pic>
    </p:spTree>
    <p:extLst>
      <p:ext uri="{BB962C8B-B14F-4D97-AF65-F5344CB8AC3E}">
        <p14:creationId xmlns:p14="http://schemas.microsoft.com/office/powerpoint/2010/main" val="413957227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2996</TotalTime>
  <Words>589</Words>
  <Application>Microsoft Office PowerPoint</Application>
  <PresentationFormat>On-screen Show (4:3)</PresentationFormat>
  <Paragraphs>92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vt:lpstr>
      <vt:lpstr>Office 佈景主題</vt:lpstr>
      <vt:lpstr>32 Spam Classifier</vt:lpstr>
      <vt:lpstr>32 Spam Classifier</vt:lpstr>
      <vt:lpstr>32 Spam Classifier</vt:lpstr>
      <vt:lpstr>32.1 Read Spam and Ham Emails</vt:lpstr>
      <vt:lpstr>32.1 Read Spam and Ham Emails</vt:lpstr>
      <vt:lpstr>32.1 Read Spam and Ham Emails</vt:lpstr>
      <vt:lpstr>32.2 Vectorization and Model Fit</vt:lpstr>
      <vt:lpstr>32.2 Vectorization and Model Fit</vt:lpstr>
      <vt:lpstr>32.2 Vectorization and Model Fit</vt:lpstr>
      <vt:lpstr>32.3 Message Classifier</vt:lpstr>
      <vt:lpstr>32.3 Message Classifier</vt:lpstr>
      <vt:lpstr>32.4 Exercise</vt:lpstr>
      <vt:lpstr>32.4 Exercise</vt:lpstr>
      <vt:lpstr>32.4 Exercise</vt:lpstr>
      <vt:lpstr>32.5 Summary</vt:lpstr>
      <vt:lpstr>32.5 Summary</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1047</cp:revision>
  <dcterms:created xsi:type="dcterms:W3CDTF">2018-09-28T16:40:41Z</dcterms:created>
  <dcterms:modified xsi:type="dcterms:W3CDTF">2020-08-27T06:52:30Z</dcterms:modified>
</cp:coreProperties>
</file>