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64" r:id="rId3"/>
    <p:sldId id="271" r:id="rId4"/>
    <p:sldId id="269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3" r:id="rId17"/>
    <p:sldId id="282" r:id="rId18"/>
    <p:sldId id="284" r:id="rId19"/>
    <p:sldId id="285" r:id="rId20"/>
    <p:sldId id="292" r:id="rId21"/>
    <p:sldId id="286" r:id="rId22"/>
    <p:sldId id="293" r:id="rId23"/>
    <p:sldId id="287" r:id="rId24"/>
    <p:sldId id="294" r:id="rId25"/>
    <p:sldId id="288" r:id="rId26"/>
    <p:sldId id="289" r:id="rId27"/>
    <p:sldId id="291" r:id="rId28"/>
    <p:sldId id="295" r:id="rId29"/>
    <p:sldId id="290" r:id="rId30"/>
    <p:sldId id="296" r:id="rId31"/>
    <p:sldId id="297" r:id="rId32"/>
    <p:sldId id="298" r:id="rId33"/>
    <p:sldId id="299" r:id="rId34"/>
    <p:sldId id="301" r:id="rId35"/>
    <p:sldId id="300" r:id="rId36"/>
    <p:sldId id="305" r:id="rId37"/>
    <p:sldId id="302" r:id="rId38"/>
    <p:sldId id="303" r:id="rId39"/>
    <p:sldId id="304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2" r:id="rId56"/>
    <p:sldId id="321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259" r:id="rId6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2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hyperlink" Target="https://www.valentinog.com/blog/drf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ei2iDA4Hs&amp;list=PLillGF-RfqbbRA-CIUxlxkUpbq0IFkX60" TargetMode="External"/><Relationship Id="rId2" Type="http://schemas.openxmlformats.org/officeDocument/2006/relationships/hyperlink" Target="https://getbootstrap.com/docs/4.5/components/navba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Uyei2iDA4Hs&amp;list=PLillGF-RfqbbRA-CIUxlxkUpbq0IFkX6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Implement React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Install Webpack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59"/>
            <a:ext cx="7880425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Webpack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npm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–D webpack webpack-cli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i:Install, -D: Developer dependencies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62BFC-8645-4C14-A9BF-123BC65B6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90" y="3085691"/>
            <a:ext cx="5943701" cy="31819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512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Install Webpack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59"/>
            <a:ext cx="7880425" cy="610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Webpack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dependencies in </a:t>
            </a:r>
            <a:r>
              <a:rPr lang="en-US" sz="1800" dirty="0" err="1">
                <a:solidFill>
                  <a:schemeClr val="tx1"/>
                </a:solidFill>
              </a:rPr>
              <a:t>package.json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D51D3A-A854-4B56-A54B-EA10C0FE4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03" y="2061783"/>
            <a:ext cx="6728297" cy="359946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C9A26A-A54B-4DB0-9F53-36854DEFD882}"/>
              </a:ext>
            </a:extLst>
          </p:cNvPr>
          <p:cNvSpPr/>
          <p:nvPr/>
        </p:nvSpPr>
        <p:spPr>
          <a:xfrm>
            <a:off x="3779912" y="4797152"/>
            <a:ext cx="223224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8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Install Babel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Install Babel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58"/>
            <a:ext cx="7880425" cy="2952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Babel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Next, we want </a:t>
            </a:r>
            <a:r>
              <a:rPr lang="en-US" sz="1800" dirty="0" err="1">
                <a:solidFill>
                  <a:schemeClr val="tx1"/>
                </a:solidFill>
              </a:rPr>
              <a:t>ot</a:t>
            </a:r>
            <a:r>
              <a:rPr lang="en-US" sz="1800" dirty="0">
                <a:solidFill>
                  <a:schemeClr val="tx1"/>
                </a:solidFill>
              </a:rPr>
              <a:t> install Babel.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Babel is used to transpile the ES7 into JavaScript.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also are going to install React preset.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install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Babel/core package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We install babel loader for webpack and transpiler from ES7 to JavaScript.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We install preset for preset-env, present-react, and plugin-transform-class-properties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58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BCAF52-E55D-4587-BB89-45C93A42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068960"/>
            <a:ext cx="5352256" cy="37731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Install Babel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58"/>
            <a:ext cx="7880425" cy="16795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Babel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npm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–D @babel/core  babel-loader \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@babel/preset-env  @babel/preset-react  @babel/preset-react  \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babel-plugin-transform-class-properties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D: Developer Dependencies.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05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Install Babel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58"/>
            <a:ext cx="7880425" cy="7781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Babel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Babel: core, preset, loader, plugin-transform-class-properties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66CC8-EF63-4F18-B419-6D43788F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00249"/>
            <a:ext cx="5034902" cy="45898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0C8C01-0CD6-413B-9227-717D70EF9E08}"/>
              </a:ext>
            </a:extLst>
          </p:cNvPr>
          <p:cNvSpPr/>
          <p:nvPr/>
        </p:nvSpPr>
        <p:spPr>
          <a:xfrm>
            <a:off x="2590800" y="4725144"/>
            <a:ext cx="4069432" cy="15998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2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2.4 Install React/React-</a:t>
            </a:r>
            <a:r>
              <a:rPr lang="en-US" altLang="zh-TW" sz="4800" b="1" dirty="0" err="1">
                <a:solidFill>
                  <a:srgbClr val="FFFF00"/>
                </a:solidFill>
              </a:rPr>
              <a:t>dom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079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Install React/React-</a:t>
            </a:r>
            <a:r>
              <a:rPr lang="en-US" altLang="zh-TW" sz="4400" b="1" dirty="0" err="1">
                <a:solidFill>
                  <a:srgbClr val="FFFF00"/>
                </a:solidFill>
              </a:rPr>
              <a:t>dom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58"/>
            <a:ext cx="7880425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React/React-</a:t>
            </a:r>
            <a:r>
              <a:rPr lang="en-US" sz="1800" dirty="0" err="1">
                <a:solidFill>
                  <a:schemeClr val="tx1"/>
                </a:solidFill>
              </a:rPr>
              <a:t>dom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install react.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React: GUI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react-</a:t>
            </a:r>
            <a:r>
              <a:rPr lang="en-US" sz="1800" dirty="0" err="1">
                <a:solidFill>
                  <a:schemeClr val="tx1"/>
                </a:solidFill>
              </a:rPr>
              <a:t>dom</a:t>
            </a:r>
            <a:r>
              <a:rPr lang="en-US" sz="1800" dirty="0">
                <a:solidFill>
                  <a:schemeClr val="tx1"/>
                </a:solidFill>
              </a:rPr>
              <a:t>: Libraries to display application in browser and DOM (Document Object Model)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prop-types: property types.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3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Install React/React-</a:t>
            </a:r>
            <a:r>
              <a:rPr lang="en-US" altLang="zh-TW" sz="4400" b="1" dirty="0" err="1">
                <a:solidFill>
                  <a:srgbClr val="FFFF00"/>
                </a:solidFill>
              </a:rPr>
              <a:t>dom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58"/>
            <a:ext cx="7880425" cy="7781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React/React-</a:t>
            </a:r>
            <a:r>
              <a:rPr lang="en-US" sz="1800" dirty="0" err="1">
                <a:solidFill>
                  <a:schemeClr val="tx1"/>
                </a:solidFill>
              </a:rPr>
              <a:t>dom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npm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react react-</a:t>
            </a:r>
            <a:r>
              <a:rPr lang="en-US" sz="1800" dirty="0" err="1">
                <a:solidFill>
                  <a:schemeClr val="tx1"/>
                </a:solidFill>
              </a:rPr>
              <a:t>dom</a:t>
            </a:r>
            <a:r>
              <a:rPr lang="en-US" sz="1800" dirty="0">
                <a:solidFill>
                  <a:schemeClr val="tx1"/>
                </a:solidFill>
              </a:rPr>
              <a:t> prop-types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3302B-8A3E-47AB-BB82-8D0E1DEB5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2" y="2196021"/>
            <a:ext cx="7631832" cy="29771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89782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Install React/React-</a:t>
            </a:r>
            <a:r>
              <a:rPr lang="en-US" altLang="zh-TW" sz="4400" b="1" dirty="0" err="1">
                <a:solidFill>
                  <a:srgbClr val="FFFF00"/>
                </a:solidFill>
              </a:rPr>
              <a:t>dom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781" y="2448106"/>
            <a:ext cx="2983881" cy="16882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Preset: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Plugin are used to create a file in the root. Here we called .babel-plugin-transform-class-properties.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FFB06E-623D-48A5-964E-22A373805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00" y="1268758"/>
            <a:ext cx="4569656" cy="52072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52F0BF-9614-4E80-B341-CA9E1E1BACCE}"/>
              </a:ext>
            </a:extLst>
          </p:cNvPr>
          <p:cNvSpPr/>
          <p:nvPr/>
        </p:nvSpPr>
        <p:spPr>
          <a:xfrm>
            <a:off x="4283968" y="5229199"/>
            <a:ext cx="2269232" cy="936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BBBC080E-4C18-404C-95CB-08D79F836122}"/>
              </a:ext>
            </a:extLst>
          </p:cNvPr>
          <p:cNvSpPr txBox="1">
            <a:spLocks/>
          </p:cNvSpPr>
          <p:nvPr/>
        </p:nvSpPr>
        <p:spPr>
          <a:xfrm>
            <a:off x="269781" y="4802235"/>
            <a:ext cx="3222099" cy="129614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React/React-</a:t>
            </a:r>
            <a:r>
              <a:rPr lang="en-US" sz="1800" dirty="0" err="1">
                <a:solidFill>
                  <a:schemeClr val="tx1"/>
                </a:solidFill>
              </a:rPr>
              <a:t>dom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the react, react-</a:t>
            </a:r>
            <a:r>
              <a:rPr lang="en-US" sz="1800" dirty="0" err="1">
                <a:solidFill>
                  <a:schemeClr val="tx1"/>
                </a:solidFill>
              </a:rPr>
              <a:t>dom</a:t>
            </a:r>
            <a:r>
              <a:rPr lang="en-US" sz="1800" dirty="0">
                <a:solidFill>
                  <a:schemeClr val="tx1"/>
                </a:solidFill>
              </a:rPr>
              <a:t>, and prop-types in </a:t>
            </a:r>
            <a:r>
              <a:rPr lang="en-US" sz="1800" dirty="0" err="1">
                <a:solidFill>
                  <a:schemeClr val="tx1"/>
                </a:solidFill>
              </a:rPr>
              <a:t>package.json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152B02-2E07-4DD8-BAAC-B90C46A3C682}"/>
              </a:ext>
            </a:extLst>
          </p:cNvPr>
          <p:cNvSpPr/>
          <p:nvPr/>
        </p:nvSpPr>
        <p:spPr>
          <a:xfrm>
            <a:off x="4355976" y="3872399"/>
            <a:ext cx="2269232" cy="936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1FAA91-69F7-4B27-BADA-D15A63EFC99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91880" y="5450308"/>
            <a:ext cx="864096" cy="26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B38E0B-2C78-496E-ADCE-7B33A38AEF3A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253662" y="3292245"/>
            <a:ext cx="1102314" cy="104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7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 Implement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352928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Implement React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implement Django in the last discussion, now, we want to implement React.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create manually. We will not use command create-react-app.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Because we are integrating React into Django, we are going to create a frontend app. Django has the concept of app. Inside the Django, we are going to have the index.html.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We will have the index.html as a template and that is the entry point for React.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We have an index.js which will ne the entry point for the JavaScript and then index.js will point to a main app component that will get loaded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We need to install webpack and babel. Babel take care of transpiling of our code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So anything that you know newer features of JavaScript that React uses and then we also install a react preset as well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 there is quite a bit there.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7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2.5 Create .</a:t>
            </a:r>
            <a:r>
              <a:rPr lang="en-US" altLang="zh-TW" sz="4800" b="1" dirty="0" err="1">
                <a:solidFill>
                  <a:srgbClr val="FFFF00"/>
                </a:solidFill>
              </a:rPr>
              <a:t>babelrc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54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Create .</a:t>
            </a:r>
            <a:r>
              <a:rPr lang="en-US" altLang="zh-TW" sz="4400" b="1" dirty="0" err="1">
                <a:solidFill>
                  <a:srgbClr val="FFFF00"/>
                </a:solidFill>
              </a:rPr>
              <a:t>babelrc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69"/>
            <a:ext cx="807020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the .</a:t>
            </a:r>
            <a:r>
              <a:rPr lang="en-US" sz="1800" dirty="0" err="1">
                <a:solidFill>
                  <a:schemeClr val="tx1"/>
                </a:solidFill>
              </a:rPr>
              <a:t>babelrc</a:t>
            </a:r>
            <a:r>
              <a:rPr lang="en-US" sz="1800" dirty="0">
                <a:solidFill>
                  <a:schemeClr val="tx1"/>
                </a:solidFill>
              </a:rPr>
              <a:t> in the root.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A6D6C9-DBD0-40F9-9582-5B6D88E84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1757362"/>
            <a:ext cx="7058025" cy="3343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45858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2.6 Create .webpack.config.js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038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Create .webpack.config.js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69"/>
            <a:ext cx="8070206" cy="16119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the webpack.config.js in the root.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load the babel loader.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test: Look at all the </a:t>
            </a:r>
            <a:r>
              <a:rPr lang="en-US" sz="1800" dirty="0" err="1">
                <a:solidFill>
                  <a:schemeClr val="tx1"/>
                </a:solidFill>
              </a:rPr>
              <a:t>JavaSctipt</a:t>
            </a:r>
            <a:r>
              <a:rPr lang="en-US" sz="1800" dirty="0">
                <a:solidFill>
                  <a:schemeClr val="tx1"/>
                </a:solidFill>
              </a:rPr>
              <a:t> .</a:t>
            </a:r>
            <a:r>
              <a:rPr lang="en-US" sz="1800" dirty="0" err="1">
                <a:solidFill>
                  <a:schemeClr val="tx1"/>
                </a:solidFill>
              </a:rPr>
              <a:t>js</a:t>
            </a:r>
            <a:r>
              <a:rPr lang="en-US" sz="1800" dirty="0">
                <a:solidFill>
                  <a:schemeClr val="tx1"/>
                </a:solidFill>
              </a:rPr>
              <a:t> files.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exclude: Take out the files in </a:t>
            </a:r>
            <a:r>
              <a:rPr lang="en-US" sz="1800" dirty="0" err="1">
                <a:solidFill>
                  <a:schemeClr val="tx1"/>
                </a:solidFill>
              </a:rPr>
              <a:t>node_modules</a:t>
            </a:r>
            <a:r>
              <a:rPr lang="en-US" sz="1800" dirty="0">
                <a:solidFill>
                  <a:schemeClr val="tx1"/>
                </a:solidFill>
              </a:rPr>
              <a:t> folder.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use:load</a:t>
            </a:r>
            <a:r>
              <a:rPr lang="en-US" sz="1800" dirty="0">
                <a:solidFill>
                  <a:schemeClr val="tx1"/>
                </a:solidFill>
              </a:rPr>
              <a:t> the “babel-loader”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6B7991-A1E9-4CD4-AD2E-BCEEDFBF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93" y="3037654"/>
            <a:ext cx="5829300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9026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2.7 Transpile for Dev and Build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14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2.7 Transpile for Dev and Build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69"/>
            <a:ext cx="8070206" cy="12202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babel will transpile the code. will compile the react application that lives in the frontend app. 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Inside </a:t>
            </a:r>
            <a:r>
              <a:rPr lang="en-US" sz="1800" dirty="0" err="1">
                <a:solidFill>
                  <a:schemeClr val="tx1"/>
                </a:solidFill>
              </a:rPr>
              <a:t>package.json</a:t>
            </a:r>
            <a:r>
              <a:rPr lang="en-US" sz="1800" dirty="0">
                <a:solidFill>
                  <a:schemeClr val="tx1"/>
                </a:solidFill>
              </a:rPr>
              <a:t>, we want to have a couple scripts because we need to compile our react application that lives in front end app.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934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2.7 Transpile for Dev and Build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69"/>
            <a:ext cx="8070206" cy="18682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our </a:t>
            </a:r>
            <a:r>
              <a:rPr lang="en-US" sz="1800" dirty="0" err="1">
                <a:solidFill>
                  <a:schemeClr val="tx1"/>
                </a:solidFill>
              </a:rPr>
              <a:t>package.json</a:t>
            </a:r>
            <a:r>
              <a:rPr lang="en-US" sz="1800" dirty="0">
                <a:solidFill>
                  <a:schemeClr val="tx1"/>
                </a:solidFill>
              </a:rPr>
              <a:t>, let’s replace the test script with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“scripts”: {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“dev”: “webpack --mode development ./</a:t>
            </a:r>
            <a:r>
              <a:rPr lang="en-US" sz="1800" dirty="0" err="1">
                <a:solidFill>
                  <a:schemeClr val="tx1"/>
                </a:solidFill>
              </a:rPr>
              <a:t>leadmanager</a:t>
            </a:r>
            <a:r>
              <a:rPr lang="en-US" sz="1800" dirty="0">
                <a:solidFill>
                  <a:schemeClr val="tx1"/>
                </a:solidFill>
              </a:rPr>
              <a:t>/frontend/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/index.js --output ./</a:t>
            </a:r>
            <a:r>
              <a:rPr lang="en-US" sz="1800" dirty="0" err="1">
                <a:solidFill>
                  <a:schemeClr val="tx1"/>
                </a:solidFill>
              </a:rPr>
              <a:t>leadmanager</a:t>
            </a:r>
            <a:r>
              <a:rPr lang="en-US" sz="1800" dirty="0">
                <a:solidFill>
                  <a:schemeClr val="tx1"/>
                </a:solidFill>
              </a:rPr>
              <a:t>/frontend/static/frontend/main.js“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},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will transpile the ES7 script and compile output into static folder.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EE4BA5-EF2D-4F86-A87C-24030895F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293978"/>
            <a:ext cx="6732467" cy="30969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1118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2.7 Transpile for Dev and Build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69"/>
            <a:ext cx="8070206" cy="9321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“scripts” section inside the </a:t>
            </a:r>
            <a:r>
              <a:rPr lang="en-US" sz="1800" dirty="0" err="1">
                <a:solidFill>
                  <a:schemeClr val="tx1"/>
                </a:solidFill>
              </a:rPr>
              <a:t>package.json</a:t>
            </a:r>
            <a:r>
              <a:rPr lang="en-US" sz="1800" dirty="0">
                <a:solidFill>
                  <a:schemeClr val="tx1"/>
                </a:solidFill>
              </a:rPr>
              <a:t>, we need to have “dev” for development transpile and “build” for production transpile, respectively.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do “</a:t>
            </a:r>
            <a:r>
              <a:rPr lang="en-US" sz="1800" dirty="0" err="1">
                <a:solidFill>
                  <a:schemeClr val="tx1"/>
                </a:solidFill>
              </a:rPr>
              <a:t>npm</a:t>
            </a:r>
            <a:r>
              <a:rPr lang="en-US" sz="1800" dirty="0">
                <a:solidFill>
                  <a:schemeClr val="tx1"/>
                </a:solidFill>
              </a:rPr>
              <a:t> run build” just like we use </a:t>
            </a:r>
            <a:r>
              <a:rPr lang="en-US" sz="1800" dirty="0" err="1">
                <a:solidFill>
                  <a:schemeClr val="tx1"/>
                </a:solidFill>
              </a:rPr>
              <a:t>crete</a:t>
            </a:r>
            <a:r>
              <a:rPr lang="en-US" sz="1800" dirty="0">
                <a:solidFill>
                  <a:schemeClr val="tx1"/>
                </a:solidFill>
              </a:rPr>
              <a:t>-react-app.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636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2.8 Create index.js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185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2.8 Create index.js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69"/>
            <a:ext cx="8070206" cy="10762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create the index.js in the </a:t>
            </a:r>
            <a:r>
              <a:rPr lang="en-US" sz="1800" dirty="0" err="1">
                <a:solidFill>
                  <a:schemeClr val="tx1"/>
                </a:solidFill>
              </a:rPr>
              <a:t>leadmanager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 folder.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index.js is load the app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App from ‘./components/App’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911AAD-1204-480D-ACFD-17E4DAC6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00" y="2636912"/>
            <a:ext cx="5229225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0096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 Implement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REST with React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https://www.valentinog.com/blog/drf/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EFF47-0B6E-411B-8DDE-CDDEEC449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347280"/>
            <a:ext cx="4089634" cy="37883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0946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2.9 Create App.js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42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2.9 Create App.js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69"/>
            <a:ext cx="8070206" cy="6441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create App.js in the components folder.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get ‘app’ from templates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0AE5D-A904-45E9-8B44-F5CBDCE9F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04864"/>
            <a:ext cx="7419975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174265-47AC-4BD4-A129-CAE3FF9E8396}"/>
              </a:ext>
            </a:extLst>
          </p:cNvPr>
          <p:cNvSpPr/>
          <p:nvPr/>
        </p:nvSpPr>
        <p:spPr>
          <a:xfrm>
            <a:off x="5476331" y="4604494"/>
            <a:ext cx="2376264" cy="293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32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2.10 Create index.html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443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BE2549-A52D-416E-846B-3E2180385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1" y="2069842"/>
            <a:ext cx="7199784" cy="42625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2.10 Create index.html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69"/>
            <a:ext cx="8070206" cy="6441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create index.html in the templates/frontend/index.html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id=“app” and {% load static %} from transpile JavaScript.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74265-47AC-4BD4-A129-CAE3FF9E8396}"/>
              </a:ext>
            </a:extLst>
          </p:cNvPr>
          <p:cNvSpPr/>
          <p:nvPr/>
        </p:nvSpPr>
        <p:spPr>
          <a:xfrm>
            <a:off x="3131840" y="4054562"/>
            <a:ext cx="3312368" cy="5265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7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2.11 Get Load index.html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32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2.11 Get Load index.html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69"/>
            <a:ext cx="8070206" cy="6441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do this actually get loaded?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go to frontend/App.js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67622-C6B9-45AD-90BF-FB47A7AC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276872"/>
            <a:ext cx="5076825" cy="2419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B93727-91D3-4546-B4B7-DC904E181B15}"/>
              </a:ext>
            </a:extLst>
          </p:cNvPr>
          <p:cNvSpPr/>
          <p:nvPr/>
        </p:nvSpPr>
        <p:spPr>
          <a:xfrm>
            <a:off x="4067944" y="4338041"/>
            <a:ext cx="237626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3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2.12 froentend/setting.py and urls.py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247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F1136A-B5C5-4334-8D7E-AD88E2D30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41877"/>
            <a:ext cx="6099398" cy="44318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2.12 froentend/setting.py and urls.py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07020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add “frontend” for Django first.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B93727-91D3-4546-B4B7-DC904E181B15}"/>
              </a:ext>
            </a:extLst>
          </p:cNvPr>
          <p:cNvSpPr/>
          <p:nvPr/>
        </p:nvSpPr>
        <p:spPr>
          <a:xfrm>
            <a:off x="3923928" y="3776550"/>
            <a:ext cx="237626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28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6C3A67-E683-4B26-B107-10537B47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855360"/>
            <a:ext cx="6819900" cy="3829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2.12 froentend/setting.py and urls.py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07020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frontend/Views.py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B93727-91D3-4546-B4B7-DC904E181B15}"/>
              </a:ext>
            </a:extLst>
          </p:cNvPr>
          <p:cNvSpPr/>
          <p:nvPr/>
        </p:nvSpPr>
        <p:spPr>
          <a:xfrm>
            <a:off x="3995936" y="3023010"/>
            <a:ext cx="4155604" cy="6940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56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10B45B-9FFD-45AC-95F5-A112A482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72" y="1804679"/>
            <a:ext cx="4781550" cy="3743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2.12 froentend/setting.py and urls.py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07020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frontend/urls.py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59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Create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20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2.13 leadmanager/setting.py and urls.py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245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2.13 leadmanager/setting.py and urls.py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070206" cy="932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leadmanager/views.py and urls.py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include frontend/views.py and urls.py into the main URLs file.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leadmanager/urls.py and views.py,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8DFF9-70D5-4F7A-9BA3-0A83B35A6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386040"/>
            <a:ext cx="4289328" cy="38626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3522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2.14 Compile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639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2.14 Compile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606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Compile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3DE36-8F9A-4D3F-A8C3-A510C6865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045470"/>
            <a:ext cx="4524375" cy="5715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096B98-82E8-4A84-8EAC-DB09D7260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36" y="3260417"/>
            <a:ext cx="8070206" cy="22314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EEDB96D0-6AF4-4FA3-93D9-D0F1CC81DB9E}"/>
              </a:ext>
            </a:extLst>
          </p:cNvPr>
          <p:cNvSpPr txBox="1">
            <a:spLocks/>
          </p:cNvSpPr>
          <p:nvPr/>
        </p:nvSpPr>
        <p:spPr>
          <a:xfrm>
            <a:off x="323528" y="2759602"/>
            <a:ext cx="8496944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npm</a:t>
            </a:r>
            <a:r>
              <a:rPr lang="en-US" sz="1800" dirty="0">
                <a:solidFill>
                  <a:schemeClr val="tx1"/>
                </a:solidFill>
              </a:rPr>
              <a:t> run dev</a:t>
            </a:r>
          </a:p>
        </p:txBody>
      </p:sp>
    </p:spTree>
    <p:extLst>
      <p:ext uri="{BB962C8B-B14F-4D97-AF65-F5344CB8AC3E}">
        <p14:creationId xmlns:p14="http://schemas.microsoft.com/office/powerpoint/2010/main" val="3479759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2.14 Compile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10042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go to the frontend\static\frontend\main.js, we can find the compiled JavaScript file main.js.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main.js is compiled from the templates\index.html.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6E31E4-C818-4E8D-A666-8C8485DD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522999"/>
            <a:ext cx="4936876" cy="38614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2341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2.15 Run Server and Open Client Chrome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881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2.15 Run Server and Open Client Chrome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606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rmanage.py run server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A951F-E63C-4041-B838-CB9333A3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57" y="2213191"/>
            <a:ext cx="8248650" cy="3781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12813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2.15 Run Server and Open Client Chrome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606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http://localhost:7000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C41C3-E2C7-48A4-8D52-938F7C8D2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145991"/>
            <a:ext cx="2867025" cy="1714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8593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2.16 Layout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46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2.16 Layout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1364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Layout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the Django backend to React frontend are connected together.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do some enhancement before we do the complicated Redux.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frontend/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/components/layout/Header.js, type </a:t>
            </a:r>
            <a:r>
              <a:rPr lang="en-US" sz="1800" dirty="0" err="1">
                <a:solidFill>
                  <a:schemeClr val="tx1"/>
                </a:solidFill>
              </a:rPr>
              <a:t>rce</a:t>
            </a:r>
            <a:r>
              <a:rPr lang="en-US" sz="1800" dirty="0">
                <a:solidFill>
                  <a:schemeClr val="tx1"/>
                </a:solidFill>
              </a:rPr>
              <a:t> (React class ES7).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54A8C-902C-4C9D-8332-92E93F6A6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805943"/>
            <a:ext cx="6086475" cy="3381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4013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Create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59"/>
            <a:ext cx="6944321" cy="7340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App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) …\</a:t>
            </a:r>
            <a:r>
              <a:rPr lang="en-US" sz="1800" dirty="0" err="1">
                <a:solidFill>
                  <a:schemeClr val="tx1"/>
                </a:solidFill>
              </a:rPr>
              <a:t>leadmanagere</a:t>
            </a: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startapp</a:t>
            </a:r>
            <a:r>
              <a:rPr lang="en-US" sz="1800" dirty="0">
                <a:solidFill>
                  <a:schemeClr val="tx1"/>
                </a:solidFill>
              </a:rPr>
              <a:t> frontend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058328-034E-44D3-9A0A-EAD819E5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25" y="2151930"/>
            <a:ext cx="6924695" cy="4384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DBD39E-6A58-47E3-A0C6-14EB99801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382" y="1268758"/>
            <a:ext cx="1256113" cy="51339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4895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2.16 Layout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20123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Layout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Header.js, add navbar.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bootstrap, search for “navbar”.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https://getbootstrap.com/docs/4.5/components/navbar/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 Toggler Demo01 example. Copy &lt;nav&gt; … &lt;/nav&gt; into &lt;div&gt;..&lt;/div&gt; of the Header.js. Make sure no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6C7B1B-C642-4718-B83E-28D7E40B1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3282799"/>
            <a:ext cx="4757967" cy="35174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0747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2.16 Layout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716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Layout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React, we have to change the bootstrap &lt;class&gt; into &lt;</a:t>
            </a:r>
            <a:r>
              <a:rPr lang="en-US" sz="1800" dirty="0" err="1">
                <a:solidFill>
                  <a:schemeClr val="tx1"/>
                </a:solidFill>
              </a:rPr>
              <a:t>className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32E762-0525-4150-A640-93C089E3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874" y="2035331"/>
            <a:ext cx="6173615" cy="46861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743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2.16 Layout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716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Layout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the &lt;form&gt;…&lt;/form&gt;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D6D1B-91CF-4E05-B32C-BCA8F764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27" y="2141851"/>
            <a:ext cx="5841842" cy="43855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717685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2.16 Layout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10042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Layout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collapse brand to  “Lead Manager”. Remove &lt;li&gt;…&lt;/li&gt;. Change &lt;lg&gt; to &lt;</a:t>
            </a:r>
            <a:r>
              <a:rPr lang="en-US" sz="1800" dirty="0" err="1">
                <a:solidFill>
                  <a:schemeClr val="tx1"/>
                </a:solidFill>
              </a:rPr>
              <a:t>sm</a:t>
            </a:r>
            <a:r>
              <a:rPr lang="en-US" sz="1800" dirty="0">
                <a:solidFill>
                  <a:schemeClr val="tx1"/>
                </a:solidFill>
              </a:rPr>
              <a:t>&gt;.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CB75E6-D5FC-48AC-8891-9D5F2713A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332" y="2498683"/>
            <a:ext cx="5222699" cy="38835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95317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2.16 Layout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716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Layout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App.js, import Header and render </a:t>
            </a:r>
            <a:r>
              <a:rPr lang="en-US" sz="1800">
                <a:solidFill>
                  <a:schemeClr val="tx1"/>
                </a:solidFill>
              </a:rPr>
              <a:t>&lt;Header /&gt;.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952391-D4BF-4BBC-8ADC-FD6237A75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141851"/>
            <a:ext cx="5210175" cy="3609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57183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2.17 Compile and Run React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55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001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2.17 Compile and Run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716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Compile and run react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npm</a:t>
            </a:r>
            <a:r>
              <a:rPr lang="en-US" sz="1800" dirty="0">
                <a:solidFill>
                  <a:schemeClr val="tx1"/>
                </a:solidFill>
              </a:rPr>
              <a:t> run dev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FC313F-7417-4878-913E-05219A9EC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6" y="2516548"/>
            <a:ext cx="7930887" cy="24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768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2.17 Compile and Run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16522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Compile and run react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pyhton</a:t>
            </a:r>
            <a:r>
              <a:rPr lang="en-US" sz="1800" dirty="0">
                <a:solidFill>
                  <a:schemeClr val="tx1"/>
                </a:solidFill>
              </a:rPr>
              <a:t>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127.0.0.1:7002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port 7000 seems keep the previous result and not able to clean.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have the same problem, reboot the computer to clear the port.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DFBF7-C7E8-465B-9CAC-C48694335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10" y="3166294"/>
            <a:ext cx="8220075" cy="1533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790769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2.17 Compile and Run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1148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Compile and run react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&gt; localhost:7002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5F72A4-98F0-42B5-8F59-55416EAEB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14192"/>
            <a:ext cx="2867025" cy="2085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83914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2.17 Compile and Run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1076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Compile and run react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reboot the computer, I can use port 7000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127.0.0.1:7000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DCB10-5A58-4473-A3DD-94D45D7AE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4693"/>
            <a:ext cx="6457156" cy="162909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DCC468-6EC3-4167-9362-74B43DED5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253387"/>
            <a:ext cx="2990850" cy="2057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039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Create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59"/>
            <a:ext cx="7952433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App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create several directories for React.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mkdir</a:t>
            </a:r>
            <a:r>
              <a:rPr lang="en-US" sz="1800" dirty="0">
                <a:solidFill>
                  <a:schemeClr val="tx1"/>
                </a:solidFill>
              </a:rPr>
              <a:t> -p .\frontend\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\components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mkdir</a:t>
            </a:r>
            <a:r>
              <a:rPr lang="en-US" sz="1800" dirty="0">
                <a:solidFill>
                  <a:schemeClr val="tx1"/>
                </a:solidFill>
              </a:rPr>
              <a:t> -p .\frontend\static\frontend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mkdir</a:t>
            </a:r>
            <a:r>
              <a:rPr lang="en-US" sz="1800" dirty="0">
                <a:solidFill>
                  <a:schemeClr val="tx1"/>
                </a:solidFill>
              </a:rPr>
              <a:t> -p .\frontend\templates\frontend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4BF14-5318-4B92-879E-9FB116957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27" y="3146052"/>
            <a:ext cx="7772400" cy="533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061910-E449-4FB2-94D9-7D0533FA2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0" y="3811237"/>
            <a:ext cx="7772400" cy="8127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14050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2.18 Dashboard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60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2093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2.18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16522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Dashboard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add dashboard.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leads/Dashboard.js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leads/Form.js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leads/Leads.js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906F2-1631-4D30-9563-774870E27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077955"/>
            <a:ext cx="1781175" cy="3581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33406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2.18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716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Dashboard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App.js, add &lt;Dashboard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BA38C-996F-42C3-8F2D-43C815D5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369" y="2139007"/>
            <a:ext cx="5000625" cy="4067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55763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2.18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716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Dashboard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Dashboard.js, add &lt;Form /&gt; and &lt;Leads&gt;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D835B2-4C22-4278-907D-EBD978A30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238810"/>
            <a:ext cx="3552825" cy="3333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781081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2.18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716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Dashboard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Form.js and Leads.js are as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E2D8A-7397-4130-A5C4-63C2B82F4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34" y="2116505"/>
            <a:ext cx="3667125" cy="31146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7DE97-A42D-40A2-A015-391AC896A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124942"/>
            <a:ext cx="3648075" cy="3028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706533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2.19 Verify Dashboard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65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7402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2.19 Verify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210" y="1272670"/>
            <a:ext cx="8496944" cy="2588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 Dashboard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Compile the frontend (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/components) and templates into JavaScript and Django static/main.js.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npm</a:t>
            </a:r>
            <a:r>
              <a:rPr lang="en-US" sz="1800" dirty="0">
                <a:solidFill>
                  <a:schemeClr val="tx1"/>
                </a:solidFill>
              </a:rPr>
              <a:t> run dev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Django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127.0.0.1:7000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</a:t>
            </a:r>
            <a:r>
              <a:rPr lang="en-US" sz="1800" dirty="0" err="1">
                <a:solidFill>
                  <a:schemeClr val="tx1"/>
                </a:solidFill>
              </a:rPr>
              <a:t>Chorme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localhost:7000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F0CB1-D579-4715-A306-5ED39E22D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000755"/>
            <a:ext cx="3552825" cy="2686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984583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Create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59"/>
            <a:ext cx="5792193" cy="4608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App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View the frontend folder with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/components:  The frontend source code put in 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/components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static/frontend and templates/frontend: The source is where all the components of redux put here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templates/frontend: The React index.html file. This is for SPA (Single Page Application).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static/frontend: The static are compiled JavaScript.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have webpack take our React application from 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/components. We will have index.js as an entry point. It is going to compile down to a  file called main.js inside the static folder. If you use create-react-app, you can put all files put in the static folder.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install webpack.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455DF3-0099-49A0-856F-B06A104E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312" y="1325650"/>
            <a:ext cx="1857375" cy="2057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393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Install Webpack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57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Install Webpack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7999" y="1268759"/>
            <a:ext cx="7880425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Webpack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..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in the top of the </a:t>
            </a:r>
            <a:r>
              <a:rPr lang="en-US" sz="1800" dirty="0" err="1">
                <a:solidFill>
                  <a:schemeClr val="tx1"/>
                </a:solidFill>
              </a:rPr>
              <a:t>loadmanager</a:t>
            </a:r>
            <a:r>
              <a:rPr lang="en-US" sz="1800" dirty="0">
                <a:solidFill>
                  <a:schemeClr val="tx1"/>
                </a:solidFill>
              </a:rPr>
              <a:t> project.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npm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 -y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https://www.youtube.com/watch?v=GieYIzvdt2U&amp;list=PLillGF-RfqbbRA-CIUxlxkUpbq0IFkX60&amp;index=2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ACD698-CDFA-4EAF-9136-D0E8D9B6A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14" y="3146052"/>
            <a:ext cx="5353794" cy="35418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620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2829</Words>
  <Application>Microsoft Office PowerPoint</Application>
  <PresentationFormat>On-screen Show (4:3)</PresentationFormat>
  <Paragraphs>401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Wingdings</vt:lpstr>
      <vt:lpstr>Office 佈景主題</vt:lpstr>
      <vt:lpstr>2 Implement React</vt:lpstr>
      <vt:lpstr>2 Implement React</vt:lpstr>
      <vt:lpstr>2 Implement React</vt:lpstr>
      <vt:lpstr>2.1 Create App</vt:lpstr>
      <vt:lpstr>2.1 Create App</vt:lpstr>
      <vt:lpstr>2.1 Create App</vt:lpstr>
      <vt:lpstr>2.1 Create App</vt:lpstr>
      <vt:lpstr>2.2 Install Webpack</vt:lpstr>
      <vt:lpstr>2.2 Install Webpack</vt:lpstr>
      <vt:lpstr>2.2 Install Webpack</vt:lpstr>
      <vt:lpstr>2.2 Install Webpack</vt:lpstr>
      <vt:lpstr>2.3 Install Babel</vt:lpstr>
      <vt:lpstr>2.3 Install Babel</vt:lpstr>
      <vt:lpstr>2.3 Install Babel</vt:lpstr>
      <vt:lpstr>2.3 Install Babel</vt:lpstr>
      <vt:lpstr>2.4 Install React/React-dom</vt:lpstr>
      <vt:lpstr>2.4 Install React/React-dom</vt:lpstr>
      <vt:lpstr>2.4 Install React/React-dom</vt:lpstr>
      <vt:lpstr>2.4 Install React/React-dom</vt:lpstr>
      <vt:lpstr>2.5 Create .babelrc</vt:lpstr>
      <vt:lpstr>2.5 Create .babelrc</vt:lpstr>
      <vt:lpstr>2.6 Create .webpack.config.js</vt:lpstr>
      <vt:lpstr>2.6 Create .webpack.config.js</vt:lpstr>
      <vt:lpstr>2.7 Transpile for Dev and Build</vt:lpstr>
      <vt:lpstr>2.7 Transpile for Dev and Build</vt:lpstr>
      <vt:lpstr>2.7 Transpile for Dev and Build</vt:lpstr>
      <vt:lpstr>2.7 Transpile for Dev and Build</vt:lpstr>
      <vt:lpstr>2.8 Create index.js</vt:lpstr>
      <vt:lpstr>2.8 Create index.js</vt:lpstr>
      <vt:lpstr>2.9 Create App.js</vt:lpstr>
      <vt:lpstr>2.9 Create App.js</vt:lpstr>
      <vt:lpstr>2.10 Create index.html</vt:lpstr>
      <vt:lpstr>2.10 Create index.html</vt:lpstr>
      <vt:lpstr>2.11 Get Load index.html </vt:lpstr>
      <vt:lpstr>2.11 Get Load index.html </vt:lpstr>
      <vt:lpstr>2.12 froentend/setting.py and urls.py</vt:lpstr>
      <vt:lpstr>2.12 froentend/setting.py and urls.py</vt:lpstr>
      <vt:lpstr>2.12 froentend/setting.py and urls.py</vt:lpstr>
      <vt:lpstr>2.12 froentend/setting.py and urls.py</vt:lpstr>
      <vt:lpstr>2.13 leadmanager/setting.py and urls.py</vt:lpstr>
      <vt:lpstr>2.13 leadmanager/setting.py and urls.py</vt:lpstr>
      <vt:lpstr>2.14 Compile</vt:lpstr>
      <vt:lpstr>2.14 Compile</vt:lpstr>
      <vt:lpstr>2.14 Compile</vt:lpstr>
      <vt:lpstr>2.15 Run Server and Open Client Chrome</vt:lpstr>
      <vt:lpstr>2.15 Run Server and Open Client Chrome</vt:lpstr>
      <vt:lpstr>2.15 Run Server and Open Client Chrome</vt:lpstr>
      <vt:lpstr>2.16 Layout</vt:lpstr>
      <vt:lpstr>2.16 Layout</vt:lpstr>
      <vt:lpstr>2.16 Layout</vt:lpstr>
      <vt:lpstr>2.16 Layout</vt:lpstr>
      <vt:lpstr>2.16 Layout</vt:lpstr>
      <vt:lpstr>2.16 Layout</vt:lpstr>
      <vt:lpstr>2.16 Layout</vt:lpstr>
      <vt:lpstr>2.17 Compile and Run React</vt:lpstr>
      <vt:lpstr>2.17 Compile and Run React</vt:lpstr>
      <vt:lpstr>2.17 Compile and Run React</vt:lpstr>
      <vt:lpstr>2.17 Compile and Run React</vt:lpstr>
      <vt:lpstr>2.17 Compile and Run React</vt:lpstr>
      <vt:lpstr>2.18 Dashboard</vt:lpstr>
      <vt:lpstr>2.18 Dashboard</vt:lpstr>
      <vt:lpstr>2.18 Dashboard</vt:lpstr>
      <vt:lpstr>2.18 Dashboard</vt:lpstr>
      <vt:lpstr>2.18 Dashboard</vt:lpstr>
      <vt:lpstr>2.19 Verify Dashboard</vt:lpstr>
      <vt:lpstr>2.19 Verify Dashboard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679</cp:revision>
  <dcterms:created xsi:type="dcterms:W3CDTF">2018-09-28T16:40:41Z</dcterms:created>
  <dcterms:modified xsi:type="dcterms:W3CDTF">2020-08-17T00:41:45Z</dcterms:modified>
</cp:coreProperties>
</file>