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0" r:id="rId3"/>
    <p:sldId id="276" r:id="rId4"/>
    <p:sldId id="292" r:id="rId5"/>
    <p:sldId id="281" r:id="rId6"/>
    <p:sldId id="282" r:id="rId7"/>
    <p:sldId id="283" r:id="rId8"/>
    <p:sldId id="284" r:id="rId9"/>
    <p:sldId id="285" r:id="rId10"/>
    <p:sldId id="286" r:id="rId11"/>
    <p:sldId id="287" r:id="rId12"/>
    <p:sldId id="288" r:id="rId13"/>
    <p:sldId id="290" r:id="rId14"/>
    <p:sldId id="289" r:id="rId15"/>
    <p:sldId id="291" r:id="rId16"/>
    <p:sldId id="274" r:id="rId17"/>
    <p:sldId id="275" r:id="rId18"/>
    <p:sldId id="294" r:id="rId19"/>
    <p:sldId id="293" r:id="rId20"/>
    <p:sldId id="295"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95" d="100"/>
          <a:sy n="95" d="100"/>
        </p:scale>
        <p:origin x="105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2020/7/9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2020/7/9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2020/7/9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2020/7/9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2020/7/9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2020/7/9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2020/7/9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2020/7/9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2020/7/9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2020/7/9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2020/7/9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2020/7/9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2020/7/9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udemy.com/course/react-the-complete-guide-incl-redux/learn/lecture/8125796#note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udemy.com/course/react-the-complete-guide-incl-redux/learn/lecture/8125796#note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demy.com/course/react-the-complete-guide-incl-redux/learn/lecture/8125796#note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udemy.com/course/react-the-complete-guide-incl-redux/learn/lecture/8125796#notes" TargetMode="Externa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www.udemy.com/course/react-the-complete-guide-incl-redux/learn/lecture/8125796#notes" TargetMode="External"/><Relationship Id="rId2" Type="http://schemas.openxmlformats.org/officeDocument/2006/relationships/hyperlink" Target="https://www.google.com/search?q=react+property+is+called+by+reference&amp;rlz=1C1KDEC_enUS826US826&amp;oq=react+property+is+called+by+reference&amp;aqs=chrome..69i57.8908j0j7&amp;sourceid=chrome&amp;ie=UTF-8"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udemy.com/course/react-the-complete-guide-incl-redux/learn/lecture/8125796#notes"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udemy.com/course/react-the-complete-guide-incl-redux/learn/lecture/8125782#notes"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udemy.com/course/react-the-complete-guide-incl-redux/learn/lecture/8125782#notes"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udemy.com/course/react-the-complete-guide-incl-redux/learn/lecture/8125782#note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react-the-complete-guide-incl-redux/learn/lecture/8125796#notes"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udemy.com/course/react-the-complete-guide-incl-redux/learn/lecture/8125782#notes" TargetMode="External"/><Relationship Id="rId2" Type="http://schemas.openxmlformats.org/officeDocument/2006/relationships/hyperlink" Target="https://console.firebase.google.com/u/0/project/react-proj-burger/database/react-proj-burger/data" TargetMode="Externa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react-the-complete-guide-incl-redux/learn/lecture/8125796#note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udemy.com/course/react-the-complete-guide-incl-redux/learn/lecture/8125796#notes" TargetMode="External"/><Relationship Id="rId2" Type="http://schemas.openxmlformats.org/officeDocument/2006/relationships/hyperlink" Target="https://projects.lukehaas.me/css-loaders/"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udemy.com/course/react-the-complete-guide-incl-redux/learn/lecture/8125796#notes" TargetMode="External"/><Relationship Id="rId2" Type="http://schemas.openxmlformats.org/officeDocument/2006/relationships/hyperlink" Target="https://projects.lukehaas.me/css-loaders/"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react-the-complete-guide-incl-redux/learn/lecture/8125796#notes"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udemy.com/course/react-the-complete-guide-incl-redux/learn/lecture/8125796#notes"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udemy.com/course/react-the-complete-guide-incl-redux/learn/lecture/8125796#note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4950" y="2132856"/>
            <a:ext cx="9144000" cy="1470025"/>
          </a:xfrm>
          <a:solidFill>
            <a:srgbClr val="00B0F0"/>
          </a:solidFill>
        </p:spPr>
        <p:txBody>
          <a:bodyPr>
            <a:normAutofit/>
          </a:bodyPr>
          <a:lstStyle/>
          <a:p>
            <a:r>
              <a:rPr lang="en-US" altLang="zh-TW" sz="4800" b="1" dirty="0">
                <a:solidFill>
                  <a:srgbClr val="FFFF00"/>
                </a:solidFill>
              </a:rPr>
              <a:t>182 Spinner</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2020/7/9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182.1 Add Spinner</a:t>
            </a:r>
            <a:endParaRPr lang="zh-TW" altLang="en-US" b="1" dirty="0">
              <a:solidFill>
                <a:srgbClr val="FFFF00"/>
              </a:solidFill>
            </a:endParaRPr>
          </a:p>
        </p:txBody>
      </p:sp>
      <p:sp>
        <p:nvSpPr>
          <p:cNvPr id="3" name="副標題 2"/>
          <p:cNvSpPr>
            <a:spLocks noGrp="1"/>
          </p:cNvSpPr>
          <p:nvPr>
            <p:ph type="subTitle" idx="1"/>
          </p:nvPr>
        </p:nvSpPr>
        <p:spPr>
          <a:xfrm>
            <a:off x="395536" y="1268757"/>
            <a:ext cx="8136904" cy="124901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Spinner</a:t>
            </a:r>
          </a:p>
          <a:p>
            <a:pPr marL="342900" indent="-342900" algn="l">
              <a:buClr>
                <a:srgbClr val="0070C0"/>
              </a:buClr>
              <a:buSzPct val="80000"/>
              <a:buFont typeface="Wingdings" pitchFamily="2" charset="2"/>
              <a:buChar char="u"/>
            </a:pPr>
            <a:r>
              <a:rPr lang="en-US" altLang="zh-TW" sz="1800" b="1" dirty="0">
                <a:solidFill>
                  <a:srgbClr val="29303B"/>
                </a:solidFill>
              </a:rPr>
              <a:t>Let the </a:t>
            </a:r>
            <a:r>
              <a:rPr lang="en-US" altLang="zh-TW" sz="1800" b="1" dirty="0" err="1">
                <a:solidFill>
                  <a:srgbClr val="29303B"/>
                </a:solidFill>
              </a:rPr>
              <a:t>orderSummary</a:t>
            </a:r>
            <a:r>
              <a:rPr lang="en-US" altLang="zh-TW" sz="1800" b="1" dirty="0">
                <a:solidFill>
                  <a:srgbClr val="29303B"/>
                </a:solidFill>
              </a:rPr>
              <a:t> variable for &lt;</a:t>
            </a:r>
            <a:r>
              <a:rPr lang="en-US" altLang="zh-TW" sz="1800" b="1" dirty="0" err="1">
                <a:solidFill>
                  <a:srgbClr val="29303B"/>
                </a:solidFill>
              </a:rPr>
              <a:t>OrderSummary</a:t>
            </a:r>
            <a:r>
              <a:rPr lang="en-US" altLang="zh-TW" sz="1800" b="1" dirty="0">
                <a:solidFill>
                  <a:srgbClr val="29303B"/>
                </a:solidFill>
              </a:rPr>
              <a:t> …&gt;</a:t>
            </a:r>
          </a:p>
          <a:p>
            <a:pPr marL="342900" indent="-342900" algn="l">
              <a:buClr>
                <a:srgbClr val="0070C0"/>
              </a:buClr>
              <a:buSzPct val="80000"/>
              <a:buFont typeface="Wingdings" pitchFamily="2" charset="2"/>
              <a:buChar char="u"/>
            </a:pPr>
            <a:r>
              <a:rPr lang="en-US" altLang="zh-TW" sz="1800" b="1" dirty="0">
                <a:solidFill>
                  <a:srgbClr val="29303B"/>
                </a:solidFill>
              </a:rPr>
              <a:t>When the loading is true, then overwrite the </a:t>
            </a:r>
            <a:r>
              <a:rPr lang="en-US" altLang="zh-TW" sz="1800" b="1" dirty="0" err="1">
                <a:solidFill>
                  <a:srgbClr val="29303B"/>
                </a:solidFill>
              </a:rPr>
              <a:t>orderSummary</a:t>
            </a:r>
            <a:r>
              <a:rPr lang="en-US" altLang="zh-TW" sz="1800" b="1" dirty="0">
                <a:solidFill>
                  <a:srgbClr val="29303B"/>
                </a:solidFill>
              </a:rPr>
              <a:t> to Spinner component.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C624444A-1F3D-4FCB-978A-09CED18B253E}"/>
              </a:ext>
            </a:extLst>
          </p:cNvPr>
          <p:cNvPicPr>
            <a:picLocks noChangeAspect="1"/>
          </p:cNvPicPr>
          <p:nvPr/>
        </p:nvPicPr>
        <p:blipFill>
          <a:blip r:embed="rId3"/>
          <a:stretch>
            <a:fillRect/>
          </a:stretch>
        </p:blipFill>
        <p:spPr>
          <a:xfrm>
            <a:off x="687325" y="2637473"/>
            <a:ext cx="7553325" cy="3838575"/>
          </a:xfrm>
          <a:prstGeom prst="rect">
            <a:avLst/>
          </a:prstGeom>
          <a:ln>
            <a:solidFill>
              <a:srgbClr val="C00000"/>
            </a:solidFill>
          </a:ln>
        </p:spPr>
      </p:pic>
      <p:sp>
        <p:nvSpPr>
          <p:cNvPr id="8" name="Rectangle 7">
            <a:extLst>
              <a:ext uri="{FF2B5EF4-FFF2-40B4-BE49-F238E27FC236}">
                <a16:creationId xmlns:a16="http://schemas.microsoft.com/office/drawing/2014/main" id="{86ABF36E-C909-46D6-8355-4E222BA8230C}"/>
              </a:ext>
            </a:extLst>
          </p:cNvPr>
          <p:cNvSpPr/>
          <p:nvPr/>
        </p:nvSpPr>
        <p:spPr>
          <a:xfrm>
            <a:off x="1691680" y="3811192"/>
            <a:ext cx="4464496" cy="15841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2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182.1 Add Spinner</a:t>
            </a:r>
            <a:endParaRPr lang="zh-TW" altLang="en-US" b="1" dirty="0">
              <a:solidFill>
                <a:srgbClr val="FFFF00"/>
              </a:solidFill>
            </a:endParaRPr>
          </a:p>
        </p:txBody>
      </p:sp>
      <p:sp>
        <p:nvSpPr>
          <p:cNvPr id="3" name="副標題 2"/>
          <p:cNvSpPr>
            <a:spLocks noGrp="1"/>
          </p:cNvSpPr>
          <p:nvPr>
            <p:ph type="subTitle" idx="1"/>
          </p:nvPr>
        </p:nvSpPr>
        <p:spPr>
          <a:xfrm>
            <a:off x="395536" y="1268757"/>
            <a:ext cx="8136904" cy="8555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Spinner</a:t>
            </a:r>
          </a:p>
          <a:p>
            <a:pPr marL="342900" indent="-342900" algn="l">
              <a:buClr>
                <a:srgbClr val="0070C0"/>
              </a:buClr>
              <a:buSzPct val="80000"/>
              <a:buFont typeface="Wingdings" pitchFamily="2" charset="2"/>
              <a:buChar char="u"/>
            </a:pPr>
            <a:r>
              <a:rPr lang="en-US" altLang="zh-TW" sz="1800" b="1" dirty="0">
                <a:solidFill>
                  <a:srgbClr val="29303B"/>
                </a:solidFill>
              </a:rPr>
              <a:t>We show the </a:t>
            </a:r>
            <a:r>
              <a:rPr lang="en-US" altLang="zh-TW" sz="1800" b="1" dirty="0" err="1">
                <a:solidFill>
                  <a:srgbClr val="29303B"/>
                </a:solidFill>
              </a:rPr>
              <a:t>orderSummary</a:t>
            </a:r>
            <a:r>
              <a:rPr lang="en-US" altLang="zh-TW" sz="1800" b="1" dirty="0">
                <a:solidFill>
                  <a:srgbClr val="29303B"/>
                </a:solidFill>
              </a:rPr>
              <a:t> in the Modal component.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C624444A-1F3D-4FCB-978A-09CED18B253E}"/>
              </a:ext>
            </a:extLst>
          </p:cNvPr>
          <p:cNvPicPr>
            <a:picLocks noChangeAspect="1"/>
          </p:cNvPicPr>
          <p:nvPr/>
        </p:nvPicPr>
        <p:blipFill>
          <a:blip r:embed="rId3"/>
          <a:stretch>
            <a:fillRect/>
          </a:stretch>
        </p:blipFill>
        <p:spPr>
          <a:xfrm>
            <a:off x="795337" y="2270199"/>
            <a:ext cx="7553325" cy="3838575"/>
          </a:xfrm>
          <a:prstGeom prst="rect">
            <a:avLst/>
          </a:prstGeom>
          <a:ln>
            <a:solidFill>
              <a:srgbClr val="C00000"/>
            </a:solidFill>
          </a:ln>
        </p:spPr>
      </p:pic>
      <p:sp>
        <p:nvSpPr>
          <p:cNvPr id="8" name="Rectangle 7">
            <a:extLst>
              <a:ext uri="{FF2B5EF4-FFF2-40B4-BE49-F238E27FC236}">
                <a16:creationId xmlns:a16="http://schemas.microsoft.com/office/drawing/2014/main" id="{86ABF36E-C909-46D6-8355-4E222BA8230C}"/>
              </a:ext>
            </a:extLst>
          </p:cNvPr>
          <p:cNvSpPr/>
          <p:nvPr/>
        </p:nvSpPr>
        <p:spPr>
          <a:xfrm>
            <a:off x="2771799" y="5661248"/>
            <a:ext cx="1141323" cy="3278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39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182.1 Add Spinner</a:t>
            </a:r>
            <a:endParaRPr lang="zh-TW" altLang="en-US" b="1" dirty="0">
              <a:solidFill>
                <a:srgbClr val="FFFF00"/>
              </a:solidFill>
            </a:endParaRPr>
          </a:p>
        </p:txBody>
      </p:sp>
      <p:sp>
        <p:nvSpPr>
          <p:cNvPr id="3" name="副標題 2"/>
          <p:cNvSpPr>
            <a:spLocks noGrp="1"/>
          </p:cNvSpPr>
          <p:nvPr>
            <p:ph type="subTitle" idx="1"/>
          </p:nvPr>
        </p:nvSpPr>
        <p:spPr>
          <a:xfrm>
            <a:off x="395536" y="1268757"/>
            <a:ext cx="3689562" cy="10081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Spinner</a:t>
            </a:r>
          </a:p>
          <a:p>
            <a:pPr marL="342900" indent="-342900" algn="l">
              <a:buClr>
                <a:srgbClr val="0070C0"/>
              </a:buClr>
              <a:buSzPct val="80000"/>
              <a:buFont typeface="Wingdings" pitchFamily="2" charset="2"/>
              <a:buChar char="u"/>
            </a:pPr>
            <a:r>
              <a:rPr lang="en-US" altLang="zh-TW" sz="1800" b="1" dirty="0">
                <a:solidFill>
                  <a:srgbClr val="29303B"/>
                </a:solidFill>
              </a:rPr>
              <a:t>We need to set the loading to true when we call </a:t>
            </a:r>
            <a:r>
              <a:rPr lang="en-US" altLang="zh-TW" sz="1800" b="1" dirty="0" err="1">
                <a:solidFill>
                  <a:srgbClr val="29303B"/>
                </a:solidFill>
              </a:rPr>
              <a:t>axios</a:t>
            </a:r>
            <a:r>
              <a:rPr lang="en-US" altLang="zh-TW" sz="1800" b="1" dirty="0">
                <a:solidFill>
                  <a:srgbClr val="29303B"/>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12</a:t>
            </a:fld>
            <a:endParaRPr lang="zh-TW" altLang="en-US"/>
          </a:p>
        </p:txBody>
      </p:sp>
      <p:pic>
        <p:nvPicPr>
          <p:cNvPr id="9" name="Picture 8">
            <a:extLst>
              <a:ext uri="{FF2B5EF4-FFF2-40B4-BE49-F238E27FC236}">
                <a16:creationId xmlns:a16="http://schemas.microsoft.com/office/drawing/2014/main" id="{7E8B4B58-2C67-4585-8674-7EDAFEFF926B}"/>
              </a:ext>
            </a:extLst>
          </p:cNvPr>
          <p:cNvPicPr>
            <a:picLocks noChangeAspect="1"/>
          </p:cNvPicPr>
          <p:nvPr/>
        </p:nvPicPr>
        <p:blipFill>
          <a:blip r:embed="rId3"/>
          <a:stretch>
            <a:fillRect/>
          </a:stretch>
        </p:blipFill>
        <p:spPr>
          <a:xfrm>
            <a:off x="4301122" y="981753"/>
            <a:ext cx="4447342" cy="5550663"/>
          </a:xfrm>
          <a:prstGeom prst="rect">
            <a:avLst/>
          </a:prstGeom>
          <a:ln>
            <a:solidFill>
              <a:srgbClr val="C00000"/>
            </a:solidFill>
          </a:ln>
        </p:spPr>
      </p:pic>
      <p:sp>
        <p:nvSpPr>
          <p:cNvPr id="8" name="Rectangle 7">
            <a:extLst>
              <a:ext uri="{FF2B5EF4-FFF2-40B4-BE49-F238E27FC236}">
                <a16:creationId xmlns:a16="http://schemas.microsoft.com/office/drawing/2014/main" id="{86ABF36E-C909-46D6-8355-4E222BA8230C}"/>
              </a:ext>
            </a:extLst>
          </p:cNvPr>
          <p:cNvSpPr/>
          <p:nvPr/>
        </p:nvSpPr>
        <p:spPr>
          <a:xfrm>
            <a:off x="5076056" y="1608900"/>
            <a:ext cx="2133600" cy="3278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019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F4AD61E-B733-4CF9-BD01-C49138A25E74}"/>
              </a:ext>
            </a:extLst>
          </p:cNvPr>
          <p:cNvPicPr>
            <a:picLocks noChangeAspect="1"/>
          </p:cNvPicPr>
          <p:nvPr/>
        </p:nvPicPr>
        <p:blipFill>
          <a:blip r:embed="rId2"/>
          <a:stretch>
            <a:fillRect/>
          </a:stretch>
        </p:blipFill>
        <p:spPr>
          <a:xfrm>
            <a:off x="4544814" y="2492896"/>
            <a:ext cx="4463774" cy="396481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182.1 Add Spinner</a:t>
            </a:r>
            <a:endParaRPr lang="zh-TW" altLang="en-US" b="1" dirty="0">
              <a:solidFill>
                <a:srgbClr val="FFFF00"/>
              </a:solidFill>
            </a:endParaRPr>
          </a:p>
        </p:txBody>
      </p:sp>
      <p:sp>
        <p:nvSpPr>
          <p:cNvPr id="3" name="副標題 2"/>
          <p:cNvSpPr>
            <a:spLocks noGrp="1"/>
          </p:cNvSpPr>
          <p:nvPr>
            <p:ph type="subTitle" idx="1"/>
          </p:nvPr>
        </p:nvSpPr>
        <p:spPr>
          <a:xfrm>
            <a:off x="395536" y="1268757"/>
            <a:ext cx="8064896" cy="10109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Spinner</a:t>
            </a:r>
          </a:p>
          <a:p>
            <a:pPr marL="342900" indent="-342900" algn="l">
              <a:buClr>
                <a:srgbClr val="0070C0"/>
              </a:buClr>
              <a:buSzPct val="80000"/>
              <a:buFont typeface="Wingdings" pitchFamily="2" charset="2"/>
              <a:buChar char="u"/>
            </a:pPr>
            <a:r>
              <a:rPr lang="en-US" altLang="zh-TW" sz="1800" b="1" dirty="0">
                <a:solidFill>
                  <a:srgbClr val="29303B"/>
                </a:solidFill>
              </a:rPr>
              <a:t>“</a:t>
            </a:r>
            <a:r>
              <a:rPr lang="en-US" altLang="zh-TW" sz="1800" b="1" dirty="0" err="1">
                <a:solidFill>
                  <a:srgbClr val="29303B"/>
                </a:solidFill>
              </a:rPr>
              <a:t>props.purchasedContinued</a:t>
            </a:r>
            <a:r>
              <a:rPr lang="en-US" altLang="zh-TW" sz="1800" b="1" dirty="0">
                <a:solidFill>
                  <a:srgbClr val="29303B"/>
                </a:solidFill>
              </a:rPr>
              <a:t>” is a reference of “</a:t>
            </a:r>
            <a:r>
              <a:rPr lang="en-US" altLang="zh-TW" sz="1800" b="1" dirty="0" err="1">
                <a:solidFill>
                  <a:srgbClr val="29303B"/>
                </a:solidFill>
              </a:rPr>
              <a:t>perchaseContinuedHandler</a:t>
            </a:r>
            <a:r>
              <a:rPr lang="en-US" altLang="zh-TW" sz="1800" b="1" dirty="0">
                <a:solidFill>
                  <a:srgbClr val="29303B"/>
                </a:solidFill>
              </a:rPr>
              <a:t>”</a:t>
            </a:r>
          </a:p>
          <a:p>
            <a:pPr marL="342900" indent="-342900" algn="l">
              <a:buClr>
                <a:srgbClr val="0070C0"/>
              </a:buClr>
              <a:buSzPct val="80000"/>
              <a:buFont typeface="Wingdings" pitchFamily="2" charset="2"/>
              <a:buChar char="u"/>
            </a:pPr>
            <a:r>
              <a:rPr lang="en-US" altLang="zh-TW" sz="1800" b="1" dirty="0">
                <a:solidFill>
                  <a:srgbClr val="29303B"/>
                </a:solidFill>
              </a:rPr>
              <a:t>When click in the child, the parent handler will be called.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9" name="Picture 8">
            <a:extLst>
              <a:ext uri="{FF2B5EF4-FFF2-40B4-BE49-F238E27FC236}">
                <a16:creationId xmlns:a16="http://schemas.microsoft.com/office/drawing/2014/main" id="{7E8B4B58-2C67-4585-8674-7EDAFEFF926B}"/>
              </a:ext>
            </a:extLst>
          </p:cNvPr>
          <p:cNvPicPr>
            <a:picLocks noChangeAspect="1"/>
          </p:cNvPicPr>
          <p:nvPr/>
        </p:nvPicPr>
        <p:blipFill>
          <a:blip r:embed="rId4"/>
          <a:stretch>
            <a:fillRect/>
          </a:stretch>
        </p:blipFill>
        <p:spPr>
          <a:xfrm>
            <a:off x="1072289" y="2394533"/>
            <a:ext cx="3250704" cy="4057157"/>
          </a:xfrm>
          <a:prstGeom prst="rect">
            <a:avLst/>
          </a:prstGeom>
          <a:ln>
            <a:solidFill>
              <a:srgbClr val="C00000"/>
            </a:solidFill>
          </a:ln>
        </p:spPr>
      </p:pic>
      <p:sp>
        <p:nvSpPr>
          <p:cNvPr id="8" name="Rectangle 7">
            <a:extLst>
              <a:ext uri="{FF2B5EF4-FFF2-40B4-BE49-F238E27FC236}">
                <a16:creationId xmlns:a16="http://schemas.microsoft.com/office/drawing/2014/main" id="{86ABF36E-C909-46D6-8355-4E222BA8230C}"/>
              </a:ext>
            </a:extLst>
          </p:cNvPr>
          <p:cNvSpPr/>
          <p:nvPr/>
        </p:nvSpPr>
        <p:spPr>
          <a:xfrm>
            <a:off x="6553200" y="5877272"/>
            <a:ext cx="2357101" cy="1761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192980-7C05-47F2-882F-3CDC0304B850}"/>
              </a:ext>
            </a:extLst>
          </p:cNvPr>
          <p:cNvSpPr/>
          <p:nvPr/>
        </p:nvSpPr>
        <p:spPr>
          <a:xfrm>
            <a:off x="1512095" y="6241528"/>
            <a:ext cx="2357101" cy="2322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65F0F3-B252-4C6D-A6C1-BCBCFAA7021D}"/>
              </a:ext>
            </a:extLst>
          </p:cNvPr>
          <p:cNvSpPr/>
          <p:nvPr/>
        </p:nvSpPr>
        <p:spPr>
          <a:xfrm>
            <a:off x="1187624" y="2682635"/>
            <a:ext cx="2357101" cy="2407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235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182.1 Add Spinner</a:t>
            </a:r>
            <a:endParaRPr lang="zh-TW" altLang="en-US" b="1" dirty="0">
              <a:solidFill>
                <a:srgbClr val="FFFF00"/>
              </a:solidFill>
            </a:endParaRPr>
          </a:p>
        </p:txBody>
      </p:sp>
      <p:sp>
        <p:nvSpPr>
          <p:cNvPr id="3" name="副標題 2"/>
          <p:cNvSpPr>
            <a:spLocks noGrp="1"/>
          </p:cNvSpPr>
          <p:nvPr>
            <p:ph type="subTitle" idx="1"/>
          </p:nvPr>
        </p:nvSpPr>
        <p:spPr>
          <a:xfrm>
            <a:off x="395536" y="1412776"/>
            <a:ext cx="8064896" cy="22322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Spinner</a:t>
            </a:r>
          </a:p>
          <a:p>
            <a:pPr marL="342900" indent="-342900" algn="l">
              <a:buClr>
                <a:srgbClr val="0070C0"/>
              </a:buClr>
              <a:buSzPct val="80000"/>
              <a:buFont typeface="Wingdings" pitchFamily="2" charset="2"/>
              <a:buChar char="u"/>
            </a:pPr>
            <a:r>
              <a:rPr lang="en-US" sz="1800" b="1" dirty="0">
                <a:solidFill>
                  <a:srgbClr val="29303B"/>
                </a:solidFill>
              </a:rPr>
              <a:t>Note:</a:t>
            </a:r>
          </a:p>
          <a:p>
            <a:pPr marL="342900" indent="-342900" algn="l">
              <a:buClr>
                <a:srgbClr val="0070C0"/>
              </a:buClr>
              <a:buSzPct val="80000"/>
              <a:buFont typeface="Wingdings" pitchFamily="2" charset="2"/>
              <a:buChar char="u"/>
            </a:pPr>
            <a:r>
              <a:rPr lang="en-US" sz="1800" b="1" i="0" dirty="0">
                <a:solidFill>
                  <a:srgbClr val="29303B"/>
                </a:solidFill>
                <a:effectLst/>
              </a:rPr>
              <a:t>React props is called by reference.</a:t>
            </a:r>
          </a:p>
          <a:p>
            <a:pPr marL="342900" indent="-342900" algn="l">
              <a:buClr>
                <a:srgbClr val="0070C0"/>
              </a:buClr>
              <a:buSzPct val="80000"/>
              <a:buFont typeface="Wingdings" pitchFamily="2" charset="2"/>
              <a:buChar char="u"/>
            </a:pPr>
            <a:r>
              <a:rPr lang="en-US" sz="1800" dirty="0">
                <a:hlinkClick r:id="rId2"/>
              </a:rPr>
              <a:t>https://www.google.com/</a:t>
            </a:r>
            <a:r>
              <a:rPr lang="en-US" sz="1800" dirty="0" err="1">
                <a:hlinkClick r:id="rId2"/>
              </a:rPr>
              <a:t>search?q</a:t>
            </a:r>
            <a:r>
              <a:rPr lang="en-US" sz="1800" dirty="0">
                <a:hlinkClick r:id="rId2"/>
              </a:rPr>
              <a:t>=</a:t>
            </a:r>
            <a:r>
              <a:rPr lang="en-US" sz="1800" dirty="0" err="1">
                <a:hlinkClick r:id="rId2"/>
              </a:rPr>
              <a:t>react+property+is+called+by+reference&amp;rlz</a:t>
            </a:r>
            <a:r>
              <a:rPr lang="en-US" sz="1800" dirty="0">
                <a:hlinkClick r:id="rId2"/>
              </a:rPr>
              <a:t>=1C1KDEC_enUS826US826&amp;oq=</a:t>
            </a:r>
            <a:r>
              <a:rPr lang="en-US" sz="1800" dirty="0" err="1">
                <a:hlinkClick r:id="rId2"/>
              </a:rPr>
              <a:t>react+property+is+called+by+reference&amp;aqs</a:t>
            </a:r>
            <a:r>
              <a:rPr lang="en-US" sz="1800" dirty="0">
                <a:hlinkClick r:id="rId2"/>
              </a:rPr>
              <a:t>=chrome..69i57.8908j0j7&amp;sourceid=</a:t>
            </a:r>
            <a:r>
              <a:rPr lang="en-US" sz="1800" dirty="0" err="1">
                <a:hlinkClick r:id="rId2"/>
              </a:rPr>
              <a:t>chrome&amp;ie</a:t>
            </a:r>
            <a:r>
              <a:rPr lang="en-US" sz="1800" dirty="0">
                <a:hlinkClick r:id="rId2"/>
              </a:rPr>
              <a:t>=UTF-8</a:t>
            </a:r>
            <a:endParaRPr lang="en-US" sz="1800" dirty="0"/>
          </a:p>
          <a:p>
            <a:pPr marL="342900" indent="-342900" algn="l">
              <a:buClr>
                <a:srgbClr val="0070C0"/>
              </a:buClr>
              <a:buSzPct val="80000"/>
              <a:buFont typeface="Wingdings" pitchFamily="2" charset="2"/>
              <a:buChar char="u"/>
            </a:pPr>
            <a:r>
              <a:rPr lang="en-US" altLang="zh-TW" sz="1800" b="1" dirty="0">
                <a:solidFill>
                  <a:srgbClr val="29303B"/>
                </a:solidFill>
              </a:rPr>
              <a:t>When click in the child, the parent handler will be called.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2979014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182.1 Add Spinner</a:t>
            </a:r>
            <a:endParaRPr lang="zh-TW" altLang="en-US" b="1" dirty="0">
              <a:solidFill>
                <a:srgbClr val="FFFF00"/>
              </a:solidFill>
            </a:endParaRPr>
          </a:p>
        </p:txBody>
      </p:sp>
      <p:sp>
        <p:nvSpPr>
          <p:cNvPr id="3" name="副標題 2"/>
          <p:cNvSpPr>
            <a:spLocks noGrp="1"/>
          </p:cNvSpPr>
          <p:nvPr>
            <p:ph type="subTitle" idx="1"/>
          </p:nvPr>
        </p:nvSpPr>
        <p:spPr>
          <a:xfrm>
            <a:off x="395536" y="1412775"/>
            <a:ext cx="8064896" cy="12791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Spinner</a:t>
            </a:r>
          </a:p>
          <a:p>
            <a:pPr marL="342900" indent="-342900" algn="l">
              <a:buClr>
                <a:srgbClr val="0070C0"/>
              </a:buClr>
              <a:buSzPct val="80000"/>
              <a:buFont typeface="Wingdings" pitchFamily="2" charset="2"/>
              <a:buChar char="u"/>
            </a:pPr>
            <a:r>
              <a:rPr lang="en-US" sz="1800" b="1" dirty="0">
                <a:solidFill>
                  <a:srgbClr val="29303B"/>
                </a:solidFill>
              </a:rPr>
              <a:t>Once the response is there, the data is saved to database, we no longer want to display the spinner. We need to stop the spinner. We set the loading to false.</a:t>
            </a:r>
          </a:p>
          <a:p>
            <a:pPr marL="342900" indent="-342900" algn="l">
              <a:buClr>
                <a:srgbClr val="0070C0"/>
              </a:buClr>
              <a:buSzPct val="80000"/>
              <a:buFont typeface="Wingdings" pitchFamily="2" charset="2"/>
              <a:buChar char="u"/>
            </a:pPr>
            <a:r>
              <a:rPr lang="en-US" sz="1800" b="1" dirty="0">
                <a:solidFill>
                  <a:srgbClr val="29303B"/>
                </a:solidFill>
              </a:rPr>
              <a:t>We also set the purchasing to false to close the Modal.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60988351-1AD2-4AA6-96C7-DC93E6E9CF33}"/>
              </a:ext>
            </a:extLst>
          </p:cNvPr>
          <p:cNvPicPr>
            <a:picLocks noChangeAspect="1"/>
          </p:cNvPicPr>
          <p:nvPr/>
        </p:nvPicPr>
        <p:blipFill>
          <a:blip r:embed="rId3"/>
          <a:stretch>
            <a:fillRect/>
          </a:stretch>
        </p:blipFill>
        <p:spPr>
          <a:xfrm>
            <a:off x="1899301" y="2799741"/>
            <a:ext cx="5057365" cy="3943302"/>
          </a:xfrm>
          <a:prstGeom prst="rect">
            <a:avLst/>
          </a:prstGeom>
          <a:ln>
            <a:solidFill>
              <a:srgbClr val="C00000"/>
            </a:solidFill>
          </a:ln>
        </p:spPr>
      </p:pic>
    </p:spTree>
    <p:extLst>
      <p:ext uri="{BB962C8B-B14F-4D97-AF65-F5344CB8AC3E}">
        <p14:creationId xmlns:p14="http://schemas.microsoft.com/office/powerpoint/2010/main" val="291191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4950" y="2132856"/>
            <a:ext cx="9144000" cy="1470025"/>
          </a:xfrm>
          <a:solidFill>
            <a:srgbClr val="00B0F0"/>
          </a:solidFill>
        </p:spPr>
        <p:txBody>
          <a:bodyPr>
            <a:normAutofit/>
          </a:bodyPr>
          <a:lstStyle/>
          <a:p>
            <a:r>
              <a:rPr lang="en-US" altLang="zh-TW" sz="4800" b="1" dirty="0">
                <a:solidFill>
                  <a:srgbClr val="FFFF00"/>
                </a:solidFill>
              </a:rPr>
              <a:t>182.2 Verify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2020/7/9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369716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182.2 Verify</a:t>
            </a:r>
            <a:endParaRPr lang="zh-TW" altLang="en-US" b="1" dirty="0">
              <a:solidFill>
                <a:srgbClr val="FFFF00"/>
              </a:solidFill>
            </a:endParaRPr>
          </a:p>
        </p:txBody>
      </p:sp>
      <p:sp>
        <p:nvSpPr>
          <p:cNvPr id="3" name="副標題 2"/>
          <p:cNvSpPr>
            <a:spLocks noGrp="1"/>
          </p:cNvSpPr>
          <p:nvPr>
            <p:ph type="subTitle" idx="1"/>
          </p:nvPr>
        </p:nvSpPr>
        <p:spPr>
          <a:xfrm>
            <a:off x="395536" y="1268760"/>
            <a:ext cx="8291264"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Verify Spinner</a:t>
            </a:r>
            <a:endParaRPr lang="en-US" sz="1800" b="1" dirty="0">
              <a:solidFill>
                <a:srgbClr val="29303B"/>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pic>
        <p:nvPicPr>
          <p:cNvPr id="8" name="Picture 7">
            <a:extLst>
              <a:ext uri="{FF2B5EF4-FFF2-40B4-BE49-F238E27FC236}">
                <a16:creationId xmlns:a16="http://schemas.microsoft.com/office/drawing/2014/main" id="{B102E987-06FD-4421-ADD8-E7260A3B5703}"/>
              </a:ext>
            </a:extLst>
          </p:cNvPr>
          <p:cNvPicPr>
            <a:picLocks noChangeAspect="1"/>
          </p:cNvPicPr>
          <p:nvPr/>
        </p:nvPicPr>
        <p:blipFill>
          <a:blip r:embed="rId3"/>
          <a:stretch>
            <a:fillRect/>
          </a:stretch>
        </p:blipFill>
        <p:spPr>
          <a:xfrm>
            <a:off x="2910548" y="1772816"/>
            <a:ext cx="3642652" cy="5091129"/>
          </a:xfrm>
          <a:prstGeom prst="rect">
            <a:avLst/>
          </a:prstGeom>
          <a:ln>
            <a:solidFill>
              <a:srgbClr val="C00000"/>
            </a:solidFill>
          </a:ln>
        </p:spPr>
      </p:pic>
    </p:spTree>
    <p:extLst>
      <p:ext uri="{BB962C8B-B14F-4D97-AF65-F5344CB8AC3E}">
        <p14:creationId xmlns:p14="http://schemas.microsoft.com/office/powerpoint/2010/main" val="2901131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182.2 Verify</a:t>
            </a:r>
            <a:endParaRPr lang="zh-TW" altLang="en-US" b="1" dirty="0">
              <a:solidFill>
                <a:srgbClr val="FFFF00"/>
              </a:solidFill>
            </a:endParaRPr>
          </a:p>
        </p:txBody>
      </p:sp>
      <p:sp>
        <p:nvSpPr>
          <p:cNvPr id="3" name="副標題 2"/>
          <p:cNvSpPr>
            <a:spLocks noGrp="1"/>
          </p:cNvSpPr>
          <p:nvPr>
            <p:ph type="subTitle" idx="1"/>
          </p:nvPr>
        </p:nvSpPr>
        <p:spPr>
          <a:xfrm>
            <a:off x="395536" y="1268760"/>
            <a:ext cx="8291264"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Verify Spinner</a:t>
            </a:r>
            <a:endParaRPr lang="en-US" sz="1800" b="1" dirty="0">
              <a:solidFill>
                <a:srgbClr val="29303B"/>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pic>
        <p:nvPicPr>
          <p:cNvPr id="7" name="Picture 6">
            <a:extLst>
              <a:ext uri="{FF2B5EF4-FFF2-40B4-BE49-F238E27FC236}">
                <a16:creationId xmlns:a16="http://schemas.microsoft.com/office/drawing/2014/main" id="{6AB16CDC-4141-4DA0-986F-FAFBEC3BCCC3}"/>
              </a:ext>
            </a:extLst>
          </p:cNvPr>
          <p:cNvPicPr>
            <a:picLocks noChangeAspect="1"/>
          </p:cNvPicPr>
          <p:nvPr/>
        </p:nvPicPr>
        <p:blipFill>
          <a:blip r:embed="rId3"/>
          <a:stretch>
            <a:fillRect/>
          </a:stretch>
        </p:blipFill>
        <p:spPr>
          <a:xfrm>
            <a:off x="2851223" y="1765373"/>
            <a:ext cx="3441553" cy="4869160"/>
          </a:xfrm>
          <a:prstGeom prst="rect">
            <a:avLst/>
          </a:prstGeom>
          <a:ln>
            <a:solidFill>
              <a:srgbClr val="C00000"/>
            </a:solidFill>
          </a:ln>
        </p:spPr>
      </p:pic>
    </p:spTree>
    <p:extLst>
      <p:ext uri="{BB962C8B-B14F-4D97-AF65-F5344CB8AC3E}">
        <p14:creationId xmlns:p14="http://schemas.microsoft.com/office/powerpoint/2010/main" val="1343707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182.2 Verify</a:t>
            </a:r>
            <a:endParaRPr lang="zh-TW" altLang="en-US" b="1" dirty="0">
              <a:solidFill>
                <a:srgbClr val="FFFF00"/>
              </a:solidFill>
            </a:endParaRPr>
          </a:p>
        </p:txBody>
      </p:sp>
      <p:sp>
        <p:nvSpPr>
          <p:cNvPr id="3" name="副標題 2"/>
          <p:cNvSpPr>
            <a:spLocks noGrp="1"/>
          </p:cNvSpPr>
          <p:nvPr>
            <p:ph type="subTitle" idx="1"/>
          </p:nvPr>
        </p:nvSpPr>
        <p:spPr>
          <a:xfrm>
            <a:off x="395536" y="1268760"/>
            <a:ext cx="8291264" cy="3986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Verify Spinner</a:t>
            </a:r>
            <a:endParaRPr lang="en-US" sz="1800" b="1" dirty="0">
              <a:solidFill>
                <a:srgbClr val="29303B"/>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pic>
        <p:nvPicPr>
          <p:cNvPr id="7" name="Picture 6">
            <a:extLst>
              <a:ext uri="{FF2B5EF4-FFF2-40B4-BE49-F238E27FC236}">
                <a16:creationId xmlns:a16="http://schemas.microsoft.com/office/drawing/2014/main" id="{1731AAA8-9207-4AC9-B118-A84C1325A772}"/>
              </a:ext>
            </a:extLst>
          </p:cNvPr>
          <p:cNvPicPr>
            <a:picLocks noChangeAspect="1"/>
          </p:cNvPicPr>
          <p:nvPr/>
        </p:nvPicPr>
        <p:blipFill>
          <a:blip r:embed="rId3"/>
          <a:stretch>
            <a:fillRect/>
          </a:stretch>
        </p:blipFill>
        <p:spPr>
          <a:xfrm>
            <a:off x="2483768" y="1795487"/>
            <a:ext cx="3876590" cy="4879064"/>
          </a:xfrm>
          <a:prstGeom prst="rect">
            <a:avLst/>
          </a:prstGeom>
          <a:ln>
            <a:solidFill>
              <a:srgbClr val="C00000"/>
            </a:solidFill>
          </a:ln>
        </p:spPr>
      </p:pic>
    </p:spTree>
    <p:extLst>
      <p:ext uri="{BB962C8B-B14F-4D97-AF65-F5344CB8AC3E}">
        <p14:creationId xmlns:p14="http://schemas.microsoft.com/office/powerpoint/2010/main" val="337216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 Spinner</a:t>
            </a:r>
            <a:endParaRPr lang="zh-TW" altLang="en-US" b="1" dirty="0">
              <a:solidFill>
                <a:srgbClr val="FFFF00"/>
              </a:solidFill>
            </a:endParaRPr>
          </a:p>
        </p:txBody>
      </p:sp>
      <p:sp>
        <p:nvSpPr>
          <p:cNvPr id="3" name="副標題 2"/>
          <p:cNvSpPr>
            <a:spLocks noGrp="1"/>
          </p:cNvSpPr>
          <p:nvPr>
            <p:ph type="subTitle" idx="1"/>
          </p:nvPr>
        </p:nvSpPr>
        <p:spPr>
          <a:xfrm>
            <a:off x="395536" y="1268758"/>
            <a:ext cx="8136904" cy="10081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Spinner</a:t>
            </a:r>
          </a:p>
          <a:p>
            <a:pPr marL="342900" indent="-342900" algn="l">
              <a:buClr>
                <a:srgbClr val="0070C0"/>
              </a:buClr>
              <a:buSzPct val="80000"/>
              <a:buFont typeface="Wingdings" pitchFamily="2" charset="2"/>
              <a:buChar char="u"/>
            </a:pPr>
            <a:r>
              <a:rPr lang="en-US" altLang="zh-TW" sz="1800" b="1" dirty="0">
                <a:solidFill>
                  <a:srgbClr val="29303B"/>
                </a:solidFill>
              </a:rPr>
              <a:t>In the last discussion, we add a POST request. We want to add the spinner when  saving the database.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B3C82EC0-C914-469E-B11E-8BDD2002A0EF}"/>
              </a:ext>
            </a:extLst>
          </p:cNvPr>
          <p:cNvPicPr>
            <a:picLocks noChangeAspect="1"/>
          </p:cNvPicPr>
          <p:nvPr/>
        </p:nvPicPr>
        <p:blipFill>
          <a:blip r:embed="rId3"/>
          <a:stretch>
            <a:fillRect/>
          </a:stretch>
        </p:blipFill>
        <p:spPr>
          <a:xfrm>
            <a:off x="1835696" y="2406526"/>
            <a:ext cx="5289682" cy="4258194"/>
          </a:xfrm>
          <a:prstGeom prst="rect">
            <a:avLst/>
          </a:prstGeom>
          <a:ln>
            <a:solidFill>
              <a:srgbClr val="C00000"/>
            </a:solidFill>
          </a:ln>
        </p:spPr>
      </p:pic>
      <p:sp>
        <p:nvSpPr>
          <p:cNvPr id="8" name="Rectangle 7">
            <a:extLst>
              <a:ext uri="{FF2B5EF4-FFF2-40B4-BE49-F238E27FC236}">
                <a16:creationId xmlns:a16="http://schemas.microsoft.com/office/drawing/2014/main" id="{0078CDAA-2ADF-4558-8D12-051BF94594EF}"/>
              </a:ext>
            </a:extLst>
          </p:cNvPr>
          <p:cNvSpPr/>
          <p:nvPr/>
        </p:nvSpPr>
        <p:spPr>
          <a:xfrm>
            <a:off x="2695906" y="5314624"/>
            <a:ext cx="4429472" cy="12155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582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182.2 Verify</a:t>
            </a:r>
            <a:endParaRPr lang="zh-TW" altLang="en-US" b="1" dirty="0">
              <a:solidFill>
                <a:srgbClr val="FFFF00"/>
              </a:solidFill>
            </a:endParaRPr>
          </a:p>
        </p:txBody>
      </p:sp>
      <p:sp>
        <p:nvSpPr>
          <p:cNvPr id="3" name="副標題 2"/>
          <p:cNvSpPr>
            <a:spLocks noGrp="1"/>
          </p:cNvSpPr>
          <p:nvPr>
            <p:ph type="subTitle" idx="1"/>
          </p:nvPr>
        </p:nvSpPr>
        <p:spPr>
          <a:xfrm>
            <a:off x="395536" y="1268759"/>
            <a:ext cx="3528392" cy="19442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Verify Spinner</a:t>
            </a:r>
          </a:p>
          <a:p>
            <a:pPr marL="342900" indent="-342900" algn="l">
              <a:buClr>
                <a:srgbClr val="0070C0"/>
              </a:buClr>
              <a:buSzPct val="80000"/>
              <a:buFont typeface="Wingdings" pitchFamily="2" charset="2"/>
              <a:buChar char="u"/>
            </a:pPr>
            <a:r>
              <a:rPr lang="en-US" sz="1800" b="1" dirty="0">
                <a:solidFill>
                  <a:srgbClr val="29303B"/>
                </a:solidFill>
              </a:rPr>
              <a:t>Open firebase and check: </a:t>
            </a:r>
          </a:p>
          <a:p>
            <a:pPr marL="342900" indent="-342900" algn="l">
              <a:buClr>
                <a:srgbClr val="0070C0"/>
              </a:buClr>
              <a:buSzPct val="80000"/>
              <a:buFont typeface="Wingdings" pitchFamily="2" charset="2"/>
              <a:buChar char="u"/>
            </a:pPr>
            <a:r>
              <a:rPr lang="en-US" sz="1800" dirty="0">
                <a:hlinkClick r:id="rId2"/>
              </a:rPr>
              <a:t>https://console.firebase.google.com/u/0/project/react-proj-burger/database/react-proj-burger/data</a:t>
            </a:r>
            <a:endParaRPr lang="en-US" sz="1800" b="1" dirty="0">
              <a:solidFill>
                <a:srgbClr val="29303B"/>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pic>
        <p:nvPicPr>
          <p:cNvPr id="9" name="Picture 8">
            <a:extLst>
              <a:ext uri="{FF2B5EF4-FFF2-40B4-BE49-F238E27FC236}">
                <a16:creationId xmlns:a16="http://schemas.microsoft.com/office/drawing/2014/main" id="{F817601B-E0C2-42D3-A177-23A35FF85AB6}"/>
              </a:ext>
            </a:extLst>
          </p:cNvPr>
          <p:cNvPicPr>
            <a:picLocks noChangeAspect="1"/>
          </p:cNvPicPr>
          <p:nvPr/>
        </p:nvPicPr>
        <p:blipFill>
          <a:blip r:embed="rId4"/>
          <a:stretch>
            <a:fillRect/>
          </a:stretch>
        </p:blipFill>
        <p:spPr>
          <a:xfrm>
            <a:off x="4139952" y="1181045"/>
            <a:ext cx="4707745" cy="5301207"/>
          </a:xfrm>
          <a:prstGeom prst="rect">
            <a:avLst/>
          </a:prstGeom>
          <a:ln>
            <a:solidFill>
              <a:srgbClr val="C00000"/>
            </a:solidFill>
          </a:ln>
        </p:spPr>
      </p:pic>
    </p:spTree>
    <p:extLst>
      <p:ext uri="{BB962C8B-B14F-4D97-AF65-F5344CB8AC3E}">
        <p14:creationId xmlns:p14="http://schemas.microsoft.com/office/powerpoint/2010/main" val="2126463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2020/7/9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4950" y="2132856"/>
            <a:ext cx="9144000" cy="1470025"/>
          </a:xfrm>
          <a:solidFill>
            <a:srgbClr val="00B0F0"/>
          </a:solidFill>
        </p:spPr>
        <p:txBody>
          <a:bodyPr>
            <a:normAutofit/>
          </a:bodyPr>
          <a:lstStyle/>
          <a:p>
            <a:r>
              <a:rPr lang="en-US" altLang="zh-TW" sz="4800" b="1" dirty="0">
                <a:solidFill>
                  <a:srgbClr val="FFFF00"/>
                </a:solidFill>
              </a:rPr>
              <a:t>182.1 Add Spinner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2020/7/9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2050" name="Picture 2"/>
          <p:cNvPicPr>
            <a:picLocks noChangeAspect="1" noChangeArrowheads="1"/>
          </p:cNvPicPr>
          <p:nvPr/>
        </p:nvPicPr>
        <p:blipFill>
          <a:blip r:embed="rId2" cstate="print"/>
          <a:srcRect/>
          <a:stretch>
            <a:fillRect/>
          </a:stretch>
        </p:blipFill>
        <p:spPr bwMode="auto">
          <a:xfrm>
            <a:off x="4283968" y="3717032"/>
            <a:ext cx="713805" cy="644588"/>
          </a:xfrm>
          <a:prstGeom prst="rect">
            <a:avLst/>
          </a:prstGeom>
          <a:noFill/>
          <a:ln w="9525">
            <a:noFill/>
            <a:miter lim="800000"/>
            <a:headEnd/>
            <a:tailEnd/>
          </a:ln>
        </p:spPr>
      </p:pic>
    </p:spTree>
    <p:extLst>
      <p:ext uri="{BB962C8B-B14F-4D97-AF65-F5344CB8AC3E}">
        <p14:creationId xmlns:p14="http://schemas.microsoft.com/office/powerpoint/2010/main" val="277647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182.1 Add Spinner</a:t>
            </a:r>
            <a:endParaRPr lang="zh-TW" altLang="en-US" b="1" dirty="0">
              <a:solidFill>
                <a:srgbClr val="FFFF00"/>
              </a:solidFill>
            </a:endParaRPr>
          </a:p>
        </p:txBody>
      </p:sp>
      <p:sp>
        <p:nvSpPr>
          <p:cNvPr id="3" name="副標題 2"/>
          <p:cNvSpPr>
            <a:spLocks noGrp="1"/>
          </p:cNvSpPr>
          <p:nvPr>
            <p:ph type="subTitle" idx="1"/>
          </p:nvPr>
        </p:nvSpPr>
        <p:spPr>
          <a:xfrm>
            <a:off x="395536" y="1268758"/>
            <a:ext cx="8136904" cy="8640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Spinner</a:t>
            </a:r>
          </a:p>
          <a:p>
            <a:pPr marL="342900" indent="-342900" algn="l">
              <a:buClr>
                <a:srgbClr val="0070C0"/>
              </a:buClr>
              <a:buSzPct val="80000"/>
              <a:buFont typeface="Wingdings" pitchFamily="2" charset="2"/>
              <a:buChar char="u"/>
            </a:pPr>
            <a:r>
              <a:rPr lang="en-US" altLang="zh-TW" sz="1800" b="1" dirty="0">
                <a:solidFill>
                  <a:srgbClr val="29303B"/>
                </a:solidFill>
              </a:rPr>
              <a:t>Add components\UI\Spinner\Spinner.js and Spinner.css.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pic>
        <p:nvPicPr>
          <p:cNvPr id="9" name="Picture 8">
            <a:extLst>
              <a:ext uri="{FF2B5EF4-FFF2-40B4-BE49-F238E27FC236}">
                <a16:creationId xmlns:a16="http://schemas.microsoft.com/office/drawing/2014/main" id="{708D2127-A382-4053-9D4B-A9AFFE141D82}"/>
              </a:ext>
            </a:extLst>
          </p:cNvPr>
          <p:cNvPicPr>
            <a:picLocks noChangeAspect="1"/>
          </p:cNvPicPr>
          <p:nvPr/>
        </p:nvPicPr>
        <p:blipFill>
          <a:blip r:embed="rId3"/>
          <a:stretch>
            <a:fillRect/>
          </a:stretch>
        </p:blipFill>
        <p:spPr>
          <a:xfrm>
            <a:off x="3059832" y="2674592"/>
            <a:ext cx="2324100" cy="1943100"/>
          </a:xfrm>
          <a:prstGeom prst="rect">
            <a:avLst/>
          </a:prstGeom>
          <a:ln>
            <a:solidFill>
              <a:srgbClr val="C00000"/>
            </a:solidFill>
          </a:ln>
        </p:spPr>
      </p:pic>
    </p:spTree>
    <p:extLst>
      <p:ext uri="{BB962C8B-B14F-4D97-AF65-F5344CB8AC3E}">
        <p14:creationId xmlns:p14="http://schemas.microsoft.com/office/powerpoint/2010/main" val="1845570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182.1 Add Spinner</a:t>
            </a:r>
            <a:endParaRPr lang="zh-TW" altLang="en-US" b="1" dirty="0">
              <a:solidFill>
                <a:srgbClr val="FFFF00"/>
              </a:solidFill>
            </a:endParaRPr>
          </a:p>
        </p:txBody>
      </p:sp>
      <p:sp>
        <p:nvSpPr>
          <p:cNvPr id="3" name="副標題 2"/>
          <p:cNvSpPr>
            <a:spLocks noGrp="1"/>
          </p:cNvSpPr>
          <p:nvPr>
            <p:ph type="subTitle" idx="1"/>
          </p:nvPr>
        </p:nvSpPr>
        <p:spPr>
          <a:xfrm>
            <a:off x="395536" y="1268758"/>
            <a:ext cx="8424936" cy="108012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Spinner/Loader</a:t>
            </a:r>
          </a:p>
          <a:p>
            <a:pPr marL="342900" indent="-342900" algn="l">
              <a:buClr>
                <a:srgbClr val="0070C0"/>
              </a:buClr>
              <a:buSzPct val="80000"/>
              <a:buFont typeface="Wingdings" pitchFamily="2" charset="2"/>
              <a:buChar char="u"/>
            </a:pPr>
            <a:r>
              <a:rPr lang="en-US" sz="1800" dirty="0">
                <a:hlinkClick r:id="rId2"/>
              </a:rPr>
              <a:t>https://projects.lukehaas.me/css-loaders/</a:t>
            </a:r>
            <a:endParaRPr lang="en-US" sz="1800" dirty="0"/>
          </a:p>
          <a:p>
            <a:pPr marL="342900" indent="-342900" algn="l">
              <a:buClr>
                <a:srgbClr val="0070C0"/>
              </a:buClr>
              <a:buSzPct val="80000"/>
              <a:buFont typeface="Wingdings" pitchFamily="2" charset="2"/>
              <a:buChar char="u"/>
            </a:pPr>
            <a:r>
              <a:rPr lang="en-US" altLang="zh-TW" sz="1800" b="1" dirty="0">
                <a:solidFill>
                  <a:srgbClr val="29303B"/>
                </a:solidFill>
              </a:rPr>
              <a:t>Use “BG” and “FG” to select the color you want.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pic>
        <p:nvPicPr>
          <p:cNvPr id="11" name="Picture 10">
            <a:extLst>
              <a:ext uri="{FF2B5EF4-FFF2-40B4-BE49-F238E27FC236}">
                <a16:creationId xmlns:a16="http://schemas.microsoft.com/office/drawing/2014/main" id="{BE431594-4C05-47AF-9C2B-8A67838D7793}"/>
              </a:ext>
            </a:extLst>
          </p:cNvPr>
          <p:cNvPicPr>
            <a:picLocks noChangeAspect="1"/>
          </p:cNvPicPr>
          <p:nvPr/>
        </p:nvPicPr>
        <p:blipFill>
          <a:blip r:embed="rId4"/>
          <a:stretch>
            <a:fillRect/>
          </a:stretch>
        </p:blipFill>
        <p:spPr>
          <a:xfrm>
            <a:off x="2248410" y="2486395"/>
            <a:ext cx="5371590" cy="3869955"/>
          </a:xfrm>
          <a:prstGeom prst="rect">
            <a:avLst/>
          </a:prstGeom>
          <a:ln>
            <a:solidFill>
              <a:srgbClr val="C00000"/>
            </a:solidFill>
          </a:ln>
        </p:spPr>
      </p:pic>
    </p:spTree>
    <p:extLst>
      <p:ext uri="{BB962C8B-B14F-4D97-AF65-F5344CB8AC3E}">
        <p14:creationId xmlns:p14="http://schemas.microsoft.com/office/powerpoint/2010/main" val="175800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182.1 Add Spinner</a:t>
            </a:r>
            <a:endParaRPr lang="zh-TW" altLang="en-US" b="1" dirty="0">
              <a:solidFill>
                <a:srgbClr val="FFFF00"/>
              </a:solidFill>
            </a:endParaRPr>
          </a:p>
        </p:txBody>
      </p:sp>
      <p:sp>
        <p:nvSpPr>
          <p:cNvPr id="3" name="副標題 2"/>
          <p:cNvSpPr>
            <a:spLocks noGrp="1"/>
          </p:cNvSpPr>
          <p:nvPr>
            <p:ph type="subTitle" idx="1"/>
          </p:nvPr>
        </p:nvSpPr>
        <p:spPr>
          <a:xfrm>
            <a:off x="395536" y="1268758"/>
            <a:ext cx="8424936" cy="13461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Spinner/Loader</a:t>
            </a:r>
          </a:p>
          <a:p>
            <a:pPr marL="342900" indent="-342900" algn="l">
              <a:buClr>
                <a:srgbClr val="0070C0"/>
              </a:buClr>
              <a:buSzPct val="80000"/>
              <a:buFont typeface="Wingdings" pitchFamily="2" charset="2"/>
              <a:buChar char="u"/>
            </a:pPr>
            <a:r>
              <a:rPr lang="en-US" sz="1800" dirty="0">
                <a:hlinkClick r:id="rId2"/>
              </a:rPr>
              <a:t>https://projects.lukehaas.me/css-loaders/</a:t>
            </a:r>
            <a:endParaRPr lang="en-US" sz="1800" dirty="0"/>
          </a:p>
          <a:p>
            <a:pPr marL="342900" indent="-342900" algn="l">
              <a:buClr>
                <a:srgbClr val="0070C0"/>
              </a:buClr>
              <a:buSzPct val="80000"/>
              <a:buFont typeface="Wingdings" pitchFamily="2" charset="2"/>
              <a:buChar char="u"/>
            </a:pPr>
            <a:r>
              <a:rPr lang="en-US" altLang="zh-TW" sz="1800" b="1" dirty="0">
                <a:solidFill>
                  <a:srgbClr val="29303B"/>
                </a:solidFill>
              </a:rPr>
              <a:t>Click the spinner you want and select &lt;View Source&gt;. </a:t>
            </a:r>
          </a:p>
          <a:p>
            <a:pPr marL="342900" indent="-342900" algn="l">
              <a:buClr>
                <a:srgbClr val="0070C0"/>
              </a:buClr>
              <a:buSzPct val="80000"/>
              <a:buFont typeface="Wingdings" pitchFamily="2" charset="2"/>
              <a:buChar char="u"/>
            </a:pPr>
            <a:r>
              <a:rPr lang="en-US" altLang="zh-TW" sz="1800" b="1" dirty="0">
                <a:solidFill>
                  <a:srgbClr val="29303B"/>
                </a:solidFill>
              </a:rPr>
              <a:t>Copy the source code and put in “./Spinner.css”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5A365741-0636-49CC-BDCA-15FFA783BFEC}"/>
              </a:ext>
            </a:extLst>
          </p:cNvPr>
          <p:cNvPicPr>
            <a:picLocks noChangeAspect="1"/>
          </p:cNvPicPr>
          <p:nvPr/>
        </p:nvPicPr>
        <p:blipFill>
          <a:blip r:embed="rId4"/>
          <a:stretch>
            <a:fillRect/>
          </a:stretch>
        </p:blipFill>
        <p:spPr>
          <a:xfrm>
            <a:off x="2195736" y="2614910"/>
            <a:ext cx="5940152" cy="3410169"/>
          </a:xfrm>
          <a:prstGeom prst="rect">
            <a:avLst/>
          </a:prstGeom>
          <a:ln>
            <a:solidFill>
              <a:srgbClr val="C00000"/>
            </a:solidFill>
          </a:ln>
        </p:spPr>
      </p:pic>
    </p:spTree>
    <p:extLst>
      <p:ext uri="{BB962C8B-B14F-4D97-AF65-F5344CB8AC3E}">
        <p14:creationId xmlns:p14="http://schemas.microsoft.com/office/powerpoint/2010/main" val="107014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182.1 Add Spinner</a:t>
            </a:r>
            <a:endParaRPr lang="zh-TW" altLang="en-US" b="1" dirty="0">
              <a:solidFill>
                <a:srgbClr val="FFFF00"/>
              </a:solidFill>
            </a:endParaRPr>
          </a:p>
        </p:txBody>
      </p:sp>
      <p:sp>
        <p:nvSpPr>
          <p:cNvPr id="3" name="副標題 2"/>
          <p:cNvSpPr>
            <a:spLocks noGrp="1"/>
          </p:cNvSpPr>
          <p:nvPr>
            <p:ph type="subTitle" idx="1"/>
          </p:nvPr>
        </p:nvSpPr>
        <p:spPr>
          <a:xfrm>
            <a:off x="395536" y="1268758"/>
            <a:ext cx="8136904" cy="7920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Spinner</a:t>
            </a:r>
          </a:p>
          <a:p>
            <a:pPr marL="342900" indent="-342900" algn="l">
              <a:buClr>
                <a:srgbClr val="0070C0"/>
              </a:buClr>
              <a:buSzPct val="80000"/>
              <a:buFont typeface="Wingdings" pitchFamily="2" charset="2"/>
              <a:buChar char="u"/>
            </a:pPr>
            <a:r>
              <a:rPr lang="en-US" altLang="zh-TW" sz="1800" b="1" dirty="0">
                <a:solidFill>
                  <a:srgbClr val="29303B"/>
                </a:solidFill>
              </a:rPr>
              <a:t>Add components\UI\Spinner\Spinner.js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9" name="Picture 8">
            <a:extLst>
              <a:ext uri="{FF2B5EF4-FFF2-40B4-BE49-F238E27FC236}">
                <a16:creationId xmlns:a16="http://schemas.microsoft.com/office/drawing/2014/main" id="{708D2127-A382-4053-9D4B-A9AFFE141D82}"/>
              </a:ext>
            </a:extLst>
          </p:cNvPr>
          <p:cNvPicPr>
            <a:picLocks noChangeAspect="1"/>
          </p:cNvPicPr>
          <p:nvPr/>
        </p:nvPicPr>
        <p:blipFill>
          <a:blip r:embed="rId3"/>
          <a:stretch>
            <a:fillRect/>
          </a:stretch>
        </p:blipFill>
        <p:spPr>
          <a:xfrm>
            <a:off x="457200" y="2265498"/>
            <a:ext cx="2324100" cy="1943100"/>
          </a:xfrm>
          <a:prstGeom prst="rect">
            <a:avLst/>
          </a:prstGeom>
          <a:ln>
            <a:solidFill>
              <a:srgbClr val="C00000"/>
            </a:solidFill>
          </a:ln>
        </p:spPr>
      </p:pic>
      <p:pic>
        <p:nvPicPr>
          <p:cNvPr id="10" name="Picture 9">
            <a:extLst>
              <a:ext uri="{FF2B5EF4-FFF2-40B4-BE49-F238E27FC236}">
                <a16:creationId xmlns:a16="http://schemas.microsoft.com/office/drawing/2014/main" id="{BA977782-EF6B-4C9D-9B20-E552C5950E28}"/>
              </a:ext>
            </a:extLst>
          </p:cNvPr>
          <p:cNvPicPr>
            <a:picLocks noChangeAspect="1"/>
          </p:cNvPicPr>
          <p:nvPr/>
        </p:nvPicPr>
        <p:blipFill>
          <a:blip r:embed="rId4"/>
          <a:stretch>
            <a:fillRect/>
          </a:stretch>
        </p:blipFill>
        <p:spPr>
          <a:xfrm>
            <a:off x="3275856" y="2237270"/>
            <a:ext cx="4752975" cy="2247900"/>
          </a:xfrm>
          <a:prstGeom prst="rect">
            <a:avLst/>
          </a:prstGeom>
          <a:ln>
            <a:solidFill>
              <a:srgbClr val="C00000"/>
            </a:solidFill>
          </a:ln>
        </p:spPr>
      </p:pic>
    </p:spTree>
    <p:extLst>
      <p:ext uri="{BB962C8B-B14F-4D97-AF65-F5344CB8AC3E}">
        <p14:creationId xmlns:p14="http://schemas.microsoft.com/office/powerpoint/2010/main" val="336774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182.1 Add Spinner</a:t>
            </a:r>
            <a:endParaRPr lang="zh-TW" altLang="en-US" b="1" dirty="0">
              <a:solidFill>
                <a:srgbClr val="FFFF00"/>
              </a:solidFill>
            </a:endParaRPr>
          </a:p>
        </p:txBody>
      </p:sp>
      <p:sp>
        <p:nvSpPr>
          <p:cNvPr id="3" name="副標題 2"/>
          <p:cNvSpPr>
            <a:spLocks noGrp="1"/>
          </p:cNvSpPr>
          <p:nvPr>
            <p:ph type="subTitle" idx="1"/>
          </p:nvPr>
        </p:nvSpPr>
        <p:spPr>
          <a:xfrm>
            <a:off x="395536" y="1268758"/>
            <a:ext cx="8136904" cy="7920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Spinner</a:t>
            </a:r>
          </a:p>
          <a:p>
            <a:pPr marL="342900" indent="-342900" algn="l">
              <a:buClr>
                <a:srgbClr val="0070C0"/>
              </a:buClr>
              <a:buSzPct val="80000"/>
              <a:buFont typeface="Wingdings" pitchFamily="2" charset="2"/>
              <a:buChar char="u"/>
            </a:pPr>
            <a:r>
              <a:rPr lang="en-US" altLang="zh-TW" sz="1800" b="1" dirty="0">
                <a:solidFill>
                  <a:srgbClr val="29303B"/>
                </a:solidFill>
              </a:rPr>
              <a:t>We need to render “Order Summary” in the Modal for the Spinner.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C624444A-1F3D-4FCB-978A-09CED18B253E}"/>
              </a:ext>
            </a:extLst>
          </p:cNvPr>
          <p:cNvPicPr>
            <a:picLocks noChangeAspect="1"/>
          </p:cNvPicPr>
          <p:nvPr/>
        </p:nvPicPr>
        <p:blipFill>
          <a:blip r:embed="rId3"/>
          <a:stretch>
            <a:fillRect/>
          </a:stretch>
        </p:blipFill>
        <p:spPr>
          <a:xfrm>
            <a:off x="687325" y="2294997"/>
            <a:ext cx="7553325" cy="3838575"/>
          </a:xfrm>
          <a:prstGeom prst="rect">
            <a:avLst/>
          </a:prstGeom>
          <a:ln>
            <a:solidFill>
              <a:srgbClr val="C00000"/>
            </a:solidFill>
          </a:ln>
        </p:spPr>
      </p:pic>
    </p:spTree>
    <p:extLst>
      <p:ext uri="{BB962C8B-B14F-4D97-AF65-F5344CB8AC3E}">
        <p14:creationId xmlns:p14="http://schemas.microsoft.com/office/powerpoint/2010/main" val="290879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182.1 Add Spinner</a:t>
            </a:r>
            <a:endParaRPr lang="zh-TW" altLang="en-US" b="1" dirty="0">
              <a:solidFill>
                <a:srgbClr val="FFFF00"/>
              </a:solidFill>
            </a:endParaRPr>
          </a:p>
        </p:txBody>
      </p:sp>
      <p:sp>
        <p:nvSpPr>
          <p:cNvPr id="3" name="副標題 2"/>
          <p:cNvSpPr>
            <a:spLocks noGrp="1"/>
          </p:cNvSpPr>
          <p:nvPr>
            <p:ph type="subTitle" idx="1"/>
          </p:nvPr>
        </p:nvSpPr>
        <p:spPr>
          <a:xfrm>
            <a:off x="395536" y="1268758"/>
            <a:ext cx="8136904" cy="136815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Spinner</a:t>
            </a:r>
          </a:p>
          <a:p>
            <a:pPr marL="342900" indent="-342900" algn="l">
              <a:buClr>
                <a:srgbClr val="0070C0"/>
              </a:buClr>
              <a:buSzPct val="80000"/>
              <a:buFont typeface="Wingdings" pitchFamily="2" charset="2"/>
              <a:buChar char="u"/>
            </a:pPr>
            <a:r>
              <a:rPr lang="en-US" altLang="zh-TW" sz="1800" b="1" dirty="0">
                <a:solidFill>
                  <a:srgbClr val="29303B"/>
                </a:solidFill>
              </a:rPr>
              <a:t>We need a state “loading” for database and Spinner.</a:t>
            </a:r>
          </a:p>
          <a:p>
            <a:pPr marL="342900" indent="-342900" algn="l">
              <a:buClr>
                <a:srgbClr val="0070C0"/>
              </a:buClr>
              <a:buSzPct val="80000"/>
              <a:buFont typeface="Wingdings" pitchFamily="2" charset="2"/>
              <a:buChar char="u"/>
            </a:pPr>
            <a:r>
              <a:rPr lang="en-US" altLang="zh-TW" sz="1800" b="1" dirty="0">
                <a:solidFill>
                  <a:srgbClr val="29303B"/>
                </a:solidFill>
              </a:rPr>
              <a:t>When loading is true, then display the Spinner in the Modal.</a:t>
            </a:r>
          </a:p>
          <a:p>
            <a:pPr marL="342900" indent="-342900" algn="l">
              <a:buClr>
                <a:srgbClr val="0070C0"/>
              </a:buClr>
              <a:buSzPct val="80000"/>
              <a:buFont typeface="Wingdings" pitchFamily="2" charset="2"/>
              <a:buChar char="u"/>
            </a:pPr>
            <a:r>
              <a:rPr lang="en-US" altLang="zh-TW" sz="1800" b="1" dirty="0">
                <a:solidFill>
                  <a:srgbClr val="29303B"/>
                </a:solidFill>
              </a:rPr>
              <a:t>When loading is false, then we want to show the order summary in the Modal.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https://www.udemy.com/course/react-the-complete-guide-incl-redux/learn/lecture/8125796#notes</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2020/7/9</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2E6E8463-7018-43DF-BD6E-E49E840D5CAF}"/>
              </a:ext>
            </a:extLst>
          </p:cNvPr>
          <p:cNvPicPr>
            <a:picLocks noChangeAspect="1"/>
          </p:cNvPicPr>
          <p:nvPr/>
        </p:nvPicPr>
        <p:blipFill>
          <a:blip r:embed="rId3"/>
          <a:stretch>
            <a:fillRect/>
          </a:stretch>
        </p:blipFill>
        <p:spPr>
          <a:xfrm>
            <a:off x="2267744" y="2852936"/>
            <a:ext cx="4076700" cy="3124200"/>
          </a:xfrm>
          <a:prstGeom prst="rect">
            <a:avLst/>
          </a:prstGeom>
          <a:ln>
            <a:solidFill>
              <a:srgbClr val="C00000"/>
            </a:solidFill>
          </a:ln>
        </p:spPr>
      </p:pic>
    </p:spTree>
    <p:extLst>
      <p:ext uri="{BB962C8B-B14F-4D97-AF65-F5344CB8AC3E}">
        <p14:creationId xmlns:p14="http://schemas.microsoft.com/office/powerpoint/2010/main" val="144884975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5450</TotalTime>
  <Words>836</Words>
  <Application>Microsoft Office PowerPoint</Application>
  <PresentationFormat>On-screen Show (4:3)</PresentationFormat>
  <Paragraphs>124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Wingdings</vt:lpstr>
      <vt:lpstr>Office 佈景主題</vt:lpstr>
      <vt:lpstr>182 Spinner</vt:lpstr>
      <vt:lpstr>182 Spinner</vt:lpstr>
      <vt:lpstr>182.1 Add Spinner</vt:lpstr>
      <vt:lpstr>182.1 Add Spinner</vt:lpstr>
      <vt:lpstr>182.1 Add Spinner</vt:lpstr>
      <vt:lpstr>182.1 Add Spinner</vt:lpstr>
      <vt:lpstr>182.1 Add Spinner</vt:lpstr>
      <vt:lpstr>182.1 Add Spinner</vt:lpstr>
      <vt:lpstr>182.1 Add Spinner</vt:lpstr>
      <vt:lpstr>182.1 Add Spinner</vt:lpstr>
      <vt:lpstr>182.1 Add Spinner</vt:lpstr>
      <vt:lpstr>182.1 Add Spinner</vt:lpstr>
      <vt:lpstr>182.1 Add Spinner</vt:lpstr>
      <vt:lpstr>182.1 Add Spinner</vt:lpstr>
      <vt:lpstr>182.1 Add Spinner</vt:lpstr>
      <vt:lpstr>182.2 Verify</vt:lpstr>
      <vt:lpstr>182.2 Verify</vt:lpstr>
      <vt:lpstr>182.2 Verify</vt:lpstr>
      <vt:lpstr>182.2 Verify</vt:lpstr>
      <vt:lpstr>182.2 Verify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1794</cp:revision>
  <dcterms:created xsi:type="dcterms:W3CDTF">2018-09-28T16:40:41Z</dcterms:created>
  <dcterms:modified xsi:type="dcterms:W3CDTF">2020-07-09T17:37:52Z</dcterms:modified>
</cp:coreProperties>
</file>