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6" r:id="rId4"/>
    <p:sldId id="267" r:id="rId5"/>
    <p:sldId id="268" r:id="rId6"/>
    <p:sldId id="269" r:id="rId7"/>
    <p:sldId id="270" r:id="rId8"/>
    <p:sldId id="261" r:id="rId9"/>
    <p:sldId id="271" r:id="rId10"/>
    <p:sldId id="262" r:id="rId11"/>
    <p:sldId id="272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3" r:id="rId24"/>
    <p:sldId id="264" r:id="rId25"/>
    <p:sldId id="265" r:id="rId26"/>
    <p:sldId id="284" r:id="rId27"/>
    <p:sldId id="286" r:id="rId28"/>
    <p:sldId id="287" r:id="rId29"/>
    <p:sldId id="288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4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hyperlink" Target="https://www.tensorflow.org/api_docs/python/tf/keras/layers/Den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hyperlink" Target="https://www.tensorflow.org/api_docs/python/tf/keras/layers/Flatte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hyperlink" Target="https://www.tensorflow.org/api_docs/python/tf/keras/layers/Den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hyperlink" Target="https://developers.google.com/machine-learning/glossary#logi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nsorflow.org/api_docs/python/tf/keras" TargetMode="Externa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Basic Image Classifier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626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verify that the data is in the correct format and that you're ready to build and train the network, let's display the first 25 images from the </a:t>
            </a:r>
            <a:r>
              <a:rPr lang="en-US" sz="1800" i="1" dirty="0">
                <a:solidFill>
                  <a:schemeClr val="tx1"/>
                </a:solidFill>
              </a:rPr>
              <a:t>training set</a:t>
            </a:r>
            <a:r>
              <a:rPr lang="en-US" sz="1800" dirty="0">
                <a:solidFill>
                  <a:schemeClr val="tx1"/>
                </a:solidFill>
              </a:rPr>
              <a:t> and display the class name below each image.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0702B-D0B8-44E2-8BD6-5C076BCF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99" y="2572487"/>
            <a:ext cx="3894945" cy="39883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3A0A83-2E74-4676-AB78-3A67C1F14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572487"/>
            <a:ext cx="3106688" cy="40355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5940152" y="4365104"/>
            <a:ext cx="2455833" cy="13458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032448" cy="50875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Building the neural network requires configuring the layers of the model, then compiling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Set up the layers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 basic building block of a neural network is the </a:t>
            </a:r>
            <a:r>
              <a:rPr lang="en-US" altLang="en-US" sz="1800" i="1" dirty="0">
                <a:solidFill>
                  <a:schemeClr val="tx1"/>
                </a:solidFill>
                <a:latin typeface="+mj-lt"/>
              </a:rPr>
              <a:t>layer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Layers extract representations from the data fed into them.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These representations are meaningful for the problem at hand.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Most of deep learning consists of chaining together simple layers.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Most layers, such as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tf.keras.layers.Dense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, have parameters that are learned during training.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A0A83-2E74-4676-AB78-3A67C1F14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65" y="1268761"/>
            <a:ext cx="4110335" cy="5339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5069887" y="5332783"/>
            <a:ext cx="3246529" cy="1262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032448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The first layer in this network, </a:t>
            </a:r>
            <a:r>
              <a:rPr lang="en-US" altLang="en-US" sz="1600" dirty="0" err="1">
                <a:solidFill>
                  <a:srgbClr val="1967D2"/>
                </a:solidFill>
                <a:latin typeface="Roboto Mono"/>
                <a:hlinkClick r:id="rId2"/>
              </a:rPr>
              <a:t>tf.keras.layers.Flatten</a:t>
            </a: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, transforms the format of the images from a two-dimensional array (of 28 by 28 pixels) to a one-dimensional array (of 28 * 28 = 784 pixels).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Think of this layer as unstacking rows of pixels in the image and lining them 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This layer has no parameters to learn; it only reformats the data.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A0A83-2E74-4676-AB78-3A67C1F14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65" y="1268761"/>
            <a:ext cx="4110335" cy="5339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5069887" y="5332783"/>
            <a:ext cx="3246529" cy="1262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03244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A0A83-2E74-4676-AB78-3A67C1F1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65" y="1268761"/>
            <a:ext cx="4110335" cy="5339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5069887" y="5332783"/>
            <a:ext cx="3246529" cy="1262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CF9443-70FC-4320-8ABB-751560121690}"/>
              </a:ext>
            </a:extLst>
          </p:cNvPr>
          <p:cNvSpPr/>
          <p:nvPr/>
        </p:nvSpPr>
        <p:spPr>
          <a:xfrm>
            <a:off x="1592908" y="20968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F949D6-AAFB-47C7-A7A1-EDAB691CA296}"/>
              </a:ext>
            </a:extLst>
          </p:cNvPr>
          <p:cNvSpPr/>
          <p:nvPr/>
        </p:nvSpPr>
        <p:spPr>
          <a:xfrm>
            <a:off x="1592908" y="25649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6DBD3-083D-4000-A7CF-B78FDB0870D7}"/>
              </a:ext>
            </a:extLst>
          </p:cNvPr>
          <p:cNvSpPr/>
          <p:nvPr/>
        </p:nvSpPr>
        <p:spPr>
          <a:xfrm>
            <a:off x="111513" y="2972182"/>
            <a:ext cx="79208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28x28</a:t>
            </a:r>
          </a:p>
          <a:p>
            <a:pPr algn="ctr"/>
            <a:r>
              <a:rPr lang="en-US" dirty="0"/>
              <a:t>=784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D7BD53-1403-4704-8BD7-12819EF083C5}"/>
              </a:ext>
            </a:extLst>
          </p:cNvPr>
          <p:cNvSpPr/>
          <p:nvPr/>
        </p:nvSpPr>
        <p:spPr>
          <a:xfrm>
            <a:off x="1619672" y="486418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68E15-6DDE-4D0B-9A3A-0F64471745DF}"/>
              </a:ext>
            </a:extLst>
          </p:cNvPr>
          <p:cNvSpPr/>
          <p:nvPr/>
        </p:nvSpPr>
        <p:spPr>
          <a:xfrm>
            <a:off x="1619672" y="533223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2594A4-093B-452D-B907-572C0E0F3BDD}"/>
              </a:ext>
            </a:extLst>
          </p:cNvPr>
          <p:cNvSpPr/>
          <p:nvPr/>
        </p:nvSpPr>
        <p:spPr>
          <a:xfrm>
            <a:off x="1012855" y="2060213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268126-06C4-44B3-89A1-575F6C0052D5}"/>
              </a:ext>
            </a:extLst>
          </p:cNvPr>
          <p:cNvSpPr/>
          <p:nvPr/>
        </p:nvSpPr>
        <p:spPr>
          <a:xfrm>
            <a:off x="1027229" y="2497324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D2B1BA-DF5C-4838-8825-883BC1036136}"/>
              </a:ext>
            </a:extLst>
          </p:cNvPr>
          <p:cNvSpPr/>
          <p:nvPr/>
        </p:nvSpPr>
        <p:spPr>
          <a:xfrm>
            <a:off x="961256" y="5296123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784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E6081-87BD-4D48-9194-E9235E1E11A6}"/>
              </a:ext>
            </a:extLst>
          </p:cNvPr>
          <p:cNvSpPr/>
          <p:nvPr/>
        </p:nvSpPr>
        <p:spPr>
          <a:xfrm>
            <a:off x="990434" y="3224210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C1A202-1CE1-4D18-8D07-7B348B2BEF33}"/>
              </a:ext>
            </a:extLst>
          </p:cNvPr>
          <p:cNvSpPr/>
          <p:nvPr/>
        </p:nvSpPr>
        <p:spPr>
          <a:xfrm>
            <a:off x="2812402" y="27151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4F888D-48E1-4B21-BAE5-48F430AF4C96}"/>
              </a:ext>
            </a:extLst>
          </p:cNvPr>
          <p:cNvSpPr/>
          <p:nvPr/>
        </p:nvSpPr>
        <p:spPr>
          <a:xfrm>
            <a:off x="2812402" y="31832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886728-7AFA-4CD0-83A9-357CA9B6FBD3}"/>
              </a:ext>
            </a:extLst>
          </p:cNvPr>
          <p:cNvSpPr/>
          <p:nvPr/>
        </p:nvSpPr>
        <p:spPr>
          <a:xfrm>
            <a:off x="2812402" y="45513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290A24-0AAC-4C6D-B3A0-A2D29FE631F7}"/>
              </a:ext>
            </a:extLst>
          </p:cNvPr>
          <p:cNvSpPr/>
          <p:nvPr/>
        </p:nvSpPr>
        <p:spPr>
          <a:xfrm>
            <a:off x="1459998" y="3152267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A555A7-D7D4-4CDD-B64B-B046EA806CC3}"/>
              </a:ext>
            </a:extLst>
          </p:cNvPr>
          <p:cNvSpPr/>
          <p:nvPr/>
        </p:nvSpPr>
        <p:spPr>
          <a:xfrm>
            <a:off x="2627785" y="3458855"/>
            <a:ext cx="576063" cy="88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7A1CD9-FAD4-4F44-9FE1-E8A3E1045E78}"/>
              </a:ext>
            </a:extLst>
          </p:cNvPr>
          <p:cNvSpPr/>
          <p:nvPr/>
        </p:nvSpPr>
        <p:spPr>
          <a:xfrm>
            <a:off x="966988" y="4850529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783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2FF924-2A5D-47D8-8747-D0889D8E0B08}"/>
              </a:ext>
            </a:extLst>
          </p:cNvPr>
          <p:cNvSpPr/>
          <p:nvPr/>
        </p:nvSpPr>
        <p:spPr>
          <a:xfrm>
            <a:off x="2294613" y="2715156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960E1D-A9F7-456A-A603-4F526374BB27}"/>
              </a:ext>
            </a:extLst>
          </p:cNvPr>
          <p:cNvSpPr/>
          <p:nvPr/>
        </p:nvSpPr>
        <p:spPr>
          <a:xfrm>
            <a:off x="2308987" y="3152267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96135A-B7B1-4DA1-9B45-B472F89DB8B4}"/>
              </a:ext>
            </a:extLst>
          </p:cNvPr>
          <p:cNvSpPr/>
          <p:nvPr/>
        </p:nvSpPr>
        <p:spPr>
          <a:xfrm>
            <a:off x="2209164" y="4504035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8CF40B-C856-4BC0-9AC8-41867021929F}"/>
              </a:ext>
            </a:extLst>
          </p:cNvPr>
          <p:cNvSpPr/>
          <p:nvPr/>
        </p:nvSpPr>
        <p:spPr>
          <a:xfrm>
            <a:off x="3879094" y="27809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40F53F-78AC-478C-A4F0-E0E6A27B1147}"/>
              </a:ext>
            </a:extLst>
          </p:cNvPr>
          <p:cNvSpPr/>
          <p:nvPr/>
        </p:nvSpPr>
        <p:spPr>
          <a:xfrm>
            <a:off x="3879094" y="32489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D576D9-A925-477E-B6FB-E1472BE80667}"/>
              </a:ext>
            </a:extLst>
          </p:cNvPr>
          <p:cNvSpPr/>
          <p:nvPr/>
        </p:nvSpPr>
        <p:spPr>
          <a:xfrm>
            <a:off x="3879094" y="431777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BE29D0-1581-42E6-94D4-A4FA7E31C417}"/>
              </a:ext>
            </a:extLst>
          </p:cNvPr>
          <p:cNvSpPr/>
          <p:nvPr/>
        </p:nvSpPr>
        <p:spPr>
          <a:xfrm>
            <a:off x="3694477" y="3524627"/>
            <a:ext cx="576063" cy="62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C501A1-33A8-4D94-8E6C-9C66F037AEF2}"/>
              </a:ext>
            </a:extLst>
          </p:cNvPr>
          <p:cNvSpPr/>
          <p:nvPr/>
        </p:nvSpPr>
        <p:spPr>
          <a:xfrm>
            <a:off x="3361305" y="2780928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9D2ED6-33AD-46FC-B678-52DADD42B780}"/>
              </a:ext>
            </a:extLst>
          </p:cNvPr>
          <p:cNvSpPr/>
          <p:nvPr/>
        </p:nvSpPr>
        <p:spPr>
          <a:xfrm>
            <a:off x="3375679" y="3218039"/>
            <a:ext cx="376419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C77D5B-F99B-4B43-BFC2-55D899969D6F}"/>
              </a:ext>
            </a:extLst>
          </p:cNvPr>
          <p:cNvSpPr/>
          <p:nvPr/>
        </p:nvSpPr>
        <p:spPr>
          <a:xfrm>
            <a:off x="3310767" y="4273105"/>
            <a:ext cx="576063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1B6644-4372-4251-AAD6-8EFD7A8C3A03}"/>
              </a:ext>
            </a:extLst>
          </p:cNvPr>
          <p:cNvSpPr/>
          <p:nvPr/>
        </p:nvSpPr>
        <p:spPr>
          <a:xfrm>
            <a:off x="1012855" y="1698452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010F5B-9C7F-44B5-89EE-AE146C929D64}"/>
              </a:ext>
            </a:extLst>
          </p:cNvPr>
          <p:cNvSpPr/>
          <p:nvPr/>
        </p:nvSpPr>
        <p:spPr>
          <a:xfrm>
            <a:off x="2300037" y="2228588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7BE4E0-12BF-4BF5-B0A8-EDEF449C9998}"/>
              </a:ext>
            </a:extLst>
          </p:cNvPr>
          <p:cNvSpPr/>
          <p:nvPr/>
        </p:nvSpPr>
        <p:spPr>
          <a:xfrm>
            <a:off x="3431669" y="2374126"/>
            <a:ext cx="894849" cy="30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</a:t>
            </a:r>
          </a:p>
        </p:txBody>
      </p:sp>
    </p:spTree>
    <p:extLst>
      <p:ext uri="{BB962C8B-B14F-4D97-AF65-F5344CB8AC3E}">
        <p14:creationId xmlns:p14="http://schemas.microsoft.com/office/powerpoint/2010/main" val="346469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032448" cy="3528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After the pixels are flattened, the network consists of a sequence of two </a:t>
            </a:r>
            <a:r>
              <a:rPr lang="en-US" altLang="en-US" sz="1600" dirty="0" err="1">
                <a:solidFill>
                  <a:srgbClr val="1967D2"/>
                </a:solidFill>
                <a:latin typeface="Roboto Mono"/>
                <a:hlinkClick r:id="rId2"/>
              </a:rPr>
              <a:t>tf.keras.layers.Dense</a:t>
            </a: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 layers.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These are densely connected, or fully connected, neural layers.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The first </a:t>
            </a:r>
            <a:r>
              <a:rPr lang="en-US" altLang="en-US" sz="1600" dirty="0">
                <a:solidFill>
                  <a:srgbClr val="37474F"/>
                </a:solidFill>
                <a:latin typeface="Roboto Mono"/>
              </a:rPr>
              <a:t>Dense</a:t>
            </a: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 layer has 128 nodes (or neurons).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The second (and last) layer returns a logits array with length of 10.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Roboto"/>
              </a:rPr>
              <a:t>Each node contains a score that indicates the current image belongs to one of the 10 classes.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A0A83-2E74-4676-AB78-3A67C1F14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65" y="1268761"/>
            <a:ext cx="4110335" cy="5339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5069887" y="5332783"/>
            <a:ext cx="3246529" cy="12626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3F3D68-5E1A-46A7-AB91-276A8DB1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5" y="4450501"/>
            <a:ext cx="5816305" cy="22709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136905" cy="31213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Compile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Before the model is ready for training, it needs a few more settings. These are added during the model's 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compile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 step: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Loss function: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This measures how accurate the model is during training. You want to minimize this function to "steer" the model in the right direction.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Optimizer: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This is how the model is updated based on the data it sees and its loss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  <a:latin typeface="+mj-lt"/>
              </a:rPr>
              <a:t>Metrics: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Used to monitor the training and testing steps. The following example uses 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accuracy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 the fraction of the images that are correctly classified.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2259521" y="5013176"/>
            <a:ext cx="5392479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7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3F3D68-5E1A-46A7-AB91-276A8DB1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897051"/>
            <a:ext cx="5816305" cy="22709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25714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rgbClr val="202124"/>
                </a:solidFill>
                <a:latin typeface="+mj-lt"/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Training the neural network model requires the following steps:</a:t>
            </a:r>
            <a:endParaRPr lang="en-US" altLang="en-US" sz="16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Feed the training data to the model. In this example, the training data is in the </a:t>
            </a:r>
            <a:r>
              <a:rPr lang="en-US" altLang="en-US" sz="1600" dirty="0" err="1">
                <a:solidFill>
                  <a:srgbClr val="37474F"/>
                </a:solidFill>
                <a:latin typeface="+mj-lt"/>
              </a:rPr>
              <a:t>train_images</a:t>
            </a: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 and </a:t>
            </a:r>
            <a:r>
              <a:rPr lang="en-US" altLang="en-US" sz="1600" dirty="0" err="1">
                <a:solidFill>
                  <a:srgbClr val="37474F"/>
                </a:solidFill>
                <a:latin typeface="+mj-lt"/>
              </a:rPr>
              <a:t>train_labels</a:t>
            </a: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 arrays.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The model learns to associate images and labels.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You ask the model to make predictions about a test set—in this example, the </a:t>
            </a:r>
            <a:r>
              <a:rPr lang="en-US" altLang="en-US" sz="1600" dirty="0" err="1">
                <a:solidFill>
                  <a:srgbClr val="37474F"/>
                </a:solidFill>
                <a:latin typeface="+mj-lt"/>
              </a:rPr>
              <a:t>test_images</a:t>
            </a: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Verify that the predictions match the labels from the </a:t>
            </a:r>
            <a:r>
              <a:rPr lang="en-US" altLang="en-US" sz="1600" dirty="0" err="1">
                <a:solidFill>
                  <a:srgbClr val="37474F"/>
                </a:solidFill>
                <a:latin typeface="+mj-lt"/>
              </a:rPr>
              <a:t>test_labels</a:t>
            </a: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 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3500385" y="5060205"/>
            <a:ext cx="5203142" cy="529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24510BA4-8A4C-4A69-B2F4-27E413887F31}"/>
              </a:ext>
            </a:extLst>
          </p:cNvPr>
          <p:cNvSpPr txBox="1">
            <a:spLocks/>
          </p:cNvSpPr>
          <p:nvPr/>
        </p:nvSpPr>
        <p:spPr>
          <a:xfrm>
            <a:off x="467544" y="3897051"/>
            <a:ext cx="2547084" cy="13321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US" altLang="en-US" sz="1600" b="1" dirty="0">
                <a:solidFill>
                  <a:srgbClr val="202124"/>
                </a:solidFill>
                <a:latin typeface="+mj-lt"/>
              </a:rPr>
              <a:t>eed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To start training, call the </a:t>
            </a:r>
            <a:r>
              <a:rPr lang="en-US" altLang="en-US" sz="1600" dirty="0" err="1">
                <a:solidFill>
                  <a:srgbClr val="37474F"/>
                </a:solidFill>
                <a:latin typeface="+mj-lt"/>
              </a:rPr>
              <a:t>model.fit</a:t>
            </a:r>
            <a:r>
              <a:rPr lang="en-US" altLang="en-US" sz="1600" dirty="0">
                <a:solidFill>
                  <a:srgbClr val="202124"/>
                </a:solidFill>
                <a:latin typeface="+mj-lt"/>
              </a:rPr>
              <a:t> method,  "fits" the model to the training data.</a:t>
            </a:r>
            <a:endParaRPr lang="en-US" alt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178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3F3D68-5E1A-46A7-AB91-276A8DB1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79" y="1722814"/>
            <a:ext cx="5485044" cy="21416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3635896" y="2959483"/>
            <a:ext cx="3456384" cy="529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84E4F-0E8B-479B-AAA4-406B3E994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206" y="3940782"/>
            <a:ext cx="5485044" cy="24745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5B3B5684-1FD8-4D2F-984F-73EA4DC12714}"/>
              </a:ext>
            </a:extLst>
          </p:cNvPr>
          <p:cNvSpPr txBox="1">
            <a:spLocks/>
          </p:cNvSpPr>
          <p:nvPr/>
        </p:nvSpPr>
        <p:spPr>
          <a:xfrm>
            <a:off x="530065" y="1766571"/>
            <a:ext cx="2529767" cy="353463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As the model trains, the loss and accuracy metrics are displayed.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This model reaches an accuracy of about 0.91 (or 91%) on the training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Training Accuracy = 91%.</a:t>
            </a:r>
          </a:p>
        </p:txBody>
      </p:sp>
    </p:spTree>
    <p:extLst>
      <p:ext uri="{BB962C8B-B14F-4D97-AF65-F5344CB8AC3E}">
        <p14:creationId xmlns:p14="http://schemas.microsoft.com/office/powerpoint/2010/main" val="300395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8239C35-FDCC-43CD-9E44-B2BC891D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90843"/>
            <a:ext cx="6229350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4506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Evaluate accuracy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Next, compare how the model performs on the test dataset: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Test Accuracy: 87%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EAC07-A4E5-4650-A924-6B909110B3FF}"/>
              </a:ext>
            </a:extLst>
          </p:cNvPr>
          <p:cNvSpPr/>
          <p:nvPr/>
        </p:nvSpPr>
        <p:spPr>
          <a:xfrm>
            <a:off x="1717998" y="3594512"/>
            <a:ext cx="5760640" cy="7610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EC1F3-527E-45A1-94B7-73C1F3268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996" y="4773122"/>
            <a:ext cx="5903640" cy="9087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7864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It turns out that the accuracy on the test dataset is a little less than the accuracy on the training dataset.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There is a gap between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training accuracy (91%)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test accuracy (87%).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This training accuracy is 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overfitting.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When test, it have lower accuracy.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1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training of Neural Network Model for Image classifier for clothes.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use </a:t>
            </a:r>
            <a:r>
              <a:rPr lang="en-US" altLang="zh-TW" sz="1800" dirty="0" err="1">
                <a:solidFill>
                  <a:schemeClr val="tx1"/>
                </a:solidFill>
              </a:rPr>
              <a:t>tf.keras</a:t>
            </a:r>
            <a:r>
              <a:rPr lang="en-US" altLang="zh-TW" sz="1800" dirty="0">
                <a:solidFill>
                  <a:schemeClr val="tx1"/>
                </a:solidFill>
              </a:rPr>
              <a:t> to build and train models in Tensorflow.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</a:t>
            </a:r>
            <a:r>
              <a:rPr lang="en-US" altLang="zh-TW" sz="1800" dirty="0" err="1">
                <a:solidFill>
                  <a:schemeClr val="tx1"/>
                </a:solidFill>
              </a:rPr>
              <a:t>tf.keras</a:t>
            </a:r>
            <a:r>
              <a:rPr lang="en-US" altLang="zh-TW" sz="1800" dirty="0">
                <a:solidFill>
                  <a:schemeClr val="tx1"/>
                </a:solidFill>
              </a:rPr>
              <a:t> is a high-level API for Tensorflow and Theano.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2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Make predictions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With the model trained, you can use it to make predictions about some images.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 model's linear outputs, 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logits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Attach a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softmax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layer to convert the logits to probabilities, which are easier to interpret.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CB9B4-0232-4273-BB30-CEC4373AF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548724"/>
            <a:ext cx="5638800" cy="2076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B5316-2997-45CF-8D2E-047D01472587}"/>
              </a:ext>
            </a:extLst>
          </p:cNvPr>
          <p:cNvSpPr/>
          <p:nvPr/>
        </p:nvSpPr>
        <p:spPr>
          <a:xfrm>
            <a:off x="2123728" y="3573017"/>
            <a:ext cx="5112568" cy="9361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Here, the model has predicted the label for each image in the testing 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Let's take a look at the first prediction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CB9B4-0232-4273-BB30-CEC4373A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294" y="2579008"/>
            <a:ext cx="5638800" cy="2076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B5316-2997-45CF-8D2E-047D01472587}"/>
              </a:ext>
            </a:extLst>
          </p:cNvPr>
          <p:cNvSpPr/>
          <p:nvPr/>
        </p:nvSpPr>
        <p:spPr>
          <a:xfrm>
            <a:off x="3457338" y="3467397"/>
            <a:ext cx="51125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5FB90E-1973-43CF-80B7-14764A14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530" y="4812595"/>
            <a:ext cx="5572125" cy="561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B7CA97F3-0272-4E86-8267-911B3E64BAF3}"/>
              </a:ext>
            </a:extLst>
          </p:cNvPr>
          <p:cNvSpPr txBox="1">
            <a:spLocks/>
          </p:cNvSpPr>
          <p:nvPr/>
        </p:nvSpPr>
        <p:spPr>
          <a:xfrm>
            <a:off x="415307" y="2667528"/>
            <a:ext cx="2515800" cy="32097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 prediction is an array of 10 numbers.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They represent the model’s "confidence“ that the image corresponds to each of the 10 different articles of clothing (The last item has the highest probability 0.98)</a:t>
            </a:r>
          </a:p>
        </p:txBody>
      </p:sp>
    </p:spTree>
    <p:extLst>
      <p:ext uri="{BB962C8B-B14F-4D97-AF65-F5344CB8AC3E}">
        <p14:creationId xmlns:p14="http://schemas.microsoft.com/office/powerpoint/2010/main" val="605788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1038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Here, the model has predicted the label for each image in the testing 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Let's take a look at the first prediction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3012C4-898A-44C4-8693-C6B0A47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39"/>
            <a:ext cx="0" cy="58467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-190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0CB9B4-0232-4273-BB30-CEC4373A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294" y="2579008"/>
            <a:ext cx="5638800" cy="2076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B5316-2997-45CF-8D2E-047D01472587}"/>
              </a:ext>
            </a:extLst>
          </p:cNvPr>
          <p:cNvSpPr/>
          <p:nvPr/>
        </p:nvSpPr>
        <p:spPr>
          <a:xfrm>
            <a:off x="3457338" y="3467396"/>
            <a:ext cx="5112568" cy="11049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B7CA97F3-0272-4E86-8267-911B3E64BAF3}"/>
              </a:ext>
            </a:extLst>
          </p:cNvPr>
          <p:cNvSpPr txBox="1">
            <a:spLocks/>
          </p:cNvSpPr>
          <p:nvPr/>
        </p:nvSpPr>
        <p:spPr>
          <a:xfrm>
            <a:off x="443906" y="2446172"/>
            <a:ext cx="2515800" cy="34257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 prediction is an array of 10 numbers.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They represent the model’s "confidence“ that the image corresponds to each of the 10 different articles of clothing.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You can see label 9 (Ankle Boot) has the highest confidence value.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D5DBB0-062B-4143-825B-93C941C2E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294" y="4813476"/>
            <a:ext cx="5495925" cy="1104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272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0728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predictions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the model trained, you can use it to make predictions about some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Look at the 0th image, the 9th label (Ankle Boot) has the highest confidence.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C8AAE-12D5-46E2-BF20-11BF1566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469690"/>
            <a:ext cx="3305861" cy="20187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2F2CA-C510-4BC5-B386-727F9A065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05" y="3372597"/>
            <a:ext cx="486727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68C49F-48F3-4AED-B10E-E0CF4DEA22FA}"/>
              </a:ext>
            </a:extLst>
          </p:cNvPr>
          <p:cNvSpPr/>
          <p:nvPr/>
        </p:nvSpPr>
        <p:spPr>
          <a:xfrm>
            <a:off x="4427984" y="3516407"/>
            <a:ext cx="4258816" cy="13527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4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28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at the 12th image, predictions, and prediction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5th Label (Sandal) has the highest confidence.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E893E-8A53-4ACF-ACDF-2A8FDB7D5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404675"/>
            <a:ext cx="3341637" cy="20439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DC92E4-6099-4F07-9C2C-4F50A0484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05" y="3372597"/>
            <a:ext cx="4867275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0C3445-FBFF-49EA-BD2B-C1C2F6A97FF3}"/>
              </a:ext>
            </a:extLst>
          </p:cNvPr>
          <p:cNvSpPr/>
          <p:nvPr/>
        </p:nvSpPr>
        <p:spPr>
          <a:xfrm>
            <a:off x="4455881" y="4912863"/>
            <a:ext cx="4258816" cy="13527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Loop and plot [5 x (3 x 2)] several images with their predictions.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 that the model can be wrong even when very confident.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2693E-E6CF-4FD6-9E96-CF918BB2E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6" y="2525099"/>
            <a:ext cx="3887416" cy="33843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AB85B6-DF06-4FEC-871A-A8B719135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855" y="2534953"/>
            <a:ext cx="4347617" cy="16911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7111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40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Basic Image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6C8D3-E9B9-406D-A26D-61047AB4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307" y="5021536"/>
            <a:ext cx="4620047" cy="14481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77BA4-B2C7-41FF-8905-1064FF773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33" y="1709279"/>
            <a:ext cx="3797821" cy="32705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F919D59-36ED-4D1A-B1FE-E3FC9F572668}"/>
              </a:ext>
            </a:extLst>
          </p:cNvPr>
          <p:cNvSpPr txBox="1">
            <a:spLocks/>
          </p:cNvSpPr>
          <p:nvPr/>
        </p:nvSpPr>
        <p:spPr>
          <a:xfrm>
            <a:off x="487977" y="1816536"/>
            <a:ext cx="4330466" cy="9643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Use the trained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Finally, use the trained model to make a prediction about a single image.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1FF3F-482D-47ED-8E60-2D64C64FE490}"/>
              </a:ext>
            </a:extLst>
          </p:cNvPr>
          <p:cNvSpPr/>
          <p:nvPr/>
        </p:nvSpPr>
        <p:spPr>
          <a:xfrm>
            <a:off x="5108024" y="1988840"/>
            <a:ext cx="3424416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6520C6-224F-4BB0-A4E8-3CA0FE26A8E0}"/>
              </a:ext>
            </a:extLst>
          </p:cNvPr>
          <p:cNvSpPr/>
          <p:nvPr/>
        </p:nvSpPr>
        <p:spPr>
          <a:xfrm>
            <a:off x="4108307" y="5021536"/>
            <a:ext cx="2551925" cy="3662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4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40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Basic Image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6C8D3-E9B9-406D-A26D-61047AB4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307" y="5021536"/>
            <a:ext cx="4620047" cy="144819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77BA4-B2C7-41FF-8905-1064FF773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33" y="1709279"/>
            <a:ext cx="3797821" cy="32705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F919D59-36ED-4D1A-B1FE-E3FC9F572668}"/>
              </a:ext>
            </a:extLst>
          </p:cNvPr>
          <p:cNvSpPr txBox="1">
            <a:spLocks/>
          </p:cNvSpPr>
          <p:nvPr/>
        </p:nvSpPr>
        <p:spPr>
          <a:xfrm>
            <a:off x="487977" y="1816536"/>
            <a:ext cx="4330466" cy="17573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Use the trained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tf.keras</a:t>
            </a:r>
            <a:r>
              <a:rPr lang="en-US" altLang="en-US" sz="1800" dirty="0">
                <a:solidFill>
                  <a:schemeClr val="tx1"/>
                </a:solidFill>
              </a:rPr>
              <a:t> models are optimized to make predictions on a </a:t>
            </a:r>
            <a:r>
              <a:rPr lang="en-US" altLang="en-US" sz="1800" i="1" dirty="0">
                <a:solidFill>
                  <a:schemeClr val="tx1"/>
                </a:solidFill>
              </a:rPr>
              <a:t>batch</a:t>
            </a:r>
            <a:r>
              <a:rPr lang="en-US" altLang="en-US" sz="1800" dirty="0">
                <a:solidFill>
                  <a:schemeClr val="tx1"/>
                </a:solidFill>
              </a:rPr>
              <a:t>, or collection, of examples at once.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Accordingly, even though you're using a single image, you need to add it to a list:  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1FF3F-482D-47ED-8E60-2D64C64FE490}"/>
              </a:ext>
            </a:extLst>
          </p:cNvPr>
          <p:cNvSpPr/>
          <p:nvPr/>
        </p:nvSpPr>
        <p:spPr>
          <a:xfrm>
            <a:off x="5262384" y="2564904"/>
            <a:ext cx="3424416" cy="10090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6520C6-224F-4BB0-A4E8-3CA0FE26A8E0}"/>
              </a:ext>
            </a:extLst>
          </p:cNvPr>
          <p:cNvSpPr/>
          <p:nvPr/>
        </p:nvSpPr>
        <p:spPr>
          <a:xfrm>
            <a:off x="4088210" y="5246698"/>
            <a:ext cx="2551925" cy="3662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40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Basic Image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077BA4-B2C7-41FF-8905-1064FF77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33" y="1793721"/>
            <a:ext cx="3797821" cy="32705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F919D59-36ED-4D1A-B1FE-E3FC9F572668}"/>
              </a:ext>
            </a:extLst>
          </p:cNvPr>
          <p:cNvSpPr txBox="1">
            <a:spLocks/>
          </p:cNvSpPr>
          <p:nvPr/>
        </p:nvSpPr>
        <p:spPr>
          <a:xfrm>
            <a:off x="487977" y="1816536"/>
            <a:ext cx="4330466" cy="7168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Use the trained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Plot the single prediction.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1FF3F-482D-47ED-8E60-2D64C64FE490}"/>
              </a:ext>
            </a:extLst>
          </p:cNvPr>
          <p:cNvSpPr/>
          <p:nvPr/>
        </p:nvSpPr>
        <p:spPr>
          <a:xfrm>
            <a:off x="5245440" y="4271127"/>
            <a:ext cx="3424416" cy="418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8216D-7A0C-483D-A441-536D194BE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754130"/>
            <a:ext cx="3932690" cy="28340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48774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405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Basic Image Classifier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6C8D3-E9B9-406D-A26D-61047AB4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5" y="3416447"/>
            <a:ext cx="3932690" cy="123273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077BA4-B2C7-41FF-8905-1064FF773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33" y="1793721"/>
            <a:ext cx="3797821" cy="32705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EF919D59-36ED-4D1A-B1FE-E3FC9F572668}"/>
              </a:ext>
            </a:extLst>
          </p:cNvPr>
          <p:cNvSpPr txBox="1">
            <a:spLocks/>
          </p:cNvSpPr>
          <p:nvPr/>
        </p:nvSpPr>
        <p:spPr>
          <a:xfrm>
            <a:off x="487977" y="1816536"/>
            <a:ext cx="4330466" cy="7168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Use the trained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Print </a:t>
            </a:r>
            <a:r>
              <a:rPr lang="en-US" sz="1800">
                <a:solidFill>
                  <a:schemeClr val="tx1"/>
                </a:solidFill>
                <a:latin typeface="+mj-lt"/>
              </a:rPr>
              <a:t>the selection.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1FF3F-482D-47ED-8E60-2D64C64FE490}"/>
              </a:ext>
            </a:extLst>
          </p:cNvPr>
          <p:cNvSpPr/>
          <p:nvPr/>
        </p:nvSpPr>
        <p:spPr>
          <a:xfrm>
            <a:off x="5262384" y="4649181"/>
            <a:ext cx="3424416" cy="418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6520C6-224F-4BB0-A4E8-3CA0FE26A8E0}"/>
              </a:ext>
            </a:extLst>
          </p:cNvPr>
          <p:cNvSpPr/>
          <p:nvPr/>
        </p:nvSpPr>
        <p:spPr>
          <a:xfrm>
            <a:off x="624455" y="4137444"/>
            <a:ext cx="1966345" cy="3074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10445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Setup Tensorflow and </a:t>
            </a:r>
            <a:r>
              <a:rPr lang="en-US" altLang="zh-TW" sz="1800" dirty="0" err="1">
                <a:solidFill>
                  <a:schemeClr val="tx1"/>
                </a:solidFill>
              </a:rPr>
              <a:t>tf.keras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Setup </a:t>
            </a:r>
            <a:r>
              <a:rPr lang="en-US" altLang="zh-TW" sz="1800" dirty="0" err="1">
                <a:solidFill>
                  <a:schemeClr val="tx1"/>
                </a:solidFill>
              </a:rPr>
              <a:t>numpy</a:t>
            </a:r>
            <a:r>
              <a:rPr lang="en-US" altLang="zh-TW" sz="1800" dirty="0">
                <a:solidFill>
                  <a:schemeClr val="tx1"/>
                </a:solidFill>
              </a:rPr>
              <a:t> for numerical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Setup matplotlib for plot.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9A618-C70A-44D0-AAED-7E548B60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34" y="1154187"/>
            <a:ext cx="4211999" cy="5270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453019-E182-42D4-8BA0-4BE8AB96DF51}"/>
              </a:ext>
            </a:extLst>
          </p:cNvPr>
          <p:cNvSpPr/>
          <p:nvPr/>
        </p:nvSpPr>
        <p:spPr>
          <a:xfrm>
            <a:off x="4932040" y="1484784"/>
            <a:ext cx="2232248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43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297590" cy="42484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mnist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dataset.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Separate data set into training data and test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Load the dataset returns four NumPy arrays: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The </a:t>
            </a:r>
            <a:r>
              <a:rPr lang="en-US" altLang="en-US" sz="1800" dirty="0" err="1">
                <a:solidFill>
                  <a:srgbClr val="37474F"/>
                </a:solidFill>
                <a:latin typeface="+mj-lt"/>
              </a:rPr>
              <a:t>train_images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 and </a:t>
            </a:r>
            <a:r>
              <a:rPr lang="en-US" altLang="en-US" sz="1800" dirty="0" err="1">
                <a:solidFill>
                  <a:srgbClr val="37474F"/>
                </a:solidFill>
                <a:latin typeface="+mj-lt"/>
              </a:rPr>
              <a:t>train_labels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 arrays are the </a:t>
            </a:r>
            <a:r>
              <a:rPr lang="en-US" altLang="en-US" sz="1800" i="1" dirty="0">
                <a:solidFill>
                  <a:srgbClr val="202124"/>
                </a:solidFill>
                <a:latin typeface="+mj-lt"/>
              </a:rPr>
              <a:t>training set: 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the data to train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The </a:t>
            </a:r>
            <a:r>
              <a:rPr lang="en-US" altLang="en-US" sz="1800" dirty="0" err="1">
                <a:solidFill>
                  <a:srgbClr val="37474F"/>
                </a:solidFill>
                <a:latin typeface="+mj-lt"/>
              </a:rPr>
              <a:t>test_images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, and </a:t>
            </a:r>
            <a:r>
              <a:rPr lang="en-US" altLang="en-US" sz="1800" dirty="0" err="1">
                <a:solidFill>
                  <a:srgbClr val="37474F"/>
                </a:solidFill>
                <a:latin typeface="+mj-lt"/>
              </a:rPr>
              <a:t>test_labels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 arrays are the testing set: the data to predict the result by the building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The cache dataset: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“C:/Users/14088/.</a:t>
            </a:r>
            <a:r>
              <a:rPr lang="en-US" altLang="en-US" sz="1800" dirty="0" err="1">
                <a:solidFill>
                  <a:srgbClr val="202124"/>
                </a:solidFill>
                <a:latin typeface="+mj-lt"/>
              </a:rPr>
              <a:t>keras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/fashion-</a:t>
            </a:r>
            <a:r>
              <a:rPr lang="en-US" altLang="en-US" sz="1800" dirty="0" err="1">
                <a:solidFill>
                  <a:srgbClr val="202124"/>
                </a:solidFill>
                <a:latin typeface="+mj-lt"/>
              </a:rPr>
              <a:t>mnist</a:t>
            </a:r>
            <a:r>
              <a:rPr lang="en-US" altLang="en-US" sz="1800" dirty="0">
                <a:solidFill>
                  <a:srgbClr val="202124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9A618-C70A-44D0-AAED-7E548B60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34" y="1154187"/>
            <a:ext cx="4211999" cy="5270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453019-E182-42D4-8BA0-4BE8AB96DF51}"/>
              </a:ext>
            </a:extLst>
          </p:cNvPr>
          <p:cNvSpPr/>
          <p:nvPr/>
        </p:nvSpPr>
        <p:spPr>
          <a:xfrm>
            <a:off x="5076056" y="2780928"/>
            <a:ext cx="381642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264696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 images are 28x28 NumPy arrays, with pixel values ranging from 0 to 255.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 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labels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 are an array of integers, ranging from 0 to 9.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These labels correspond to the 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class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 of clothing and images.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0CA9F28-FB4F-4898-982E-EA9223D81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50748"/>
              </p:ext>
            </p:extLst>
          </p:nvPr>
        </p:nvGraphicFramePr>
        <p:xfrm>
          <a:off x="7092280" y="1248813"/>
          <a:ext cx="1733550" cy="426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3206520459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89271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>
                          <a:solidFill>
                            <a:srgbClr val="202124"/>
                          </a:solidFill>
                          <a:effectLst/>
                          <a:latin typeface="+mj-lt"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7819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T-shirt/top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7469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Trouser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293741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Pullover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284925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Dress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125346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Coat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171152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Sandal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127308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Shirt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380799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Sneaker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256464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Bag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141604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j-lt"/>
                        </a:rPr>
                        <a:t>Ankle boot</a:t>
                      </a: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231298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92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104456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Each image is mapped to a single label.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Since the 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class names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 are not included with the dataset, store them here to use later when plotting the images.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9A618-C70A-44D0-AAED-7E548B60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34" y="1154187"/>
            <a:ext cx="4211999" cy="52701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453019-E182-42D4-8BA0-4BE8AB96DF51}"/>
              </a:ext>
            </a:extLst>
          </p:cNvPr>
          <p:cNvSpPr/>
          <p:nvPr/>
        </p:nvSpPr>
        <p:spPr>
          <a:xfrm>
            <a:off x="5076056" y="3356992"/>
            <a:ext cx="381642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22C201-B485-4A8C-A62A-71F2DB285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141712"/>
            <a:ext cx="5695950" cy="2590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Explore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shows there are 60,000 images in the training set, with each image represented as 28 x 28 pixels.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There are 60,000 labels in the training set.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453019-E182-42D4-8BA0-4BE8AB96DF51}"/>
              </a:ext>
            </a:extLst>
          </p:cNvPr>
          <p:cNvSpPr/>
          <p:nvPr/>
        </p:nvSpPr>
        <p:spPr>
          <a:xfrm>
            <a:off x="3131840" y="3645024"/>
            <a:ext cx="2736304" cy="20874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B8C594-088E-4E84-9741-6B3B01BFC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147501"/>
            <a:ext cx="1562100" cy="1257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292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B9D3E5-8138-4FC9-B0AE-348FF493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58" y="1239627"/>
            <a:ext cx="3890814" cy="50541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392488" cy="21024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Preprocess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must be preprocessed before training the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inspect the first image in the training set, you will see that the pixel values fall in the range of 0 to 255.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EEADD5-9FD0-47F3-8148-C1A6A49C8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08" y="3429000"/>
            <a:ext cx="3533235" cy="30087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7EDA00-1649-4243-8E4B-68A1AF1E3E35}"/>
              </a:ext>
            </a:extLst>
          </p:cNvPr>
          <p:cNvSpPr/>
          <p:nvPr/>
        </p:nvSpPr>
        <p:spPr>
          <a:xfrm>
            <a:off x="5292080" y="1741813"/>
            <a:ext cx="2016224" cy="12080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2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B9D3E5-8138-4FC9-B0AE-348FF493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268760"/>
            <a:ext cx="3890814" cy="50541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Basic Image Classifier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392488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Basic Image Classifier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Scale these values to a range of 0 to 1 before feeding them to the neural network model.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do so, divide the values by 255.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It's important that the </a:t>
            </a:r>
            <a:r>
              <a:rPr lang="en-US" sz="1800" i="1" dirty="0">
                <a:solidFill>
                  <a:schemeClr val="tx1"/>
                </a:solidFill>
              </a:rPr>
              <a:t>training set</a:t>
            </a:r>
            <a:r>
              <a:rPr lang="en-US" sz="1800" dirty="0">
                <a:solidFill>
                  <a:schemeClr val="tx1"/>
                </a:solidFill>
              </a:rPr>
              <a:t> and the </a:t>
            </a:r>
            <a:r>
              <a:rPr lang="en-US" sz="1800" i="1" dirty="0">
                <a:solidFill>
                  <a:schemeClr val="tx1"/>
                </a:solidFill>
              </a:rPr>
              <a:t>testing set</a:t>
            </a:r>
            <a:r>
              <a:rPr lang="en-US" sz="1800" dirty="0">
                <a:solidFill>
                  <a:schemeClr val="tx1"/>
                </a:solidFill>
              </a:rPr>
              <a:t> be preprocessed in the same way.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https://www.tensorflow.org/tutorials/keras/classification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7EDA00-1649-4243-8E4B-68A1AF1E3E35}"/>
              </a:ext>
            </a:extLst>
          </p:cNvPr>
          <p:cNvSpPr/>
          <p:nvPr/>
        </p:nvSpPr>
        <p:spPr>
          <a:xfrm>
            <a:off x="5364088" y="2924944"/>
            <a:ext cx="237626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1962</Words>
  <Application>Microsoft Office PowerPoint</Application>
  <PresentationFormat>On-screen Show (4:3)</PresentationFormat>
  <Paragraphs>292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Roboto</vt:lpstr>
      <vt:lpstr>Roboto Mono</vt:lpstr>
      <vt:lpstr>Wingdings</vt:lpstr>
      <vt:lpstr>Office 佈景主題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4 Basic Image Classifier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261</cp:revision>
  <dcterms:created xsi:type="dcterms:W3CDTF">2018-09-28T16:40:41Z</dcterms:created>
  <dcterms:modified xsi:type="dcterms:W3CDTF">2020-05-11T05:57:04Z</dcterms:modified>
</cp:coreProperties>
</file>