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73" r:id="rId5"/>
    <p:sldId id="261" r:id="rId6"/>
    <p:sldId id="270" r:id="rId7"/>
    <p:sldId id="269" r:id="rId8"/>
    <p:sldId id="271" r:id="rId9"/>
    <p:sldId id="272" r:id="rId10"/>
    <p:sldId id="263" r:id="rId11"/>
    <p:sldId id="262" r:id="rId12"/>
    <p:sldId id="264" r:id="rId13"/>
    <p:sldId id="266" r:id="rId14"/>
    <p:sldId id="265" r:id="rId15"/>
    <p:sldId id="267" r:id="rId16"/>
    <p:sldId id="268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5" d="100"/>
          <a:sy n="95" d="100"/>
        </p:scale>
        <p:origin x="4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ensorflow.org/guid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guid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TensorFlow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TensorFlow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https://www.tutorialspoint.com/tensorflow/tensorflow_mathematical_foundations.htm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356A0CDD-80BE-4BBB-AD21-6C2A7C3D4553}"/>
              </a:ext>
            </a:extLst>
          </p:cNvPr>
          <p:cNvSpPr txBox="1">
            <a:spLocks/>
          </p:cNvSpPr>
          <p:nvPr/>
        </p:nvSpPr>
        <p:spPr>
          <a:xfrm>
            <a:off x="435886" y="1255608"/>
            <a:ext cx="8352928" cy="17413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Mathematical Computations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Addition of matrices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Addition of two or more matrices is possible if the matrices are of the same dimension. The addition implies addition of each element as per the given position.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Consider the following example to understand how addition of matrices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F5B750-87F3-4896-BC62-C5C3872A2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281341"/>
            <a:ext cx="399097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6711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TensorFlow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https://www.tutorialspoint.com/tensorflow/tensorflow_mathematical_foundations.htm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356A0CDD-80BE-4BBB-AD21-6C2A7C3D4553}"/>
              </a:ext>
            </a:extLst>
          </p:cNvPr>
          <p:cNvSpPr txBox="1">
            <a:spLocks/>
          </p:cNvSpPr>
          <p:nvPr/>
        </p:nvSpPr>
        <p:spPr>
          <a:xfrm>
            <a:off x="435886" y="1255608"/>
            <a:ext cx="8352928" cy="13813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Subtraction of matrices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subtraction of matrices operates in similar fashion like the addition of two matrices.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user can subtract two matrices provided the dimensions are equal.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A00D42-65BC-4629-9449-3BAE7C72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852936"/>
            <a:ext cx="3886200" cy="1114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0612EA-1DAF-40B5-A8BF-953FEB193E0C}"/>
              </a:ext>
            </a:extLst>
          </p:cNvPr>
          <p:cNvSpPr txBox="1"/>
          <p:nvPr/>
        </p:nvSpPr>
        <p:spPr>
          <a:xfrm>
            <a:off x="2843808" y="2996952"/>
            <a:ext cx="2160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3D5C50-1089-42F3-A828-FF861D122717}"/>
              </a:ext>
            </a:extLst>
          </p:cNvPr>
          <p:cNvSpPr txBox="1"/>
          <p:nvPr/>
        </p:nvSpPr>
        <p:spPr>
          <a:xfrm>
            <a:off x="3851920" y="2996952"/>
            <a:ext cx="2160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F14837-DB5A-40C1-A7E1-02F51BA92BA9}"/>
              </a:ext>
            </a:extLst>
          </p:cNvPr>
          <p:cNvSpPr txBox="1"/>
          <p:nvPr/>
        </p:nvSpPr>
        <p:spPr>
          <a:xfrm>
            <a:off x="2482788" y="3498086"/>
            <a:ext cx="2160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69D42-9956-40E4-98FC-F40D31DB54FE}"/>
              </a:ext>
            </a:extLst>
          </p:cNvPr>
          <p:cNvSpPr txBox="1"/>
          <p:nvPr/>
        </p:nvSpPr>
        <p:spPr>
          <a:xfrm>
            <a:off x="3851920" y="3498086"/>
            <a:ext cx="2160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5088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TensorFlow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https://www.tutorialspoint.com/tensorflow/tensorflow_mathematical_foundations.htm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356A0CDD-80BE-4BBB-AD21-6C2A7C3D4553}"/>
              </a:ext>
            </a:extLst>
          </p:cNvPr>
          <p:cNvSpPr txBox="1">
            <a:spLocks/>
          </p:cNvSpPr>
          <p:nvPr/>
        </p:nvSpPr>
        <p:spPr>
          <a:xfrm>
            <a:off x="435886" y="1255608"/>
            <a:ext cx="8352928" cy="10212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Multiplication of matrices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two matrices A [m*n] and B [p*q] to be multipliable, </a:t>
            </a:r>
            <a:r>
              <a:rPr lang="en-US" sz="1800" b="1" dirty="0">
                <a:solidFill>
                  <a:schemeClr val="tx1"/>
                </a:solidFill>
              </a:rPr>
              <a:t>n</a:t>
            </a:r>
            <a:r>
              <a:rPr lang="en-US" sz="1800" dirty="0">
                <a:solidFill>
                  <a:schemeClr val="tx1"/>
                </a:solidFill>
              </a:rPr>
              <a:t> should be equal to </a:t>
            </a:r>
            <a:r>
              <a:rPr lang="en-US" sz="1800" b="1" dirty="0">
                <a:solidFill>
                  <a:schemeClr val="tx1"/>
                </a:solidFill>
              </a:rPr>
              <a:t>p</a:t>
            </a:r>
            <a:r>
              <a:rPr lang="en-US" sz="1800" dirty="0">
                <a:solidFill>
                  <a:schemeClr val="tx1"/>
                </a:solidFill>
              </a:rPr>
              <a:t>. The resulting matrix is C [m*q]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EDBA8-197D-4F1F-B2EC-310169B43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74" y="2418275"/>
            <a:ext cx="2209800" cy="59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4AD85E-3E7B-412B-98F6-DFB20F573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78" y="2418275"/>
            <a:ext cx="304800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A6DBD2-4938-4A4B-AAD0-890A3519E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498" y="3134926"/>
            <a:ext cx="14001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56384C-E867-497C-8943-27E6229E7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673" y="3277800"/>
            <a:ext cx="1704975" cy="314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E02C96-CC38-4415-B4A9-B41BA269D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925" y="3877875"/>
            <a:ext cx="3028950" cy="571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59822C-79A7-4C69-A204-AB4E9EFEE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872" y="4735125"/>
            <a:ext cx="1495425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4A1135-FB37-4089-96B9-220CFFBE4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6773" y="4844662"/>
            <a:ext cx="1666875" cy="314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B2E1A6-130C-4606-8FAF-A669BDED26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0755" y="5491462"/>
            <a:ext cx="2438400" cy="6477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6FF72ED-7687-4DF1-A2BE-4449AE1C1875}"/>
              </a:ext>
            </a:extLst>
          </p:cNvPr>
          <p:cNvSpPr/>
          <p:nvPr/>
        </p:nvSpPr>
        <p:spPr>
          <a:xfrm>
            <a:off x="1264958" y="2387318"/>
            <a:ext cx="6043346" cy="40765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5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TensorFlow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https://www.tutorialspoint.com/tensorflow/tensorflow_mathematical_foundations.htm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356A0CDD-80BE-4BBB-AD21-6C2A7C3D4553}"/>
              </a:ext>
            </a:extLst>
          </p:cNvPr>
          <p:cNvSpPr txBox="1">
            <a:spLocks/>
          </p:cNvSpPr>
          <p:nvPr/>
        </p:nvSpPr>
        <p:spPr>
          <a:xfrm>
            <a:off x="435886" y="1255607"/>
            <a:ext cx="8352928" cy="116528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Transpose of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transpose of a matrix A, m*n is generally represented by AT (transpose) n*m and is obtained by transposing the column vectors as row vectors.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B1F88-6A40-44C8-B61F-E6BCDEC8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852935"/>
            <a:ext cx="2619375" cy="581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2D099C-87F7-4361-804C-042EB0DED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921" y="2852935"/>
            <a:ext cx="638175" cy="5810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B04A00-1AA7-4782-98EB-39A46E3B781E}"/>
              </a:ext>
            </a:extLst>
          </p:cNvPr>
          <p:cNvSpPr txBox="1"/>
          <p:nvPr/>
        </p:nvSpPr>
        <p:spPr>
          <a:xfrm>
            <a:off x="4572000" y="2958781"/>
            <a:ext cx="2160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9E244A-7D11-40CB-AFAB-87D8E01B6964}"/>
              </a:ext>
            </a:extLst>
          </p:cNvPr>
          <p:cNvSpPr/>
          <p:nvPr/>
        </p:nvSpPr>
        <p:spPr>
          <a:xfrm>
            <a:off x="1979712" y="2780928"/>
            <a:ext cx="3574552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TensorFlow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https://www.tutorialspoint.com/tensorflow/tensorflow_mathematical_foundations.htm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356A0CDD-80BE-4BBB-AD21-6C2A7C3D4553}"/>
              </a:ext>
            </a:extLst>
          </p:cNvPr>
          <p:cNvSpPr txBox="1">
            <a:spLocks/>
          </p:cNvSpPr>
          <p:nvPr/>
        </p:nvSpPr>
        <p:spPr>
          <a:xfrm>
            <a:off x="435886" y="1255608"/>
            <a:ext cx="8352928" cy="66122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Dot product of vectors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Any vector of dimension n can be represented as a matrix v = R [n*1].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61FB51-354F-445B-9909-43D7E00D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165314"/>
            <a:ext cx="2019300" cy="1638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298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TensorFlow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https://www.tutorialspoint.com/tensorflow/tensorflow_mathematical_foundations.htm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356A0CDD-80BE-4BBB-AD21-6C2A7C3D4553}"/>
              </a:ext>
            </a:extLst>
          </p:cNvPr>
          <p:cNvSpPr txBox="1">
            <a:spLocks/>
          </p:cNvSpPr>
          <p:nvPr/>
        </p:nvSpPr>
        <p:spPr>
          <a:xfrm>
            <a:off x="435886" y="1255608"/>
            <a:ext cx="8352928" cy="66122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Dot product of vectors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Any vector of dimension n can be represented as a matrix v = R [n*1].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61FB51-354F-445B-9909-43D7E00D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165314"/>
            <a:ext cx="2019300" cy="16383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1" name="副標題 2">
            <a:extLst>
              <a:ext uri="{FF2B5EF4-FFF2-40B4-BE49-F238E27FC236}">
                <a16:creationId xmlns:a16="http://schemas.microsoft.com/office/drawing/2014/main" id="{9E05A70A-EE4C-4E28-9CB1-11F8318F52C1}"/>
              </a:ext>
            </a:extLst>
          </p:cNvPr>
          <p:cNvSpPr txBox="1">
            <a:spLocks/>
          </p:cNvSpPr>
          <p:nvPr/>
        </p:nvSpPr>
        <p:spPr>
          <a:xfrm>
            <a:off x="395536" y="3933056"/>
            <a:ext cx="8352928" cy="66122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dot product of two vectors is the sum of the product of corresponding components − Components along the same dimension and can be expressed as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6AFE6B-EA12-4DE5-B2DF-5511733A2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764192"/>
            <a:ext cx="4219575" cy="838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4586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TensorFlow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https://www.tutorialspoint.com/tensorflow/tensorflow_mathematical_foundations.htm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356A0CDD-80BE-4BBB-AD21-6C2A7C3D4553}"/>
              </a:ext>
            </a:extLst>
          </p:cNvPr>
          <p:cNvSpPr txBox="1">
            <a:spLocks/>
          </p:cNvSpPr>
          <p:nvPr/>
        </p:nvSpPr>
        <p:spPr>
          <a:xfrm>
            <a:off x="435886" y="1255608"/>
            <a:ext cx="8352928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example of dot product of vectors is mentioned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F262E-CBCF-41E9-B187-48E3FB98F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834893"/>
            <a:ext cx="2628900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A167A8-E9AA-46AB-B974-EB5488BA4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897699"/>
            <a:ext cx="2066925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230F31-AC9D-48F4-9547-7240B1D54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131" y="2992949"/>
            <a:ext cx="1352550" cy="190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9B3613-A536-4435-B6EF-427533A75FB3}"/>
              </a:ext>
            </a:extLst>
          </p:cNvPr>
          <p:cNvSpPr/>
          <p:nvPr/>
        </p:nvSpPr>
        <p:spPr>
          <a:xfrm>
            <a:off x="2267744" y="1834893"/>
            <a:ext cx="4285456" cy="159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2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51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Data Science, AI, ML, and DL (Tensorflow).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https://www.tensorflow.org/guide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2" descr="How are AI, Machine Learning, Deep Learning &amp; Data Science Related?">
            <a:extLst>
              <a:ext uri="{FF2B5EF4-FFF2-40B4-BE49-F238E27FC236}">
                <a16:creationId xmlns:a16="http://schemas.microsoft.com/office/drawing/2014/main" id="{38DCC9B5-FFA5-4FE5-9B87-A83ABB629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464" y="1878871"/>
            <a:ext cx="4221088" cy="422108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TensorFlow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TensorFlow is an open source machine learning framework for all developers.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 used for implementing </a:t>
            </a:r>
            <a:r>
              <a:rPr lang="en-US" sz="1800" b="1" dirty="0">
                <a:solidFill>
                  <a:srgbClr val="C00000"/>
                </a:solidFill>
              </a:rPr>
              <a:t>machine learning and deep learning </a:t>
            </a:r>
            <a:r>
              <a:rPr lang="en-US" sz="1800" dirty="0">
                <a:solidFill>
                  <a:schemeClr val="tx1"/>
                </a:solidFill>
              </a:rPr>
              <a:t>applications.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develop and research on fascinating ideas on artificial intelligence, Google team created TensorFlow.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TensorFlow is designed in Python programming language, hence it is considered an easy to understand framework.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Before proceeding with this tutorial, you need to have a basic knowledge of any Python programming language. Knowledge of artificial intelligence concepts will be a plus point.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https://www.tensorflow.org/guide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22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TensorFlow Math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9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TensorFlow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mathematical concepts of Tensorflow.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Mathematics is the heart of machine learning algorithm.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Tensorflow defines Tensors: Scaler (Rank 0), Vector (Ranke 1), Matrix (Ranke 2), and </a:t>
            </a:r>
            <a:r>
              <a:rPr lang="en-US" sz="1800">
                <a:solidFill>
                  <a:schemeClr val="tx1"/>
                </a:solidFill>
              </a:rPr>
              <a:t>3-D Cube (</a:t>
            </a:r>
            <a:r>
              <a:rPr lang="en-US" sz="1800" dirty="0">
                <a:solidFill>
                  <a:schemeClr val="tx1"/>
                </a:solidFill>
              </a:rPr>
              <a:t>Rank 3).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https://www.tutorialspoint.com/tensorflow/tensorflow_mathematical_foundations.htm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 descr="The Shape of Tensor – mc.ai">
            <a:extLst>
              <a:ext uri="{FF2B5EF4-FFF2-40B4-BE49-F238E27FC236}">
                <a16:creationId xmlns:a16="http://schemas.microsoft.com/office/drawing/2014/main" id="{C826D0A4-F22B-4DB3-92C3-7EB8A8A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41888"/>
            <a:ext cx="2933700" cy="15621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TensorFlow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15230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Vector: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vector is a </a:t>
            </a:r>
            <a:r>
              <a:rPr lang="en-US" sz="1800" b="1" dirty="0">
                <a:solidFill>
                  <a:srgbClr val="C00000"/>
                </a:solidFill>
              </a:rPr>
              <a:t>Data (Quantity) with direction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array of numbers, which is either continuous or discrete, is defined as a vector. Machine learning algorithms deal with fixed length vectors for better output generation.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https://www.tutorialspoint.com/tensorflow/tensorflow_mathematical_foundations.htm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FC5EE63F-79A4-4FF0-B447-39A0BC7E8CCA}"/>
              </a:ext>
            </a:extLst>
          </p:cNvPr>
          <p:cNvSpPr txBox="1">
            <a:spLocks/>
          </p:cNvSpPr>
          <p:nvPr/>
        </p:nvSpPr>
        <p:spPr>
          <a:xfrm>
            <a:off x="491104" y="3054213"/>
            <a:ext cx="4141765" cy="122413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Machine learning algorithms deal with multidimensional data so vectors play a crucial role.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vector is shown on the right.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4A7CB-81B2-42B7-95FC-48BBBF892BC2}"/>
              </a:ext>
            </a:extLst>
          </p:cNvPr>
          <p:cNvSpPr/>
          <p:nvPr/>
        </p:nvSpPr>
        <p:spPr>
          <a:xfrm>
            <a:off x="4942384" y="3010730"/>
            <a:ext cx="3744416" cy="2578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C5F7B3-6705-4BA6-91FD-888192F574D1}"/>
              </a:ext>
            </a:extLst>
          </p:cNvPr>
          <p:cNvCxnSpPr>
            <a:cxnSpLocks/>
          </p:cNvCxnSpPr>
          <p:nvPr/>
        </p:nvCxnSpPr>
        <p:spPr>
          <a:xfrm flipV="1">
            <a:off x="5499234" y="3998361"/>
            <a:ext cx="1080120" cy="10875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C7981-3534-472D-BB45-0FA8527B5044}"/>
              </a:ext>
            </a:extLst>
          </p:cNvPr>
          <p:cNvSpPr/>
          <p:nvPr/>
        </p:nvSpPr>
        <p:spPr>
          <a:xfrm>
            <a:off x="6166520" y="4533924"/>
            <a:ext cx="1696373" cy="50405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Vector Length and Magnitude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0053D4-23A4-4F84-B5DE-512A83212EE3}"/>
              </a:ext>
            </a:extLst>
          </p:cNvPr>
          <p:cNvSpPr/>
          <p:nvPr/>
        </p:nvSpPr>
        <p:spPr>
          <a:xfrm>
            <a:off x="5280942" y="3216684"/>
            <a:ext cx="2757785" cy="50405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Vector Representation: Magnitude and Direction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57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TensorFlow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vector model is shown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https://www.tutorialspoint.com/tensorflow/tensorflow_mathematical_foundations.htm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2" descr="Vector Model">
            <a:extLst>
              <a:ext uri="{FF2B5EF4-FFF2-40B4-BE49-F238E27FC236}">
                <a16:creationId xmlns:a16="http://schemas.microsoft.com/office/drawing/2014/main" id="{D50A739B-13C8-436A-97D9-2509E8D50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15" y="1916832"/>
            <a:ext cx="4909186" cy="340021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91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TensorFlow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Scalar: Quantity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Scalar is a </a:t>
            </a:r>
            <a:r>
              <a:rPr lang="en-US" sz="1800" b="1" dirty="0">
                <a:solidFill>
                  <a:srgbClr val="C00000"/>
                </a:solidFill>
              </a:rPr>
              <a:t>Data (Quantity) without direction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Scalars are those, which include </a:t>
            </a:r>
            <a:r>
              <a:rPr lang="en-US" sz="1800" b="1" dirty="0">
                <a:solidFill>
                  <a:srgbClr val="C00000"/>
                </a:solidFill>
              </a:rPr>
              <a:t>only magnitude and without direction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scalars, we are only concerned with the magnitude.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Examples of scalar include weight and height parameters of children.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https://www.tutorialspoint.com/tensorflow/tensorflow_mathematical_foundations.htm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97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TensorFlow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3968" y="2727182"/>
            <a:ext cx="4240919" cy="20543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right figure shows the representation of any specified matrix.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Consider the matrix with “m” rows and “n” columns as mentioned above, the matrix representation will be specified as “m*n matrix” which defined the length of matrix as well.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https://www.tutorialspoint.com/tensorflow/tensorflow_mathematical_foundations.htm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356A0CDD-80BE-4BBB-AD21-6C2A7C3D4553}"/>
              </a:ext>
            </a:extLst>
          </p:cNvPr>
          <p:cNvSpPr txBox="1">
            <a:spLocks/>
          </p:cNvSpPr>
          <p:nvPr/>
        </p:nvSpPr>
        <p:spPr>
          <a:xfrm>
            <a:off x="435886" y="1255608"/>
            <a:ext cx="8352928" cy="12843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 is a multi-dimensional arrays.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Matrix is arranged in the format of rows and columns.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size of matrix is defined by row length and column length. </a:t>
            </a:r>
          </a:p>
        </p:txBody>
      </p:sp>
      <p:pic>
        <p:nvPicPr>
          <p:cNvPr id="9" name="Picture 2" descr="Multi Dimensional Arrays">
            <a:extLst>
              <a:ext uri="{FF2B5EF4-FFF2-40B4-BE49-F238E27FC236}">
                <a16:creationId xmlns:a16="http://schemas.microsoft.com/office/drawing/2014/main" id="{2138A325-6E63-4670-B373-C8E728259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604" y="2692949"/>
            <a:ext cx="3983210" cy="367228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48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901</Words>
  <Application>Microsoft Office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佈景主題</vt:lpstr>
      <vt:lpstr>1 TensorFlow</vt:lpstr>
      <vt:lpstr>1 TensorFlow</vt:lpstr>
      <vt:lpstr>1 TensorFlow</vt:lpstr>
      <vt:lpstr>1.1 TensorFlow Math</vt:lpstr>
      <vt:lpstr>1.1 TensorFlow Math</vt:lpstr>
      <vt:lpstr>1.1 TensorFlow Math</vt:lpstr>
      <vt:lpstr>1.1 TensorFlow Math</vt:lpstr>
      <vt:lpstr>1.1 TensorFlow Math</vt:lpstr>
      <vt:lpstr>1.1 TensorFlow Math</vt:lpstr>
      <vt:lpstr>1.1 TensorFlow Math</vt:lpstr>
      <vt:lpstr>1.1 TensorFlow Math</vt:lpstr>
      <vt:lpstr>1.1 TensorFlow Math</vt:lpstr>
      <vt:lpstr>1.1 TensorFlow Math</vt:lpstr>
      <vt:lpstr>1.1 TensorFlow Math</vt:lpstr>
      <vt:lpstr>1.1 TensorFlow Math</vt:lpstr>
      <vt:lpstr>1.1 TensorFlow Math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190</cp:revision>
  <dcterms:created xsi:type="dcterms:W3CDTF">2018-09-28T16:40:41Z</dcterms:created>
  <dcterms:modified xsi:type="dcterms:W3CDTF">2020-05-10T18:07:59Z</dcterms:modified>
</cp:coreProperties>
</file>