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0" r:id="rId3"/>
    <p:sldId id="263" r:id="rId4"/>
    <p:sldId id="261" r:id="rId5"/>
    <p:sldId id="264" r:id="rId6"/>
    <p:sldId id="265" r:id="rId7"/>
    <p:sldId id="266" r:id="rId8"/>
    <p:sldId id="267" r:id="rId9"/>
    <p:sldId id="268" r:id="rId10"/>
    <p:sldId id="270" r:id="rId11"/>
    <p:sldId id="269" r:id="rId12"/>
    <p:sldId id="271" r:id="rId13"/>
    <p:sldId id="272" r:id="rId14"/>
    <p:sldId id="273" r:id="rId15"/>
    <p:sldId id="262" r:id="rId16"/>
    <p:sldId id="259" r:id="rId1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5" d="100"/>
          <a:sy n="95" d="100"/>
        </p:scale>
        <p:origin x="444" y="15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2020/5/10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2020/5/10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2020/5/10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2020/5/10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2020/5/10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ensorflow.org/tutorials/quickstart/beginner"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ensorflow.org/tutorials/quickstart/beginner"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ensorflow.org/tutorials/quickstart/beginner"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ensorflow.org/tutorials/quickstart/beginner"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hyperlink" Target="https://www.tensorflow.org/tutorials/quickstart/beginner" TargetMode="External"/><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tensorflow.org/tutorials/quickstart/beginner"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ensorflow.org/tutorials/quickstart/beginne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tensorflow.org/tutorials/quickstart/beginner" TargetMode="External"/><Relationship Id="rId2" Type="http://schemas.openxmlformats.org/officeDocument/2006/relationships/hyperlink" Target="https://colab.research.google.com/notebooks/welcome.ipynb"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ensorflow.org/tutorials/quickstart/beginner"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ensorflow.org/tutorials/quickstart/beginner"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ensorflow.org/tutorials/quickstart/beginner"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ensorflow.org/tutorials/quickstart/beginner"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www.tensorflow.org/tutorials/quickstart/beginner" TargetMode="External"/><Relationship Id="rId2" Type="http://schemas.openxmlformats.org/officeDocument/2006/relationships/hyperlink" Target="https://www.tensorflow.org/api_docs/python/tf/nn/softmax"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s://www.tensorflow.org/tutorials/quickstart/beginner" TargetMode="External"/><Relationship Id="rId2" Type="http://schemas.openxmlformats.org/officeDocument/2006/relationships/hyperlink" Target="https://www.tensorflow.org/api_docs/python/tf/keras/losses/SparseCategoricalCrossentropy" TargetMode="Externa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 Start Tensorflow</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Start Tensorflow</a:t>
            </a:r>
            <a:endParaRPr lang="zh-TW" altLang="en-US" b="1" dirty="0">
              <a:solidFill>
                <a:srgbClr val="FFFF00"/>
              </a:solidFill>
            </a:endParaRPr>
          </a:p>
        </p:txBody>
      </p:sp>
      <p:sp>
        <p:nvSpPr>
          <p:cNvPr id="3" name="副標題 2"/>
          <p:cNvSpPr>
            <a:spLocks noGrp="1"/>
          </p:cNvSpPr>
          <p:nvPr>
            <p:ph type="subTitle" idx="1"/>
          </p:nvPr>
        </p:nvSpPr>
        <p:spPr>
          <a:xfrm>
            <a:off x="467544" y="1268760"/>
            <a:ext cx="4039096" cy="33123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Test Tensorflow Image Classifier:</a:t>
            </a:r>
          </a:p>
          <a:p>
            <a:pPr marL="342900" indent="-342900" algn="l">
              <a:buClr>
                <a:srgbClr val="0070C0"/>
              </a:buClr>
              <a:buSzPct val="80000"/>
              <a:buFont typeface="Wingdings" pitchFamily="2" charset="2"/>
              <a:buChar char="u"/>
            </a:pPr>
            <a:r>
              <a:rPr lang="en-US" altLang="en-US" sz="1800" dirty="0">
                <a:solidFill>
                  <a:schemeClr val="tx1"/>
                </a:solidFill>
                <a:latin typeface="+mj-lt"/>
              </a:rPr>
              <a:t>This loss is equal to the negative log probability of the true class: It is zero if the model is sure of the correct class.</a:t>
            </a:r>
          </a:p>
          <a:p>
            <a:pPr marL="342900" indent="-342900" algn="l">
              <a:buClr>
                <a:srgbClr val="0070C0"/>
              </a:buClr>
              <a:buSzPct val="80000"/>
              <a:buFont typeface="Wingdings" pitchFamily="2" charset="2"/>
              <a:buChar char="u"/>
            </a:pPr>
            <a:r>
              <a:rPr lang="en-US" altLang="en-US" sz="1800" dirty="0">
                <a:solidFill>
                  <a:schemeClr val="tx1"/>
                </a:solidFill>
                <a:latin typeface="+mj-lt"/>
              </a:rPr>
              <a:t>There are 10 classes at the output stage.</a:t>
            </a:r>
          </a:p>
          <a:p>
            <a:pPr marL="342900" indent="-342900" algn="l">
              <a:buClr>
                <a:srgbClr val="0070C0"/>
              </a:buClr>
              <a:buSzPct val="80000"/>
              <a:buFont typeface="Wingdings" pitchFamily="2" charset="2"/>
              <a:buChar char="u"/>
            </a:pPr>
            <a:r>
              <a:rPr lang="en-US" altLang="en-US" sz="1800" dirty="0">
                <a:solidFill>
                  <a:schemeClr val="tx1"/>
                </a:solidFill>
                <a:latin typeface="+mj-lt"/>
              </a:rPr>
              <a:t>This untrained model gives probabilities close to random (1/10 for each class), so the initial loss should be close to -tf.log(1/10) ~= 2.3</a:t>
            </a:r>
          </a:p>
          <a:p>
            <a:pPr marL="342900" indent="-342900" algn="l">
              <a:buClr>
                <a:srgbClr val="0070C0"/>
              </a:buClr>
              <a:buSzPct val="80000"/>
              <a:buFont typeface="Wingdings" pitchFamily="2" charset="2"/>
              <a:buChar char="u"/>
            </a:pPr>
            <a:endParaRPr lang="en-US"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https://www.tensorflow.org/tutorials/quickstart/beginner</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8" name="Picture 7">
            <a:extLst>
              <a:ext uri="{FF2B5EF4-FFF2-40B4-BE49-F238E27FC236}">
                <a16:creationId xmlns:a16="http://schemas.microsoft.com/office/drawing/2014/main" id="{E6F82B59-5F38-45C3-BB15-E328D9C1DD05}"/>
              </a:ext>
            </a:extLst>
          </p:cNvPr>
          <p:cNvPicPr>
            <a:picLocks noChangeAspect="1"/>
          </p:cNvPicPr>
          <p:nvPr/>
        </p:nvPicPr>
        <p:blipFill>
          <a:blip r:embed="rId3"/>
          <a:stretch>
            <a:fillRect/>
          </a:stretch>
        </p:blipFill>
        <p:spPr>
          <a:xfrm>
            <a:off x="4622055" y="1204243"/>
            <a:ext cx="4290489" cy="5517232"/>
          </a:xfrm>
          <a:prstGeom prst="rect">
            <a:avLst/>
          </a:prstGeom>
          <a:ln>
            <a:solidFill>
              <a:srgbClr val="C00000"/>
            </a:solidFill>
          </a:ln>
        </p:spPr>
      </p:pic>
      <p:sp>
        <p:nvSpPr>
          <p:cNvPr id="7" name="Rectangle 6">
            <a:extLst>
              <a:ext uri="{FF2B5EF4-FFF2-40B4-BE49-F238E27FC236}">
                <a16:creationId xmlns:a16="http://schemas.microsoft.com/office/drawing/2014/main" id="{A3AAF5B7-810F-4945-AEB5-33D2CE7EE8AB}"/>
              </a:ext>
            </a:extLst>
          </p:cNvPr>
          <p:cNvSpPr/>
          <p:nvPr/>
        </p:nvSpPr>
        <p:spPr>
          <a:xfrm>
            <a:off x="4637361" y="4869160"/>
            <a:ext cx="3967087" cy="53339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76BC2FE7-28C5-42D7-BE56-C18EA286B7E6}"/>
              </a:ext>
            </a:extLst>
          </p:cNvPr>
          <p:cNvPicPr>
            <a:picLocks noChangeAspect="1"/>
          </p:cNvPicPr>
          <p:nvPr/>
        </p:nvPicPr>
        <p:blipFill>
          <a:blip r:embed="rId4"/>
          <a:stretch>
            <a:fillRect/>
          </a:stretch>
        </p:blipFill>
        <p:spPr>
          <a:xfrm>
            <a:off x="810692" y="4869160"/>
            <a:ext cx="3352800" cy="400050"/>
          </a:xfrm>
          <a:prstGeom prst="rect">
            <a:avLst/>
          </a:prstGeom>
          <a:ln>
            <a:solidFill>
              <a:srgbClr val="C00000"/>
            </a:solidFill>
          </a:ln>
        </p:spPr>
      </p:pic>
    </p:spTree>
    <p:extLst>
      <p:ext uri="{BB962C8B-B14F-4D97-AF65-F5344CB8AC3E}">
        <p14:creationId xmlns:p14="http://schemas.microsoft.com/office/powerpoint/2010/main" val="3933649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Start Tensorflow</a:t>
            </a:r>
            <a:endParaRPr lang="zh-TW" altLang="en-US" b="1" dirty="0">
              <a:solidFill>
                <a:srgbClr val="FFFF00"/>
              </a:solidFill>
            </a:endParaRPr>
          </a:p>
        </p:txBody>
      </p:sp>
      <p:sp>
        <p:nvSpPr>
          <p:cNvPr id="3" name="副標題 2"/>
          <p:cNvSpPr>
            <a:spLocks noGrp="1"/>
          </p:cNvSpPr>
          <p:nvPr>
            <p:ph type="subTitle" idx="1"/>
          </p:nvPr>
        </p:nvSpPr>
        <p:spPr>
          <a:xfrm>
            <a:off x="467544" y="1268760"/>
            <a:ext cx="4039096" cy="9361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Test Tensorflow Image Classifier:</a:t>
            </a:r>
          </a:p>
          <a:p>
            <a:pPr marL="342900" indent="-342900" algn="l">
              <a:buClr>
                <a:srgbClr val="0070C0"/>
              </a:buClr>
              <a:buSzPct val="80000"/>
              <a:buFont typeface="Wingdings" pitchFamily="2" charset="2"/>
              <a:buChar char="u"/>
            </a:pPr>
            <a:r>
              <a:rPr lang="en-US" altLang="en-US" sz="1800" dirty="0">
                <a:solidFill>
                  <a:schemeClr val="tx1"/>
                </a:solidFill>
                <a:latin typeface="+mj-lt"/>
              </a:rPr>
              <a:t>Choose optimizer = ‘</a:t>
            </a:r>
            <a:r>
              <a:rPr lang="en-US" altLang="en-US" sz="1800" dirty="0" err="1">
                <a:solidFill>
                  <a:schemeClr val="tx1"/>
                </a:solidFill>
                <a:latin typeface="+mj-lt"/>
              </a:rPr>
              <a:t>adm</a:t>
            </a:r>
            <a:r>
              <a:rPr lang="en-US" altLang="en-US" sz="1800" dirty="0">
                <a:solidFill>
                  <a:schemeClr val="tx1"/>
                </a:solidFill>
                <a:latin typeface="+mj-lt"/>
              </a:rPr>
              <a:t>’, loss function, and metrics.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https://www.tensorflow.org/tutorials/quickstart/beginner</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8" name="Picture 7">
            <a:extLst>
              <a:ext uri="{FF2B5EF4-FFF2-40B4-BE49-F238E27FC236}">
                <a16:creationId xmlns:a16="http://schemas.microsoft.com/office/drawing/2014/main" id="{E6F82B59-5F38-45C3-BB15-E328D9C1DD05}"/>
              </a:ext>
            </a:extLst>
          </p:cNvPr>
          <p:cNvPicPr>
            <a:picLocks noChangeAspect="1"/>
          </p:cNvPicPr>
          <p:nvPr/>
        </p:nvPicPr>
        <p:blipFill>
          <a:blip r:embed="rId3"/>
          <a:stretch>
            <a:fillRect/>
          </a:stretch>
        </p:blipFill>
        <p:spPr>
          <a:xfrm>
            <a:off x="4622055" y="1204243"/>
            <a:ext cx="4290489" cy="5517232"/>
          </a:xfrm>
          <a:prstGeom prst="rect">
            <a:avLst/>
          </a:prstGeom>
          <a:ln>
            <a:solidFill>
              <a:srgbClr val="C00000"/>
            </a:solidFill>
          </a:ln>
        </p:spPr>
      </p:pic>
      <p:sp>
        <p:nvSpPr>
          <p:cNvPr id="7" name="Rectangle 6">
            <a:extLst>
              <a:ext uri="{FF2B5EF4-FFF2-40B4-BE49-F238E27FC236}">
                <a16:creationId xmlns:a16="http://schemas.microsoft.com/office/drawing/2014/main" id="{A3AAF5B7-810F-4945-AEB5-33D2CE7EE8AB}"/>
              </a:ext>
            </a:extLst>
          </p:cNvPr>
          <p:cNvSpPr/>
          <p:nvPr/>
        </p:nvSpPr>
        <p:spPr>
          <a:xfrm>
            <a:off x="4603783" y="5288324"/>
            <a:ext cx="3967087" cy="53339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7124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Start Tensorflow</a:t>
            </a:r>
            <a:endParaRPr lang="zh-TW" altLang="en-US" b="1" dirty="0">
              <a:solidFill>
                <a:srgbClr val="FFFF00"/>
              </a:solidFill>
            </a:endParaRPr>
          </a:p>
        </p:txBody>
      </p:sp>
      <p:sp>
        <p:nvSpPr>
          <p:cNvPr id="3" name="副標題 2"/>
          <p:cNvSpPr>
            <a:spLocks noGrp="1"/>
          </p:cNvSpPr>
          <p:nvPr>
            <p:ph type="subTitle" idx="1"/>
          </p:nvPr>
        </p:nvSpPr>
        <p:spPr>
          <a:xfrm>
            <a:off x="467544" y="1268760"/>
            <a:ext cx="4039096" cy="15841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Test Tensorflow Image Classifier:</a:t>
            </a:r>
          </a:p>
          <a:p>
            <a:pPr marL="342900" indent="-342900" algn="l">
              <a:buClr>
                <a:srgbClr val="0070C0"/>
              </a:buClr>
              <a:buSzPct val="80000"/>
              <a:buFont typeface="Wingdings" pitchFamily="2" charset="2"/>
              <a:buChar char="u"/>
            </a:pPr>
            <a:r>
              <a:rPr lang="en-US" altLang="en-US" sz="1800" dirty="0">
                <a:solidFill>
                  <a:schemeClr val="tx1"/>
                </a:solidFill>
                <a:latin typeface="+mj-lt"/>
              </a:rPr>
              <a:t>The </a:t>
            </a:r>
            <a:r>
              <a:rPr lang="en-US" altLang="en-US" sz="1800" dirty="0" err="1">
                <a:solidFill>
                  <a:schemeClr val="tx1"/>
                </a:solidFill>
                <a:latin typeface="+mj-lt"/>
              </a:rPr>
              <a:t>Model.fit</a:t>
            </a:r>
            <a:r>
              <a:rPr lang="en-US" altLang="en-US" sz="1800" dirty="0">
                <a:solidFill>
                  <a:schemeClr val="tx1"/>
                </a:solidFill>
                <a:latin typeface="+mj-lt"/>
              </a:rPr>
              <a:t> method adjusts the model parameters to minimize the loss.</a:t>
            </a:r>
          </a:p>
          <a:p>
            <a:pPr marL="342900" indent="-342900" algn="l">
              <a:buClr>
                <a:srgbClr val="0070C0"/>
              </a:buClr>
              <a:buSzPct val="80000"/>
              <a:buFont typeface="Wingdings" pitchFamily="2" charset="2"/>
              <a:buChar char="u"/>
            </a:pPr>
            <a:r>
              <a:rPr lang="en-US" altLang="en-US" sz="1800" dirty="0">
                <a:solidFill>
                  <a:schemeClr val="tx1"/>
                </a:solidFill>
                <a:latin typeface="+mj-lt"/>
              </a:rPr>
              <a:t>We set the epochs = 5</a:t>
            </a:r>
          </a:p>
          <a:p>
            <a:pPr marL="342900" indent="-342900" algn="l">
              <a:buClr>
                <a:srgbClr val="0070C0"/>
              </a:buClr>
              <a:buSzPct val="80000"/>
              <a:buFont typeface="Wingdings" pitchFamily="2" charset="2"/>
              <a:buChar char="u"/>
            </a:pPr>
            <a:endParaRPr lang="en-US"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https://www.tensorflow.org/tutorials/quickstart/beginner</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8" name="Picture 7">
            <a:extLst>
              <a:ext uri="{FF2B5EF4-FFF2-40B4-BE49-F238E27FC236}">
                <a16:creationId xmlns:a16="http://schemas.microsoft.com/office/drawing/2014/main" id="{E6F82B59-5F38-45C3-BB15-E328D9C1DD05}"/>
              </a:ext>
            </a:extLst>
          </p:cNvPr>
          <p:cNvPicPr>
            <a:picLocks noChangeAspect="1"/>
          </p:cNvPicPr>
          <p:nvPr/>
        </p:nvPicPr>
        <p:blipFill>
          <a:blip r:embed="rId3"/>
          <a:stretch>
            <a:fillRect/>
          </a:stretch>
        </p:blipFill>
        <p:spPr>
          <a:xfrm>
            <a:off x="4622055" y="1204243"/>
            <a:ext cx="4290489" cy="5517232"/>
          </a:xfrm>
          <a:prstGeom prst="rect">
            <a:avLst/>
          </a:prstGeom>
          <a:ln>
            <a:solidFill>
              <a:srgbClr val="C00000"/>
            </a:solidFill>
          </a:ln>
        </p:spPr>
      </p:pic>
      <p:sp>
        <p:nvSpPr>
          <p:cNvPr id="7" name="Rectangle 6">
            <a:extLst>
              <a:ext uri="{FF2B5EF4-FFF2-40B4-BE49-F238E27FC236}">
                <a16:creationId xmlns:a16="http://schemas.microsoft.com/office/drawing/2014/main" id="{A3AAF5B7-810F-4945-AEB5-33D2CE7EE8AB}"/>
              </a:ext>
            </a:extLst>
          </p:cNvPr>
          <p:cNvSpPr/>
          <p:nvPr/>
        </p:nvSpPr>
        <p:spPr>
          <a:xfrm>
            <a:off x="4625301" y="5653757"/>
            <a:ext cx="3967087" cy="2667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7273325-23BA-4246-9916-5504B2170FC4}"/>
              </a:ext>
            </a:extLst>
          </p:cNvPr>
          <p:cNvPicPr>
            <a:picLocks noChangeAspect="1"/>
          </p:cNvPicPr>
          <p:nvPr/>
        </p:nvPicPr>
        <p:blipFill>
          <a:blip r:embed="rId4"/>
          <a:stretch>
            <a:fillRect/>
          </a:stretch>
        </p:blipFill>
        <p:spPr>
          <a:xfrm>
            <a:off x="467544" y="2989385"/>
            <a:ext cx="7020272" cy="1894820"/>
          </a:xfrm>
          <a:prstGeom prst="rect">
            <a:avLst/>
          </a:prstGeom>
          <a:ln>
            <a:solidFill>
              <a:srgbClr val="C00000"/>
            </a:solidFill>
          </a:ln>
        </p:spPr>
      </p:pic>
    </p:spTree>
    <p:extLst>
      <p:ext uri="{BB962C8B-B14F-4D97-AF65-F5344CB8AC3E}">
        <p14:creationId xmlns:p14="http://schemas.microsoft.com/office/powerpoint/2010/main" val="2951100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Start Tensorflow</a:t>
            </a:r>
            <a:endParaRPr lang="zh-TW" altLang="en-US" b="1" dirty="0">
              <a:solidFill>
                <a:srgbClr val="FFFF00"/>
              </a:solidFill>
            </a:endParaRPr>
          </a:p>
        </p:txBody>
      </p:sp>
      <p:sp>
        <p:nvSpPr>
          <p:cNvPr id="3" name="副標題 2"/>
          <p:cNvSpPr>
            <a:spLocks noGrp="1"/>
          </p:cNvSpPr>
          <p:nvPr>
            <p:ph type="subTitle" idx="1"/>
          </p:nvPr>
        </p:nvSpPr>
        <p:spPr>
          <a:xfrm>
            <a:off x="467544" y="1268760"/>
            <a:ext cx="4039096" cy="18722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Test Tensorflow Image Classifier:</a:t>
            </a:r>
          </a:p>
          <a:p>
            <a:pPr marL="342900" indent="-342900" algn="l">
              <a:buClr>
                <a:srgbClr val="0070C0"/>
              </a:buClr>
              <a:buSzPct val="80000"/>
              <a:buFont typeface="Wingdings" pitchFamily="2" charset="2"/>
              <a:buChar char="u"/>
            </a:pPr>
            <a:r>
              <a:rPr lang="en-US" altLang="en-US" sz="1800" dirty="0">
                <a:solidFill>
                  <a:schemeClr val="tx1"/>
                </a:solidFill>
                <a:latin typeface="+mj-lt"/>
              </a:rPr>
              <a:t>The </a:t>
            </a:r>
            <a:r>
              <a:rPr lang="en-US" altLang="en-US" sz="1800" dirty="0" err="1">
                <a:solidFill>
                  <a:schemeClr val="tx1"/>
                </a:solidFill>
                <a:latin typeface="+mj-lt"/>
              </a:rPr>
              <a:t>model.evaluate</a:t>
            </a:r>
            <a:r>
              <a:rPr lang="en-US" altLang="en-US" sz="1800" dirty="0">
                <a:solidFill>
                  <a:schemeClr val="tx1"/>
                </a:solidFill>
                <a:latin typeface="+mj-lt"/>
              </a:rPr>
              <a:t> method checks the models performance, usually on a Validation set or Test-set.</a:t>
            </a:r>
          </a:p>
          <a:p>
            <a:pPr marL="342900" indent="-342900" algn="l">
              <a:buClr>
                <a:srgbClr val="0070C0"/>
              </a:buClr>
              <a:buSzPct val="80000"/>
              <a:buFont typeface="Wingdings" pitchFamily="2" charset="2"/>
              <a:buChar char="u"/>
            </a:pPr>
            <a:r>
              <a:rPr lang="en-US" sz="1800" dirty="0">
                <a:solidFill>
                  <a:schemeClr val="tx1"/>
                </a:solidFill>
              </a:rPr>
              <a:t>The image classifier is now trained to ~976% accuracy on this dataset.</a:t>
            </a:r>
          </a:p>
          <a:p>
            <a:pPr marL="342900" indent="-342900" algn="l">
              <a:buClr>
                <a:srgbClr val="0070C0"/>
              </a:buClr>
              <a:buSzPct val="80000"/>
              <a:buFont typeface="Wingdings" pitchFamily="2" charset="2"/>
              <a:buChar char="u"/>
            </a:pPr>
            <a:endParaRPr lang="en-US" altLang="en-US" sz="1800" dirty="0">
              <a:solidFill>
                <a:schemeClr val="tx1"/>
              </a:solidFill>
              <a:latin typeface="+mj-lt"/>
            </a:endParaRPr>
          </a:p>
          <a:p>
            <a:pPr marL="342900" indent="-342900" algn="l">
              <a:buClr>
                <a:srgbClr val="0070C0"/>
              </a:buClr>
              <a:buSzPct val="80000"/>
              <a:buFont typeface="Wingdings" pitchFamily="2" charset="2"/>
              <a:buChar char="u"/>
            </a:pPr>
            <a:endParaRPr lang="en-US"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https://www.tensorflow.org/tutorials/quickstart/beginner</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8" name="Picture 7">
            <a:extLst>
              <a:ext uri="{FF2B5EF4-FFF2-40B4-BE49-F238E27FC236}">
                <a16:creationId xmlns:a16="http://schemas.microsoft.com/office/drawing/2014/main" id="{E6F82B59-5F38-45C3-BB15-E328D9C1DD05}"/>
              </a:ext>
            </a:extLst>
          </p:cNvPr>
          <p:cNvPicPr>
            <a:picLocks noChangeAspect="1"/>
          </p:cNvPicPr>
          <p:nvPr/>
        </p:nvPicPr>
        <p:blipFill>
          <a:blip r:embed="rId3"/>
          <a:stretch>
            <a:fillRect/>
          </a:stretch>
        </p:blipFill>
        <p:spPr>
          <a:xfrm>
            <a:off x="4622055" y="1204243"/>
            <a:ext cx="4290489" cy="5517232"/>
          </a:xfrm>
          <a:prstGeom prst="rect">
            <a:avLst/>
          </a:prstGeom>
          <a:ln>
            <a:solidFill>
              <a:srgbClr val="C00000"/>
            </a:solidFill>
          </a:ln>
        </p:spPr>
      </p:pic>
      <p:sp>
        <p:nvSpPr>
          <p:cNvPr id="7" name="Rectangle 6">
            <a:extLst>
              <a:ext uri="{FF2B5EF4-FFF2-40B4-BE49-F238E27FC236}">
                <a16:creationId xmlns:a16="http://schemas.microsoft.com/office/drawing/2014/main" id="{A3AAF5B7-810F-4945-AEB5-33D2CE7EE8AB}"/>
              </a:ext>
            </a:extLst>
          </p:cNvPr>
          <p:cNvSpPr/>
          <p:nvPr/>
        </p:nvSpPr>
        <p:spPr>
          <a:xfrm>
            <a:off x="4590303" y="5783462"/>
            <a:ext cx="4230169" cy="66987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390F0FA-5D70-46F7-B0A2-FB2ECA1F72F7}"/>
              </a:ext>
            </a:extLst>
          </p:cNvPr>
          <p:cNvPicPr>
            <a:picLocks noChangeAspect="1"/>
          </p:cNvPicPr>
          <p:nvPr/>
        </p:nvPicPr>
        <p:blipFill>
          <a:blip r:embed="rId4"/>
          <a:stretch>
            <a:fillRect/>
          </a:stretch>
        </p:blipFill>
        <p:spPr>
          <a:xfrm>
            <a:off x="467544" y="3307538"/>
            <a:ext cx="7740352" cy="1345098"/>
          </a:xfrm>
          <a:prstGeom prst="rect">
            <a:avLst/>
          </a:prstGeom>
          <a:ln>
            <a:solidFill>
              <a:srgbClr val="C00000"/>
            </a:solidFill>
          </a:ln>
        </p:spPr>
      </p:pic>
    </p:spTree>
    <p:extLst>
      <p:ext uri="{BB962C8B-B14F-4D97-AF65-F5344CB8AC3E}">
        <p14:creationId xmlns:p14="http://schemas.microsoft.com/office/powerpoint/2010/main" val="2356887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5E4DEC1-6E9C-42DB-8292-2F8ABEC29CCF}"/>
              </a:ext>
            </a:extLst>
          </p:cNvPr>
          <p:cNvPicPr>
            <a:picLocks noChangeAspect="1"/>
          </p:cNvPicPr>
          <p:nvPr/>
        </p:nvPicPr>
        <p:blipFill>
          <a:blip r:embed="rId2"/>
          <a:stretch>
            <a:fillRect/>
          </a:stretch>
        </p:blipFill>
        <p:spPr>
          <a:xfrm>
            <a:off x="4716016" y="3143330"/>
            <a:ext cx="4230169" cy="3231744"/>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Start Tensorflow</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9968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Test Tensorflow Image Classifier:</a:t>
            </a:r>
          </a:p>
          <a:p>
            <a:pPr marL="342900" indent="-342900" algn="l">
              <a:buClr>
                <a:srgbClr val="0070C0"/>
              </a:buClr>
              <a:buSzPct val="80000"/>
              <a:buFont typeface="Wingdings" pitchFamily="2" charset="2"/>
              <a:buChar char="u"/>
            </a:pPr>
            <a:r>
              <a:rPr lang="en-US" sz="1800" dirty="0">
                <a:solidFill>
                  <a:schemeClr val="tx1"/>
                </a:solidFill>
                <a:latin typeface="+mj-lt"/>
              </a:rPr>
              <a:t>If you want your model to return a probability, you can wrap the trained model, and attach the </a:t>
            </a:r>
            <a:r>
              <a:rPr lang="en-US" sz="1800" dirty="0" err="1">
                <a:solidFill>
                  <a:schemeClr val="tx1"/>
                </a:solidFill>
                <a:latin typeface="+mj-lt"/>
              </a:rPr>
              <a:t>softmax</a:t>
            </a:r>
            <a:r>
              <a:rPr lang="en-US" sz="1800" dirty="0">
                <a:solidFill>
                  <a:schemeClr val="tx1"/>
                </a:solidFill>
                <a:latin typeface="+mj-lt"/>
              </a:rPr>
              <a:t> to it: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https://www.tensorflow.org/tutorials/quickstart/beginner</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
        <p:nvSpPr>
          <p:cNvPr id="7" name="Rectangle 6">
            <a:extLst>
              <a:ext uri="{FF2B5EF4-FFF2-40B4-BE49-F238E27FC236}">
                <a16:creationId xmlns:a16="http://schemas.microsoft.com/office/drawing/2014/main" id="{A3AAF5B7-810F-4945-AEB5-33D2CE7EE8AB}"/>
              </a:ext>
            </a:extLst>
          </p:cNvPr>
          <p:cNvSpPr/>
          <p:nvPr/>
        </p:nvSpPr>
        <p:spPr>
          <a:xfrm>
            <a:off x="4728602" y="4673301"/>
            <a:ext cx="4230169" cy="170177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5BEE905-D557-49CF-92D7-A10E083F01B0}"/>
              </a:ext>
            </a:extLst>
          </p:cNvPr>
          <p:cNvPicPr>
            <a:picLocks noChangeAspect="1"/>
          </p:cNvPicPr>
          <p:nvPr/>
        </p:nvPicPr>
        <p:blipFill>
          <a:blip r:embed="rId4"/>
          <a:stretch>
            <a:fillRect/>
          </a:stretch>
        </p:blipFill>
        <p:spPr>
          <a:xfrm>
            <a:off x="452363" y="2373688"/>
            <a:ext cx="8039100" cy="2133600"/>
          </a:xfrm>
          <a:prstGeom prst="rect">
            <a:avLst/>
          </a:prstGeom>
          <a:noFill/>
        </p:spPr>
      </p:pic>
    </p:spTree>
    <p:extLst>
      <p:ext uri="{BB962C8B-B14F-4D97-AF65-F5344CB8AC3E}">
        <p14:creationId xmlns:p14="http://schemas.microsoft.com/office/powerpoint/2010/main" val="2797405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Start Tensorflow</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Test Tensorflow Image Classifier:</a:t>
            </a:r>
            <a:endParaRPr lang="en-US" sz="1800" dirty="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https://www.tensorflow.org/tutorials/quickstart/beginner</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F1D5A9C3-26F9-4380-9FE7-EAC482B6EE9E}"/>
              </a:ext>
            </a:extLst>
          </p:cNvPr>
          <p:cNvPicPr>
            <a:picLocks noChangeAspect="1"/>
          </p:cNvPicPr>
          <p:nvPr/>
        </p:nvPicPr>
        <p:blipFill>
          <a:blip r:embed="rId3"/>
          <a:stretch>
            <a:fillRect/>
          </a:stretch>
        </p:blipFill>
        <p:spPr>
          <a:xfrm>
            <a:off x="1763688" y="1750316"/>
            <a:ext cx="5248071" cy="5022463"/>
          </a:xfrm>
          <a:prstGeom prst="rect">
            <a:avLst/>
          </a:prstGeom>
          <a:ln>
            <a:solidFill>
              <a:srgbClr val="C00000"/>
            </a:solidFill>
          </a:ln>
        </p:spPr>
      </p:pic>
    </p:spTree>
    <p:extLst>
      <p:ext uri="{BB962C8B-B14F-4D97-AF65-F5344CB8AC3E}">
        <p14:creationId xmlns:p14="http://schemas.microsoft.com/office/powerpoint/2010/main" val="3991961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Start Tensorflow</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err="1">
                <a:solidFill>
                  <a:schemeClr val="tx1"/>
                </a:solidFill>
              </a:rPr>
              <a:t>Keras</a:t>
            </a:r>
            <a:r>
              <a:rPr lang="en-US" altLang="zh-TW" sz="1800" dirty="0">
                <a:solidFill>
                  <a:schemeClr val="tx1"/>
                </a:solidFill>
              </a:rPr>
              <a:t> vs. Tensorflow:</a:t>
            </a:r>
            <a:endParaRPr lang="en-US" sz="1800" dirty="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https://www.tensorflow.org/tutorials/quickstart/beginner</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pic>
        <p:nvPicPr>
          <p:cNvPr id="1026" name="Picture 2" descr="Keras vs. tf.keras: What's the difference in TensorFlow 2.0 ...">
            <a:extLst>
              <a:ext uri="{FF2B5EF4-FFF2-40B4-BE49-F238E27FC236}">
                <a16:creationId xmlns:a16="http://schemas.microsoft.com/office/drawing/2014/main" id="{461238C1-B46F-43AF-8956-1B6C922C0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1861964"/>
            <a:ext cx="5715000" cy="376237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222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Start Tensorflow</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88843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Start the Tensorflow:</a:t>
            </a:r>
          </a:p>
          <a:p>
            <a:pPr marL="342900" indent="-342900" algn="l">
              <a:buClr>
                <a:srgbClr val="0070C0"/>
              </a:buClr>
              <a:buSzPct val="80000"/>
              <a:buFont typeface="+mj-lt"/>
              <a:buAutoNum type="arabicPeriod"/>
            </a:pPr>
            <a:r>
              <a:rPr lang="en-US" altLang="zh-TW" sz="1800" dirty="0">
                <a:solidFill>
                  <a:schemeClr val="tx1"/>
                </a:solidFill>
              </a:rPr>
              <a:t>Build a Neural Network that classify the images.</a:t>
            </a:r>
          </a:p>
          <a:p>
            <a:pPr marL="342900" indent="-342900" algn="l">
              <a:buClr>
                <a:srgbClr val="0070C0"/>
              </a:buClr>
              <a:buSzPct val="80000"/>
              <a:buFont typeface="+mj-lt"/>
              <a:buAutoNum type="arabicPeriod"/>
            </a:pPr>
            <a:r>
              <a:rPr lang="en-US" altLang="zh-TW" sz="1800" dirty="0">
                <a:solidFill>
                  <a:schemeClr val="tx1"/>
                </a:solidFill>
              </a:rPr>
              <a:t>Train this neural Network</a:t>
            </a:r>
          </a:p>
          <a:p>
            <a:pPr marL="342900" indent="-342900" algn="l">
              <a:buClr>
                <a:srgbClr val="0070C0"/>
              </a:buClr>
              <a:buSzPct val="80000"/>
              <a:buFont typeface="+mj-lt"/>
              <a:buAutoNum type="arabicPeriod"/>
            </a:pPr>
            <a:r>
              <a:rPr lang="en-US" altLang="zh-TW" sz="1800" dirty="0">
                <a:solidFill>
                  <a:schemeClr val="tx1"/>
                </a:solidFill>
              </a:rPr>
              <a:t>Evaluate the accuracy of the Model</a:t>
            </a:r>
          </a:p>
          <a:p>
            <a:pPr marL="342900" indent="-342900" algn="l">
              <a:buClr>
                <a:srgbClr val="0070C0"/>
              </a:buClr>
              <a:buSzPct val="80000"/>
              <a:buFont typeface="Wingdings" pitchFamily="2" charset="2"/>
              <a:buChar char="u"/>
            </a:pPr>
            <a:r>
              <a:rPr lang="en-US" sz="1800" dirty="0">
                <a:solidFill>
                  <a:schemeClr val="tx1"/>
                </a:solidFill>
              </a:rPr>
              <a:t>This is a </a:t>
            </a:r>
            <a:r>
              <a:rPr lang="en-US" sz="1800" dirty="0">
                <a:solidFill>
                  <a:schemeClr val="tx1"/>
                </a:solidFill>
                <a:hlinkClick r:id="rId2">
                  <a:extLst>
                    <a:ext uri="{A12FA001-AC4F-418D-AE19-62706E023703}">
                      <ahyp:hlinkClr xmlns:ahyp="http://schemas.microsoft.com/office/drawing/2018/hyperlinkcolor" val="tx"/>
                    </a:ext>
                  </a:extLst>
                </a:hlinkClick>
              </a:rPr>
              <a:t>Google </a:t>
            </a:r>
            <a:r>
              <a:rPr lang="en-US" sz="1800" dirty="0" err="1">
                <a:solidFill>
                  <a:schemeClr val="tx1"/>
                </a:solidFill>
                <a:hlinkClick r:id="rId2">
                  <a:extLst>
                    <a:ext uri="{A12FA001-AC4F-418D-AE19-62706E023703}">
                      <ahyp:hlinkClr xmlns:ahyp="http://schemas.microsoft.com/office/drawing/2018/hyperlinkcolor" val="tx"/>
                    </a:ext>
                  </a:extLst>
                </a:hlinkClick>
              </a:rPr>
              <a:t>Colaboratory</a:t>
            </a:r>
            <a:r>
              <a:rPr lang="en-US" sz="1800" dirty="0">
                <a:solidFill>
                  <a:schemeClr val="tx1"/>
                </a:solidFill>
              </a:rPr>
              <a:t> notebook file. </a:t>
            </a:r>
          </a:p>
          <a:p>
            <a:pPr marL="342900" indent="-342900" algn="l">
              <a:buClr>
                <a:srgbClr val="0070C0"/>
              </a:buClr>
              <a:buSzPct val="80000"/>
              <a:buFont typeface="Wingdings" pitchFamily="2" charset="2"/>
              <a:buChar char="u"/>
            </a:pPr>
            <a:r>
              <a:rPr lang="en-US" sz="1800" dirty="0">
                <a:solidFill>
                  <a:schemeClr val="tx1"/>
                </a:solidFill>
              </a:rPr>
              <a:t>Python programs are run directly in the browser—a great way to learn and use TensorFlow. </a:t>
            </a:r>
          </a:p>
          <a:p>
            <a:pPr marL="342900" indent="-342900" algn="l">
              <a:buClr>
                <a:srgbClr val="0070C0"/>
              </a:buClr>
              <a:buSzPct val="80000"/>
              <a:buFont typeface="Wingdings" pitchFamily="2" charset="2"/>
              <a:buChar char="u"/>
            </a:pPr>
            <a:r>
              <a:rPr lang="en-US" sz="1800" dirty="0">
                <a:solidFill>
                  <a:schemeClr val="tx1"/>
                </a:solidFill>
              </a:rPr>
              <a:t>To follow this tutorial, run the notebook in Google </a:t>
            </a:r>
            <a:r>
              <a:rPr lang="en-US" sz="1800" dirty="0" err="1">
                <a:solidFill>
                  <a:schemeClr val="tx1"/>
                </a:solidFill>
              </a:rPr>
              <a:t>Colab</a:t>
            </a:r>
            <a:r>
              <a:rPr lang="en-US" sz="1800" dirty="0">
                <a:solidFill>
                  <a:schemeClr val="tx1"/>
                </a:solidFill>
              </a:rPr>
              <a:t> by clicking the button at the top of this page.</a:t>
            </a:r>
          </a:p>
          <a:p>
            <a:pPr marL="342900" indent="-342900" algn="l">
              <a:buClr>
                <a:srgbClr val="0070C0"/>
              </a:buClr>
              <a:buSzPct val="80000"/>
              <a:buFont typeface="Wingdings" pitchFamily="2" charset="2"/>
              <a:buChar char="u"/>
            </a:pPr>
            <a:r>
              <a:rPr lang="en-US" sz="1800" dirty="0">
                <a:solidFill>
                  <a:schemeClr val="tx1"/>
                </a:solidFill>
              </a:rPr>
              <a:t>In </a:t>
            </a:r>
            <a:r>
              <a:rPr lang="en-US" sz="1800" dirty="0" err="1">
                <a:solidFill>
                  <a:schemeClr val="tx1"/>
                </a:solidFill>
              </a:rPr>
              <a:t>Colab</a:t>
            </a:r>
            <a:r>
              <a:rPr lang="en-US" sz="1800" dirty="0">
                <a:solidFill>
                  <a:schemeClr val="tx1"/>
                </a:solidFill>
              </a:rPr>
              <a:t>, connect to a Python runtime: At the top-right of the menu bar, select </a:t>
            </a:r>
            <a:r>
              <a:rPr lang="en-US" sz="1800" i="1" dirty="0">
                <a:solidFill>
                  <a:schemeClr val="tx1"/>
                </a:solidFill>
              </a:rPr>
              <a:t>CONNECT</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Run all the notebook code cells: Select </a:t>
            </a:r>
            <a:r>
              <a:rPr lang="en-US" sz="1800" i="1" dirty="0">
                <a:solidFill>
                  <a:schemeClr val="tx1"/>
                </a:solidFill>
              </a:rPr>
              <a:t>Runtime</a:t>
            </a:r>
            <a:r>
              <a:rPr lang="en-US" sz="1800" dirty="0">
                <a:solidFill>
                  <a:schemeClr val="tx1"/>
                </a:solidFill>
              </a:rPr>
              <a:t> &gt; </a:t>
            </a:r>
            <a:r>
              <a:rPr lang="en-US" sz="1800" i="1" dirty="0">
                <a:solidFill>
                  <a:schemeClr val="tx1"/>
                </a:solidFill>
              </a:rPr>
              <a:t>Run all</a:t>
            </a:r>
            <a:r>
              <a:rPr lang="en-US" sz="1800" dirty="0">
                <a:solidFill>
                  <a:schemeClr val="tx1"/>
                </a:solidFill>
              </a:rPr>
              <a:t>.</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https://www.tensorflow.org/tutorials/quickstart/beginner</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2319625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Start Tensorflow</a:t>
            </a:r>
            <a:endParaRPr lang="zh-TW" altLang="en-US" b="1" dirty="0">
              <a:solidFill>
                <a:srgbClr val="FFFF00"/>
              </a:solidFill>
            </a:endParaRPr>
          </a:p>
        </p:txBody>
      </p:sp>
      <p:sp>
        <p:nvSpPr>
          <p:cNvPr id="3" name="副標題 2"/>
          <p:cNvSpPr>
            <a:spLocks noGrp="1"/>
          </p:cNvSpPr>
          <p:nvPr>
            <p:ph type="subTitle" idx="1"/>
          </p:nvPr>
        </p:nvSpPr>
        <p:spPr>
          <a:xfrm>
            <a:off x="467544" y="1268760"/>
            <a:ext cx="4039096"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Test Tensorflow Image Classifier:</a:t>
            </a:r>
          </a:p>
          <a:p>
            <a:pPr marL="342900" indent="-342900" algn="l">
              <a:buClr>
                <a:srgbClr val="0070C0"/>
              </a:buClr>
              <a:buSzPct val="80000"/>
              <a:buFont typeface="Wingdings" pitchFamily="2" charset="2"/>
              <a:buChar char="u"/>
            </a:pPr>
            <a:r>
              <a:rPr lang="en-US" sz="1800" dirty="0">
                <a:solidFill>
                  <a:schemeClr val="tx1"/>
                </a:solidFill>
              </a:rPr>
              <a:t>Import Tensorflow into program.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https://www.tensorflow.org/tutorials/quickstart/beginner</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8" name="Picture 7">
            <a:extLst>
              <a:ext uri="{FF2B5EF4-FFF2-40B4-BE49-F238E27FC236}">
                <a16:creationId xmlns:a16="http://schemas.microsoft.com/office/drawing/2014/main" id="{E6F82B59-5F38-45C3-BB15-E328D9C1DD05}"/>
              </a:ext>
            </a:extLst>
          </p:cNvPr>
          <p:cNvPicPr>
            <a:picLocks noChangeAspect="1"/>
          </p:cNvPicPr>
          <p:nvPr/>
        </p:nvPicPr>
        <p:blipFill>
          <a:blip r:embed="rId3"/>
          <a:stretch>
            <a:fillRect/>
          </a:stretch>
        </p:blipFill>
        <p:spPr>
          <a:xfrm>
            <a:off x="4637361" y="1204243"/>
            <a:ext cx="4290489" cy="5517232"/>
          </a:xfrm>
          <a:prstGeom prst="rect">
            <a:avLst/>
          </a:prstGeom>
          <a:ln>
            <a:solidFill>
              <a:srgbClr val="C00000"/>
            </a:solidFill>
          </a:ln>
        </p:spPr>
      </p:pic>
      <p:sp>
        <p:nvSpPr>
          <p:cNvPr id="7" name="Rectangle 6">
            <a:extLst>
              <a:ext uri="{FF2B5EF4-FFF2-40B4-BE49-F238E27FC236}">
                <a16:creationId xmlns:a16="http://schemas.microsoft.com/office/drawing/2014/main" id="{A3AAF5B7-810F-4945-AEB5-33D2CE7EE8AB}"/>
              </a:ext>
            </a:extLst>
          </p:cNvPr>
          <p:cNvSpPr/>
          <p:nvPr/>
        </p:nvSpPr>
        <p:spPr>
          <a:xfrm>
            <a:off x="4637361" y="1340768"/>
            <a:ext cx="2133600"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381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Start Tensorflow</a:t>
            </a:r>
            <a:endParaRPr lang="zh-TW" altLang="en-US" b="1" dirty="0">
              <a:solidFill>
                <a:srgbClr val="FFFF00"/>
              </a:solidFill>
            </a:endParaRPr>
          </a:p>
        </p:txBody>
      </p:sp>
      <p:sp>
        <p:nvSpPr>
          <p:cNvPr id="3" name="副標題 2"/>
          <p:cNvSpPr>
            <a:spLocks noGrp="1"/>
          </p:cNvSpPr>
          <p:nvPr>
            <p:ph type="subTitle" idx="1"/>
          </p:nvPr>
        </p:nvSpPr>
        <p:spPr>
          <a:xfrm>
            <a:off x="467544" y="1268760"/>
            <a:ext cx="4039096" cy="12961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Test Tensorflow Image Classifier:</a:t>
            </a:r>
          </a:p>
          <a:p>
            <a:pPr marL="342900" indent="-342900" algn="l">
              <a:buClr>
                <a:srgbClr val="0070C0"/>
              </a:buClr>
              <a:buSzPct val="80000"/>
              <a:buFont typeface="Wingdings" pitchFamily="2" charset="2"/>
              <a:buChar char="u"/>
            </a:pPr>
            <a:r>
              <a:rPr lang="en-US" sz="1800" dirty="0">
                <a:solidFill>
                  <a:schemeClr val="tx1"/>
                </a:solidFill>
              </a:rPr>
              <a:t>Load and prepare </a:t>
            </a:r>
            <a:r>
              <a:rPr lang="en-US" sz="1800" dirty="0" err="1">
                <a:solidFill>
                  <a:schemeClr val="tx1"/>
                </a:solidFill>
              </a:rPr>
              <a:t>mnist</a:t>
            </a:r>
            <a:r>
              <a:rPr lang="en-US" sz="1800" dirty="0">
                <a:solidFill>
                  <a:schemeClr val="tx1"/>
                </a:solidFill>
              </a:rPr>
              <a:t> dataset.</a:t>
            </a:r>
          </a:p>
          <a:p>
            <a:pPr marL="342900" indent="-342900" algn="l">
              <a:buClr>
                <a:srgbClr val="0070C0"/>
              </a:buClr>
              <a:buSzPct val="80000"/>
              <a:buFont typeface="Wingdings" pitchFamily="2" charset="2"/>
              <a:buChar char="u"/>
            </a:pPr>
            <a:r>
              <a:rPr lang="en-US" sz="1800" dirty="0">
                <a:solidFill>
                  <a:schemeClr val="tx1"/>
                </a:solidFill>
              </a:rPr>
              <a:t>Convert the dataset from integers to floating-point numbers.</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https://www.tensorflow.org/tutorials/quickstart/beginner</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8" name="Picture 7">
            <a:extLst>
              <a:ext uri="{FF2B5EF4-FFF2-40B4-BE49-F238E27FC236}">
                <a16:creationId xmlns:a16="http://schemas.microsoft.com/office/drawing/2014/main" id="{E6F82B59-5F38-45C3-BB15-E328D9C1DD05}"/>
              </a:ext>
            </a:extLst>
          </p:cNvPr>
          <p:cNvPicPr>
            <a:picLocks noChangeAspect="1"/>
          </p:cNvPicPr>
          <p:nvPr/>
        </p:nvPicPr>
        <p:blipFill>
          <a:blip r:embed="rId3"/>
          <a:stretch>
            <a:fillRect/>
          </a:stretch>
        </p:blipFill>
        <p:spPr>
          <a:xfrm>
            <a:off x="4637361" y="1204243"/>
            <a:ext cx="4290489" cy="5517232"/>
          </a:xfrm>
          <a:prstGeom prst="rect">
            <a:avLst/>
          </a:prstGeom>
          <a:ln>
            <a:solidFill>
              <a:srgbClr val="C00000"/>
            </a:solidFill>
          </a:ln>
        </p:spPr>
      </p:pic>
      <p:sp>
        <p:nvSpPr>
          <p:cNvPr id="7" name="Rectangle 6">
            <a:extLst>
              <a:ext uri="{FF2B5EF4-FFF2-40B4-BE49-F238E27FC236}">
                <a16:creationId xmlns:a16="http://schemas.microsoft.com/office/drawing/2014/main" id="{A3AAF5B7-810F-4945-AEB5-33D2CE7EE8AB}"/>
              </a:ext>
            </a:extLst>
          </p:cNvPr>
          <p:cNvSpPr/>
          <p:nvPr/>
        </p:nvSpPr>
        <p:spPr>
          <a:xfrm>
            <a:off x="4716016" y="1623088"/>
            <a:ext cx="3024336" cy="5817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9353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Start Tensorflow</a:t>
            </a:r>
            <a:endParaRPr lang="zh-TW" altLang="en-US" b="1" dirty="0">
              <a:solidFill>
                <a:srgbClr val="FFFF00"/>
              </a:solidFill>
            </a:endParaRPr>
          </a:p>
        </p:txBody>
      </p:sp>
      <p:sp>
        <p:nvSpPr>
          <p:cNvPr id="3" name="副標題 2"/>
          <p:cNvSpPr>
            <a:spLocks noGrp="1"/>
          </p:cNvSpPr>
          <p:nvPr>
            <p:ph type="subTitle" idx="1"/>
          </p:nvPr>
        </p:nvSpPr>
        <p:spPr>
          <a:xfrm>
            <a:off x="467544" y="1268760"/>
            <a:ext cx="4039096" cy="31683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Test Tensorflow Image Classifier:</a:t>
            </a:r>
          </a:p>
          <a:p>
            <a:pPr marL="342900" indent="-342900" algn="l">
              <a:buClr>
                <a:srgbClr val="0070C0"/>
              </a:buClr>
              <a:buSzPct val="80000"/>
              <a:buFont typeface="Wingdings" pitchFamily="2" charset="2"/>
              <a:buChar char="u"/>
            </a:pPr>
            <a:r>
              <a:rPr lang="en-US" sz="1800" dirty="0">
                <a:solidFill>
                  <a:schemeClr val="tx1"/>
                </a:solidFill>
              </a:rPr>
              <a:t>Use </a:t>
            </a:r>
            <a:r>
              <a:rPr lang="en-US" sz="1800" dirty="0" err="1">
                <a:solidFill>
                  <a:schemeClr val="tx1"/>
                </a:solidFill>
              </a:rPr>
              <a:t>tf.keras.Sequential</a:t>
            </a:r>
            <a:r>
              <a:rPr lang="en-US" sz="1800" dirty="0">
                <a:solidFill>
                  <a:schemeClr val="tx1"/>
                </a:solidFill>
              </a:rPr>
              <a:t> model to stack 4 layers.</a:t>
            </a:r>
          </a:p>
          <a:p>
            <a:pPr marL="342900" indent="-342900" algn="l">
              <a:buClr>
                <a:srgbClr val="0070C0"/>
              </a:buClr>
              <a:buSzPct val="80000"/>
              <a:buFont typeface="Wingdings" pitchFamily="2" charset="2"/>
              <a:buChar char="u"/>
            </a:pPr>
            <a:r>
              <a:rPr lang="en-US" sz="1800" dirty="0">
                <a:solidFill>
                  <a:schemeClr val="tx1"/>
                </a:solidFill>
              </a:rPr>
              <a:t>Stack layers: </a:t>
            </a:r>
          </a:p>
          <a:p>
            <a:pPr marL="342900" indent="-342900" algn="l">
              <a:buClr>
                <a:srgbClr val="0070C0"/>
              </a:buClr>
              <a:buSzPct val="80000"/>
              <a:buFont typeface="Wingdings" pitchFamily="2" charset="2"/>
              <a:buChar char="u"/>
            </a:pPr>
            <a:r>
              <a:rPr lang="en-US" sz="1800" dirty="0">
                <a:solidFill>
                  <a:schemeClr val="tx1"/>
                </a:solidFill>
              </a:rPr>
              <a:t>Flatten: flatten the inputs.</a:t>
            </a:r>
          </a:p>
          <a:p>
            <a:pPr marL="342900" indent="-342900" algn="l">
              <a:buClr>
                <a:srgbClr val="0070C0"/>
              </a:buClr>
              <a:buSzPct val="80000"/>
              <a:buFont typeface="Wingdings" pitchFamily="2" charset="2"/>
              <a:buChar char="u"/>
            </a:pPr>
            <a:r>
              <a:rPr lang="en-US" sz="1800" dirty="0">
                <a:solidFill>
                  <a:schemeClr val="tx1"/>
                </a:solidFill>
              </a:rPr>
              <a:t>Dense: Output dimension and activation function.</a:t>
            </a:r>
          </a:p>
          <a:p>
            <a:pPr marL="342900" indent="-342900" algn="l">
              <a:buClr>
                <a:srgbClr val="0070C0"/>
              </a:buClr>
              <a:buSzPct val="80000"/>
              <a:buFont typeface="Wingdings" pitchFamily="2" charset="2"/>
              <a:buChar char="u"/>
            </a:pPr>
            <a:r>
              <a:rPr lang="en-US" sz="1800" dirty="0">
                <a:solidFill>
                  <a:schemeClr val="tx1"/>
                </a:solidFill>
              </a:rPr>
              <a:t>Dropout: Setup drop out rate for training to prevent the overfit.</a:t>
            </a:r>
          </a:p>
          <a:p>
            <a:pPr marL="342900" indent="-342900" algn="l">
              <a:buClr>
                <a:srgbClr val="0070C0"/>
              </a:buClr>
              <a:buSzPct val="80000"/>
              <a:buFont typeface="Wingdings" pitchFamily="2" charset="2"/>
              <a:buChar char="u"/>
            </a:pPr>
            <a:r>
              <a:rPr lang="en-US" sz="1800" dirty="0">
                <a:solidFill>
                  <a:schemeClr val="tx1"/>
                </a:solidFill>
              </a:rPr>
              <a:t>Choose optimizer and Loss function.</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https://www.tensorflow.org/tutorials/quickstart/beginner</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8" name="Picture 7">
            <a:extLst>
              <a:ext uri="{FF2B5EF4-FFF2-40B4-BE49-F238E27FC236}">
                <a16:creationId xmlns:a16="http://schemas.microsoft.com/office/drawing/2014/main" id="{E6F82B59-5F38-45C3-BB15-E328D9C1DD05}"/>
              </a:ext>
            </a:extLst>
          </p:cNvPr>
          <p:cNvPicPr>
            <a:picLocks noChangeAspect="1"/>
          </p:cNvPicPr>
          <p:nvPr/>
        </p:nvPicPr>
        <p:blipFill>
          <a:blip r:embed="rId3"/>
          <a:stretch>
            <a:fillRect/>
          </a:stretch>
        </p:blipFill>
        <p:spPr>
          <a:xfrm>
            <a:off x="4637361" y="1204243"/>
            <a:ext cx="4290489" cy="5517232"/>
          </a:xfrm>
          <a:prstGeom prst="rect">
            <a:avLst/>
          </a:prstGeom>
          <a:ln>
            <a:solidFill>
              <a:srgbClr val="C00000"/>
            </a:solidFill>
          </a:ln>
        </p:spPr>
      </p:pic>
      <p:sp>
        <p:nvSpPr>
          <p:cNvPr id="7" name="Rectangle 6">
            <a:extLst>
              <a:ext uri="{FF2B5EF4-FFF2-40B4-BE49-F238E27FC236}">
                <a16:creationId xmlns:a16="http://schemas.microsoft.com/office/drawing/2014/main" id="{A3AAF5B7-810F-4945-AEB5-33D2CE7EE8AB}"/>
              </a:ext>
            </a:extLst>
          </p:cNvPr>
          <p:cNvSpPr/>
          <p:nvPr/>
        </p:nvSpPr>
        <p:spPr>
          <a:xfrm>
            <a:off x="4637361" y="2708920"/>
            <a:ext cx="3024336" cy="7920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9340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Start Tensorflow</a:t>
            </a:r>
            <a:endParaRPr lang="zh-TW" altLang="en-US" b="1" dirty="0">
              <a:solidFill>
                <a:srgbClr val="FFFF00"/>
              </a:solidFill>
            </a:endParaRPr>
          </a:p>
        </p:txBody>
      </p:sp>
      <p:sp>
        <p:nvSpPr>
          <p:cNvPr id="3" name="副標題 2"/>
          <p:cNvSpPr>
            <a:spLocks noGrp="1"/>
          </p:cNvSpPr>
          <p:nvPr>
            <p:ph type="subTitle" idx="1"/>
          </p:nvPr>
        </p:nvSpPr>
        <p:spPr>
          <a:xfrm>
            <a:off x="467544" y="1268760"/>
            <a:ext cx="4039096" cy="108012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Test Tensorflow Image Classifier:</a:t>
            </a:r>
          </a:p>
          <a:p>
            <a:pPr marL="342900" indent="-342900" algn="l">
              <a:buClr>
                <a:srgbClr val="0070C0"/>
              </a:buClr>
              <a:buSzPct val="80000"/>
              <a:buFont typeface="Wingdings" pitchFamily="2" charset="2"/>
              <a:buChar char="u"/>
            </a:pPr>
            <a:r>
              <a:rPr lang="en-US" sz="1800" dirty="0">
                <a:solidFill>
                  <a:schemeClr val="tx1"/>
                </a:solidFill>
              </a:rPr>
              <a:t>Model return a vector of “logits” or “log-odds” score at each node.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https://www.tensorflow.org/tutorials/quickstart/beginner</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8" name="Picture 7">
            <a:extLst>
              <a:ext uri="{FF2B5EF4-FFF2-40B4-BE49-F238E27FC236}">
                <a16:creationId xmlns:a16="http://schemas.microsoft.com/office/drawing/2014/main" id="{E6F82B59-5F38-45C3-BB15-E328D9C1DD05}"/>
              </a:ext>
            </a:extLst>
          </p:cNvPr>
          <p:cNvPicPr>
            <a:picLocks noChangeAspect="1"/>
          </p:cNvPicPr>
          <p:nvPr/>
        </p:nvPicPr>
        <p:blipFill>
          <a:blip r:embed="rId3"/>
          <a:stretch>
            <a:fillRect/>
          </a:stretch>
        </p:blipFill>
        <p:spPr>
          <a:xfrm>
            <a:off x="4637361" y="1204243"/>
            <a:ext cx="4290489" cy="5517232"/>
          </a:xfrm>
          <a:prstGeom prst="rect">
            <a:avLst/>
          </a:prstGeom>
          <a:ln>
            <a:solidFill>
              <a:srgbClr val="C00000"/>
            </a:solidFill>
          </a:ln>
        </p:spPr>
      </p:pic>
      <p:sp>
        <p:nvSpPr>
          <p:cNvPr id="7" name="Rectangle 6">
            <a:extLst>
              <a:ext uri="{FF2B5EF4-FFF2-40B4-BE49-F238E27FC236}">
                <a16:creationId xmlns:a16="http://schemas.microsoft.com/office/drawing/2014/main" id="{A3AAF5B7-810F-4945-AEB5-33D2CE7EE8AB}"/>
              </a:ext>
            </a:extLst>
          </p:cNvPr>
          <p:cNvSpPr/>
          <p:nvPr/>
        </p:nvSpPr>
        <p:spPr>
          <a:xfrm>
            <a:off x="4638906" y="3566815"/>
            <a:ext cx="3024336"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BD86952-433F-46B1-BC7E-3A2EC3C7998C}"/>
              </a:ext>
            </a:extLst>
          </p:cNvPr>
          <p:cNvPicPr>
            <a:picLocks noChangeAspect="1"/>
          </p:cNvPicPr>
          <p:nvPr/>
        </p:nvPicPr>
        <p:blipFill>
          <a:blip r:embed="rId4"/>
          <a:stretch>
            <a:fillRect/>
          </a:stretch>
        </p:blipFill>
        <p:spPr>
          <a:xfrm>
            <a:off x="467575" y="2468664"/>
            <a:ext cx="5574031" cy="525498"/>
          </a:xfrm>
          <a:prstGeom prst="rect">
            <a:avLst/>
          </a:prstGeom>
          <a:ln>
            <a:solidFill>
              <a:srgbClr val="C00000"/>
            </a:solidFill>
          </a:ln>
        </p:spPr>
      </p:pic>
    </p:spTree>
    <p:extLst>
      <p:ext uri="{BB962C8B-B14F-4D97-AF65-F5344CB8AC3E}">
        <p14:creationId xmlns:p14="http://schemas.microsoft.com/office/powerpoint/2010/main" val="4145525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Start Tensorflow</a:t>
            </a:r>
            <a:endParaRPr lang="zh-TW" altLang="en-US" b="1" dirty="0">
              <a:solidFill>
                <a:srgbClr val="FFFF00"/>
              </a:solidFill>
            </a:endParaRPr>
          </a:p>
        </p:txBody>
      </p:sp>
      <p:sp>
        <p:nvSpPr>
          <p:cNvPr id="3" name="副標題 2"/>
          <p:cNvSpPr>
            <a:spLocks noGrp="1"/>
          </p:cNvSpPr>
          <p:nvPr>
            <p:ph type="subTitle" idx="1"/>
          </p:nvPr>
        </p:nvSpPr>
        <p:spPr>
          <a:xfrm>
            <a:off x="467544" y="1268760"/>
            <a:ext cx="4039096" cy="41160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Test Tensorflow Image Classifier:</a:t>
            </a:r>
          </a:p>
          <a:p>
            <a:pPr marL="342900" indent="-342900" algn="l">
              <a:buClr>
                <a:srgbClr val="0070C0"/>
              </a:buClr>
              <a:buSzPct val="80000"/>
              <a:buFont typeface="Wingdings" pitchFamily="2" charset="2"/>
              <a:buChar char="u"/>
            </a:pPr>
            <a:r>
              <a:rPr lang="en-US" sz="1800" dirty="0">
                <a:solidFill>
                  <a:schemeClr val="tx1"/>
                </a:solidFill>
                <a:latin typeface="+mj-lt"/>
              </a:rPr>
              <a:t>The </a:t>
            </a:r>
            <a:r>
              <a:rPr lang="en-US" sz="1800" dirty="0" err="1">
                <a:solidFill>
                  <a:schemeClr val="tx1"/>
                </a:solidFill>
                <a:latin typeface="+mj-lt"/>
              </a:rPr>
              <a:t>tf.nn.softmax</a:t>
            </a:r>
            <a:r>
              <a:rPr lang="en-US" sz="1800" dirty="0">
                <a:solidFill>
                  <a:schemeClr val="tx1"/>
                </a:solidFill>
                <a:latin typeface="+mj-lt"/>
              </a:rPr>
              <a:t> function converts the logits to probabilities for each class.</a:t>
            </a:r>
          </a:p>
          <a:p>
            <a:pPr marL="342900" indent="-342900" algn="l">
              <a:buClr>
                <a:srgbClr val="0070C0"/>
              </a:buClr>
              <a:buSzPct val="80000"/>
              <a:buFont typeface="Wingdings" pitchFamily="2" charset="2"/>
              <a:buChar char="u"/>
            </a:pPr>
            <a:r>
              <a:rPr lang="en-US" altLang="en-US" sz="1800" dirty="0">
                <a:solidFill>
                  <a:schemeClr val="tx1"/>
                </a:solidFill>
                <a:latin typeface="+mj-lt"/>
              </a:rPr>
              <a:t>Note: It is possible to bake this </a:t>
            </a:r>
            <a:r>
              <a:rPr lang="en-US" altLang="en-US" sz="1800" u="sng" dirty="0" err="1">
                <a:solidFill>
                  <a:schemeClr val="tx1"/>
                </a:solidFill>
                <a:latin typeface="+mj-lt"/>
                <a:hlinkClick r:id="rId2">
                  <a:extLst>
                    <a:ext uri="{A12FA001-AC4F-418D-AE19-62706E023703}">
                      <ahyp:hlinkClr xmlns:ahyp="http://schemas.microsoft.com/office/drawing/2018/hyperlinkcolor" val="tx"/>
                    </a:ext>
                  </a:extLst>
                </a:hlinkClick>
              </a:rPr>
              <a:t>tf.nn.softmax</a:t>
            </a:r>
            <a:r>
              <a:rPr lang="en-US" altLang="en-US" sz="1800" u="sng" dirty="0">
                <a:solidFill>
                  <a:schemeClr val="tx1"/>
                </a:solidFill>
                <a:latin typeface="+mj-lt"/>
              </a:rPr>
              <a:t> </a:t>
            </a:r>
            <a:r>
              <a:rPr lang="en-US" altLang="en-US" sz="1800" dirty="0">
                <a:solidFill>
                  <a:schemeClr val="tx1"/>
                </a:solidFill>
                <a:latin typeface="+mj-lt"/>
              </a:rPr>
              <a:t>in as the activation function for the last layer of the network. While this can make the model output more directly interpretable, this approach is discouraged as it's impossible to provide an exact and numerically stable loss calculation for all models when using a </a:t>
            </a:r>
            <a:r>
              <a:rPr lang="en-US" altLang="en-US" sz="1800" dirty="0" err="1">
                <a:solidFill>
                  <a:schemeClr val="tx1"/>
                </a:solidFill>
                <a:latin typeface="+mj-lt"/>
              </a:rPr>
              <a:t>softmax</a:t>
            </a:r>
            <a:r>
              <a:rPr lang="en-US" altLang="en-US" sz="1800" dirty="0">
                <a:solidFill>
                  <a:schemeClr val="tx1"/>
                </a:solidFill>
                <a:latin typeface="+mj-lt"/>
              </a:rPr>
              <a:t> output. </a:t>
            </a:r>
            <a:endParaRPr lang="en-US" sz="1800" dirty="0">
              <a:solidFill>
                <a:schemeClr val="tx1"/>
              </a:solidFill>
              <a:latin typeface="+mj-lt"/>
            </a:endParaRPr>
          </a:p>
          <a:p>
            <a:pPr marL="342900" indent="-342900" algn="l">
              <a:buClr>
                <a:srgbClr val="0070C0"/>
              </a:buClr>
              <a:buSzPct val="80000"/>
              <a:buFont typeface="Wingdings" pitchFamily="2" charset="2"/>
              <a:buChar char="u"/>
            </a:pPr>
            <a:endParaRPr lang="en-US"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https://www.tensorflow.org/tutorials/quickstart/beginner</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8" name="Picture 7">
            <a:extLst>
              <a:ext uri="{FF2B5EF4-FFF2-40B4-BE49-F238E27FC236}">
                <a16:creationId xmlns:a16="http://schemas.microsoft.com/office/drawing/2014/main" id="{E6F82B59-5F38-45C3-BB15-E328D9C1DD05}"/>
              </a:ext>
            </a:extLst>
          </p:cNvPr>
          <p:cNvPicPr>
            <a:picLocks noChangeAspect="1"/>
          </p:cNvPicPr>
          <p:nvPr/>
        </p:nvPicPr>
        <p:blipFill>
          <a:blip r:embed="rId4"/>
          <a:stretch>
            <a:fillRect/>
          </a:stretch>
        </p:blipFill>
        <p:spPr>
          <a:xfrm>
            <a:off x="4637361" y="1204243"/>
            <a:ext cx="4290489" cy="5517232"/>
          </a:xfrm>
          <a:prstGeom prst="rect">
            <a:avLst/>
          </a:prstGeom>
          <a:ln>
            <a:solidFill>
              <a:srgbClr val="C00000"/>
            </a:solidFill>
          </a:ln>
        </p:spPr>
      </p:pic>
      <p:sp>
        <p:nvSpPr>
          <p:cNvPr id="7" name="Rectangle 6">
            <a:extLst>
              <a:ext uri="{FF2B5EF4-FFF2-40B4-BE49-F238E27FC236}">
                <a16:creationId xmlns:a16="http://schemas.microsoft.com/office/drawing/2014/main" id="{A3AAF5B7-810F-4945-AEB5-33D2CE7EE8AB}"/>
              </a:ext>
            </a:extLst>
          </p:cNvPr>
          <p:cNvSpPr/>
          <p:nvPr/>
        </p:nvSpPr>
        <p:spPr>
          <a:xfrm>
            <a:off x="4637361" y="3988807"/>
            <a:ext cx="3024336" cy="44830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F93F3E3-4423-4072-98FC-9CDA2AD3CA41}"/>
              </a:ext>
            </a:extLst>
          </p:cNvPr>
          <p:cNvPicPr>
            <a:picLocks noChangeAspect="1"/>
          </p:cNvPicPr>
          <p:nvPr/>
        </p:nvPicPr>
        <p:blipFill>
          <a:blip r:embed="rId5"/>
          <a:stretch>
            <a:fillRect/>
          </a:stretch>
        </p:blipFill>
        <p:spPr>
          <a:xfrm>
            <a:off x="467606" y="5528830"/>
            <a:ext cx="5343525" cy="533400"/>
          </a:xfrm>
          <a:prstGeom prst="rect">
            <a:avLst/>
          </a:prstGeom>
          <a:ln>
            <a:solidFill>
              <a:srgbClr val="C00000"/>
            </a:solidFill>
          </a:ln>
        </p:spPr>
      </p:pic>
    </p:spTree>
    <p:extLst>
      <p:ext uri="{BB962C8B-B14F-4D97-AF65-F5344CB8AC3E}">
        <p14:creationId xmlns:p14="http://schemas.microsoft.com/office/powerpoint/2010/main" val="1281327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Start Tensorflow</a:t>
            </a:r>
            <a:endParaRPr lang="zh-TW" altLang="en-US" b="1" dirty="0">
              <a:solidFill>
                <a:srgbClr val="FFFF00"/>
              </a:solidFill>
            </a:endParaRPr>
          </a:p>
        </p:txBody>
      </p:sp>
      <p:sp>
        <p:nvSpPr>
          <p:cNvPr id="3" name="副標題 2"/>
          <p:cNvSpPr>
            <a:spLocks noGrp="1"/>
          </p:cNvSpPr>
          <p:nvPr>
            <p:ph type="subTitle" idx="1"/>
          </p:nvPr>
        </p:nvSpPr>
        <p:spPr>
          <a:xfrm>
            <a:off x="467544" y="1268760"/>
            <a:ext cx="4039096" cy="15478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Test Tensorflow Image Classifier:</a:t>
            </a:r>
          </a:p>
          <a:p>
            <a:pPr marL="342900" indent="-342900" algn="l">
              <a:buClr>
                <a:srgbClr val="0070C0"/>
              </a:buClr>
              <a:buSzPct val="80000"/>
              <a:buFont typeface="Wingdings" pitchFamily="2" charset="2"/>
              <a:buChar char="u"/>
            </a:pPr>
            <a:r>
              <a:rPr lang="en-US" altLang="en-US" sz="1800" dirty="0">
                <a:solidFill>
                  <a:schemeClr val="tx1"/>
                </a:solidFill>
                <a:latin typeface="+mj-lt"/>
              </a:rPr>
              <a:t>The </a:t>
            </a:r>
            <a:r>
              <a:rPr lang="en-US" altLang="en-US" sz="1800" dirty="0" err="1">
                <a:solidFill>
                  <a:schemeClr val="tx1"/>
                </a:solidFill>
                <a:latin typeface="+mj-lt"/>
                <a:hlinkClick r:id="rId2">
                  <a:extLst>
                    <a:ext uri="{A12FA001-AC4F-418D-AE19-62706E023703}">
                      <ahyp:hlinkClr xmlns:ahyp="http://schemas.microsoft.com/office/drawing/2018/hyperlinkcolor" val="tx"/>
                    </a:ext>
                  </a:extLst>
                </a:hlinkClick>
              </a:rPr>
              <a:t>losses.SparseCategoricalCrossentropy</a:t>
            </a:r>
            <a:r>
              <a:rPr lang="en-US" altLang="en-US" sz="1800" dirty="0">
                <a:solidFill>
                  <a:schemeClr val="tx1"/>
                </a:solidFill>
                <a:latin typeface="+mj-lt"/>
              </a:rPr>
              <a:t> loss takes a vector of logits and a True index and returns a scalar loss for each example. </a:t>
            </a:r>
          </a:p>
          <a:p>
            <a:pPr marL="342900" indent="-342900" algn="l">
              <a:buClr>
                <a:srgbClr val="0070C0"/>
              </a:buClr>
              <a:buSzPct val="80000"/>
              <a:buFont typeface="Wingdings" pitchFamily="2" charset="2"/>
              <a:buChar char="u"/>
            </a:pPr>
            <a:endParaRPr lang="en-US"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https://www.tensorflow.org/tutorials/quickstart/beginner</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8" name="Picture 7">
            <a:extLst>
              <a:ext uri="{FF2B5EF4-FFF2-40B4-BE49-F238E27FC236}">
                <a16:creationId xmlns:a16="http://schemas.microsoft.com/office/drawing/2014/main" id="{E6F82B59-5F38-45C3-BB15-E328D9C1DD05}"/>
              </a:ext>
            </a:extLst>
          </p:cNvPr>
          <p:cNvPicPr>
            <a:picLocks noChangeAspect="1"/>
          </p:cNvPicPr>
          <p:nvPr/>
        </p:nvPicPr>
        <p:blipFill>
          <a:blip r:embed="rId4"/>
          <a:stretch>
            <a:fillRect/>
          </a:stretch>
        </p:blipFill>
        <p:spPr>
          <a:xfrm>
            <a:off x="4637361" y="1204243"/>
            <a:ext cx="4290489" cy="5517232"/>
          </a:xfrm>
          <a:prstGeom prst="rect">
            <a:avLst/>
          </a:prstGeom>
          <a:ln>
            <a:solidFill>
              <a:srgbClr val="C00000"/>
            </a:solidFill>
          </a:ln>
        </p:spPr>
      </p:pic>
      <p:sp>
        <p:nvSpPr>
          <p:cNvPr id="7" name="Rectangle 6">
            <a:extLst>
              <a:ext uri="{FF2B5EF4-FFF2-40B4-BE49-F238E27FC236}">
                <a16:creationId xmlns:a16="http://schemas.microsoft.com/office/drawing/2014/main" id="{A3AAF5B7-810F-4945-AEB5-33D2CE7EE8AB}"/>
              </a:ext>
            </a:extLst>
          </p:cNvPr>
          <p:cNvSpPr/>
          <p:nvPr/>
        </p:nvSpPr>
        <p:spPr>
          <a:xfrm>
            <a:off x="4637360" y="4424026"/>
            <a:ext cx="3967087" cy="44513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04B8363-47D3-42B8-8DDC-1E05EB63ACFF}"/>
              </a:ext>
            </a:extLst>
          </p:cNvPr>
          <p:cNvPicPr>
            <a:picLocks noChangeAspect="1"/>
          </p:cNvPicPr>
          <p:nvPr/>
        </p:nvPicPr>
        <p:blipFill>
          <a:blip r:embed="rId5"/>
          <a:stretch>
            <a:fillRect/>
          </a:stretch>
        </p:blipFill>
        <p:spPr>
          <a:xfrm>
            <a:off x="514350" y="3256185"/>
            <a:ext cx="7105650" cy="371475"/>
          </a:xfrm>
          <a:prstGeom prst="rect">
            <a:avLst/>
          </a:prstGeom>
          <a:ln>
            <a:solidFill>
              <a:srgbClr val="C00000"/>
            </a:solidFill>
          </a:ln>
        </p:spPr>
      </p:pic>
    </p:spTree>
    <p:extLst>
      <p:ext uri="{BB962C8B-B14F-4D97-AF65-F5344CB8AC3E}">
        <p14:creationId xmlns:p14="http://schemas.microsoft.com/office/powerpoint/2010/main" val="131791938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TotalTime>
  <Words>777</Words>
  <Application>Microsoft Office PowerPoint</Application>
  <PresentationFormat>On-screen Show (4:3)</PresentationFormat>
  <Paragraphs>107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Office 佈景主題</vt:lpstr>
      <vt:lpstr>3 Start Tensorflow</vt:lpstr>
      <vt:lpstr>3 Start Tensorflow</vt:lpstr>
      <vt:lpstr>3 Start Tensorflow</vt:lpstr>
      <vt:lpstr>3 Start Tensorflow</vt:lpstr>
      <vt:lpstr>3 Start Tensorflow</vt:lpstr>
      <vt:lpstr>3 Start Tensorflow</vt:lpstr>
      <vt:lpstr>3 Start Tensorflow</vt:lpstr>
      <vt:lpstr>3 Start Tensorflow</vt:lpstr>
      <vt:lpstr>3 Start Tensorflow</vt:lpstr>
      <vt:lpstr>3 Start Tensorflow</vt:lpstr>
      <vt:lpstr>3 Start Tensorflow</vt:lpstr>
      <vt:lpstr>3 Start Tensorflow</vt:lpstr>
      <vt:lpstr>3 Start Tensorflow</vt:lpstr>
      <vt:lpstr>3 Start Tensorflow</vt:lpstr>
      <vt:lpstr>3 Start Tensorflow</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227</cp:revision>
  <dcterms:created xsi:type="dcterms:W3CDTF">2018-09-28T16:40:41Z</dcterms:created>
  <dcterms:modified xsi:type="dcterms:W3CDTF">2020-05-10T21:49:20Z</dcterms:modified>
</cp:coreProperties>
</file>