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1" r:id="rId4"/>
    <p:sldId id="271" r:id="rId5"/>
    <p:sldId id="262" r:id="rId6"/>
    <p:sldId id="263" r:id="rId7"/>
    <p:sldId id="264" r:id="rId8"/>
    <p:sldId id="272" r:id="rId9"/>
    <p:sldId id="265" r:id="rId10"/>
    <p:sldId id="267" r:id="rId11"/>
    <p:sldId id="266" r:id="rId12"/>
    <p:sldId id="268" r:id="rId13"/>
    <p:sldId id="273" r:id="rId14"/>
    <p:sldId id="269" r:id="rId15"/>
    <p:sldId id="274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3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regress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regression" TargetMode="External"/><Relationship Id="rId2" Type="http://schemas.openxmlformats.org/officeDocument/2006/relationships/hyperlink" Target="https://archive.ics.uci.edu/ml/datasets/auto+mp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keras/regress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Keras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Drop and Clean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528392" cy="927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Clean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dataset contains a few unknown values.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92FB4-20BA-4154-A6F4-7E8A335A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2" y="2402445"/>
            <a:ext cx="3305175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70CD4-6744-48D2-AE89-6E26DA47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572" y="2272609"/>
            <a:ext cx="4276725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4D3D7-94DA-4EBE-BC2D-CF9B8C63F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3235491"/>
            <a:ext cx="184785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18E156-00B8-422C-8037-C6EE4CFFE46E}"/>
              </a:ext>
            </a:extLst>
          </p:cNvPr>
          <p:cNvSpPr/>
          <p:nvPr/>
        </p:nvSpPr>
        <p:spPr>
          <a:xfrm>
            <a:off x="4788024" y="2944856"/>
            <a:ext cx="3312368" cy="5181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3C57DD0A-9EE3-4335-970D-8A23F4A67058}"/>
              </a:ext>
            </a:extLst>
          </p:cNvPr>
          <p:cNvSpPr txBox="1">
            <a:spLocks/>
          </p:cNvSpPr>
          <p:nvPr/>
        </p:nvSpPr>
        <p:spPr>
          <a:xfrm>
            <a:off x="4427985" y="1302105"/>
            <a:ext cx="3888432" cy="7587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Clean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to drop these rows.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Drop and Clean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Clean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"Origin" column is really categorical, not numeric. So convert that to a one-hot: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C7F95-BFF4-4760-AF3C-B21F3E8C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9" y="2276872"/>
            <a:ext cx="8086117" cy="25610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9FDED7-1F29-4644-BC47-6A7566C1824D}"/>
              </a:ext>
            </a:extLst>
          </p:cNvPr>
          <p:cNvSpPr/>
          <p:nvPr/>
        </p:nvSpPr>
        <p:spPr>
          <a:xfrm>
            <a:off x="6012160" y="3573016"/>
            <a:ext cx="79208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F18486-DEE8-491A-A17C-98F8E25D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41958"/>
            <a:ext cx="6475234" cy="33846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Drop and Clean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Clean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The "Origin" column is really categorical, not numeric. So convert that to a one-hot: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FDED7-1F29-4644-BC47-6A7566C1824D}"/>
              </a:ext>
            </a:extLst>
          </p:cNvPr>
          <p:cNvSpPr/>
          <p:nvPr/>
        </p:nvSpPr>
        <p:spPr>
          <a:xfrm>
            <a:off x="7020272" y="2660427"/>
            <a:ext cx="79208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55-C152-49E7-A9FA-91532171270F}"/>
              </a:ext>
            </a:extLst>
          </p:cNvPr>
          <p:cNvSpPr/>
          <p:nvPr/>
        </p:nvSpPr>
        <p:spPr>
          <a:xfrm>
            <a:off x="6991294" y="5085184"/>
            <a:ext cx="1319636" cy="934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7711D-B1A3-40B4-A4D4-55E2F3F93499}"/>
              </a:ext>
            </a:extLst>
          </p:cNvPr>
          <p:cNvCxnSpPr>
            <a:stCxn id="7" idx="2"/>
          </p:cNvCxnSpPr>
          <p:nvPr/>
        </p:nvCxnSpPr>
        <p:spPr>
          <a:xfrm>
            <a:off x="7416316" y="3740547"/>
            <a:ext cx="252028" cy="12726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22330EF-E7A2-4B6E-9002-871A3508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91" y="2087904"/>
            <a:ext cx="6125311" cy="25348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182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Data Statistics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Data Statistics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Data </a:t>
            </a:r>
            <a:r>
              <a:rPr lang="en-US" altLang="zh-TW" sz="1800" b="1" dirty="0" err="1">
                <a:solidFill>
                  <a:schemeClr val="tx1"/>
                </a:solidFill>
              </a:rPr>
              <a:t>Statstics</a:t>
            </a:r>
            <a:r>
              <a:rPr lang="en-US" altLang="zh-TW" sz="1800" b="1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Training Data statistics.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81AEE-D53B-451B-BED1-3B5BF296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86" y="4115790"/>
            <a:ext cx="6705600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8695D-6EB1-4A7F-9E4E-A841C58B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30547"/>
            <a:ext cx="682942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60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Train/Test Data Normalization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Train/Test Data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Train/Test Dataset and Normalized Train/Test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Train dataset is 80% and Test Dataset is 20% randomly selected from </a:t>
            </a:r>
            <a:r>
              <a:rPr lang="en-US" altLang="zh-TW" sz="1800" dirty="0" err="1">
                <a:solidFill>
                  <a:schemeClr val="tx1"/>
                </a:solidFill>
              </a:rPr>
              <a:t>orginal</a:t>
            </a:r>
            <a:r>
              <a:rPr lang="en-US" altLang="zh-TW" sz="1800" dirty="0">
                <a:solidFill>
                  <a:schemeClr val="tx1"/>
                </a:solidFill>
              </a:rPr>
              <a:t> Dataset.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BEABF-3C7A-441A-A590-C0632F45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84" y="2316270"/>
            <a:ext cx="4287242" cy="41577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29450-D474-4560-AE9A-728FF4DD2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341957"/>
            <a:ext cx="4036606" cy="41064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145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Build Model and Model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7.5 Build Model and Model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Build Model and Model 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DB6CE-69AA-4636-BFA3-199AB02F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0" y="1806587"/>
            <a:ext cx="2705100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83F32-D2B5-46C0-AD95-772AE43C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929" y="1806587"/>
            <a:ext cx="5415097" cy="16423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067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7.5 Build Model and Model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Build Model and Model 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05848-DA8B-489C-B9BE-BD8048A9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64" y="3698231"/>
            <a:ext cx="5095875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41EE5E2-65CB-4109-A942-5F37151ECDB5}"/>
              </a:ext>
            </a:extLst>
          </p:cNvPr>
          <p:cNvSpPr/>
          <p:nvPr/>
        </p:nvSpPr>
        <p:spPr>
          <a:xfrm>
            <a:off x="1486405" y="240685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C52FF-CB72-422D-9C9A-FEFD49AE4F21}"/>
              </a:ext>
            </a:extLst>
          </p:cNvPr>
          <p:cNvSpPr/>
          <p:nvPr/>
        </p:nvSpPr>
        <p:spPr>
          <a:xfrm>
            <a:off x="1486405" y="287490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1F70D-5040-4F0B-AA3B-CFF3E84E495E}"/>
              </a:ext>
            </a:extLst>
          </p:cNvPr>
          <p:cNvSpPr/>
          <p:nvPr/>
        </p:nvSpPr>
        <p:spPr>
          <a:xfrm>
            <a:off x="402057" y="3106006"/>
            <a:ext cx="5714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640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35182B-C7E3-4620-BFFA-3A7EC1920AB0}"/>
              </a:ext>
            </a:extLst>
          </p:cNvPr>
          <p:cNvSpPr/>
          <p:nvPr/>
        </p:nvSpPr>
        <p:spPr>
          <a:xfrm>
            <a:off x="1513169" y="423022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F09AD-35C0-4FA6-BF46-A4A7784A6778}"/>
              </a:ext>
            </a:extLst>
          </p:cNvPr>
          <p:cNvSpPr/>
          <p:nvPr/>
        </p:nvSpPr>
        <p:spPr>
          <a:xfrm>
            <a:off x="1757214" y="2323104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9BEE6-A812-408C-BE59-32266F4CE35E}"/>
              </a:ext>
            </a:extLst>
          </p:cNvPr>
          <p:cNvSpPr/>
          <p:nvPr/>
        </p:nvSpPr>
        <p:spPr>
          <a:xfrm>
            <a:off x="1771588" y="2760215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3D6F8D-E590-4BCA-B9F4-DADD281A80BB}"/>
              </a:ext>
            </a:extLst>
          </p:cNvPr>
          <p:cNvSpPr/>
          <p:nvPr/>
        </p:nvSpPr>
        <p:spPr>
          <a:xfrm>
            <a:off x="1705615" y="4146998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24D7E-44F1-4ED4-9ABB-A1CE56935F7D}"/>
              </a:ext>
            </a:extLst>
          </p:cNvPr>
          <p:cNvSpPr/>
          <p:nvPr/>
        </p:nvSpPr>
        <p:spPr>
          <a:xfrm>
            <a:off x="2946064" y="3081917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D7B458-9854-41E4-B81F-9E8D470202E8}"/>
              </a:ext>
            </a:extLst>
          </p:cNvPr>
          <p:cNvSpPr/>
          <p:nvPr/>
        </p:nvSpPr>
        <p:spPr>
          <a:xfrm>
            <a:off x="2757283" y="23983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9F95DF-B143-4A02-89F6-8BBA64ABBE09}"/>
              </a:ext>
            </a:extLst>
          </p:cNvPr>
          <p:cNvSpPr/>
          <p:nvPr/>
        </p:nvSpPr>
        <p:spPr>
          <a:xfrm>
            <a:off x="2757283" y="28664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70EB01-8361-43C9-B786-D1E013B3ADFB}"/>
              </a:ext>
            </a:extLst>
          </p:cNvPr>
          <p:cNvSpPr/>
          <p:nvPr/>
        </p:nvSpPr>
        <p:spPr>
          <a:xfrm>
            <a:off x="2757283" y="42345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156C0-42EC-467F-A6F0-F47FD12CEA5F}"/>
              </a:ext>
            </a:extLst>
          </p:cNvPr>
          <p:cNvSpPr/>
          <p:nvPr/>
        </p:nvSpPr>
        <p:spPr>
          <a:xfrm>
            <a:off x="1323641" y="3120960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C2AF3-ECD0-4F24-A79D-F708B91D0E9F}"/>
              </a:ext>
            </a:extLst>
          </p:cNvPr>
          <p:cNvSpPr/>
          <p:nvPr/>
        </p:nvSpPr>
        <p:spPr>
          <a:xfrm>
            <a:off x="2614207" y="3124336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AAAA88-222C-452D-91F0-AF57B04883A0}"/>
              </a:ext>
            </a:extLst>
          </p:cNvPr>
          <p:cNvSpPr/>
          <p:nvPr/>
        </p:nvSpPr>
        <p:spPr>
          <a:xfrm>
            <a:off x="3045887" y="2338219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978E67-D1A3-482F-B616-C4DE3128999C}"/>
              </a:ext>
            </a:extLst>
          </p:cNvPr>
          <p:cNvSpPr/>
          <p:nvPr/>
        </p:nvSpPr>
        <p:spPr>
          <a:xfrm>
            <a:off x="3060261" y="2775330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FD71C5-AF7B-4772-B006-7869650AA930}"/>
              </a:ext>
            </a:extLst>
          </p:cNvPr>
          <p:cNvSpPr/>
          <p:nvPr/>
        </p:nvSpPr>
        <p:spPr>
          <a:xfrm>
            <a:off x="2960438" y="4105518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8973B8-7D1F-41EF-8AA7-E77BA8BACDB8}"/>
              </a:ext>
            </a:extLst>
          </p:cNvPr>
          <p:cNvSpPr/>
          <p:nvPr/>
        </p:nvSpPr>
        <p:spPr>
          <a:xfrm>
            <a:off x="3817087" y="334936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F15325-F3D0-4D06-A605-DA4F6D27CD89}"/>
              </a:ext>
            </a:extLst>
          </p:cNvPr>
          <p:cNvSpPr/>
          <p:nvPr/>
        </p:nvSpPr>
        <p:spPr>
          <a:xfrm>
            <a:off x="4077521" y="3261922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B6C79-047F-45AA-AA51-4E4B59602A1C}"/>
              </a:ext>
            </a:extLst>
          </p:cNvPr>
          <p:cNvSpPr/>
          <p:nvPr/>
        </p:nvSpPr>
        <p:spPr>
          <a:xfrm>
            <a:off x="1253158" y="1849009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48D413-2674-434A-B559-7401BD7E2F2A}"/>
              </a:ext>
            </a:extLst>
          </p:cNvPr>
          <p:cNvSpPr/>
          <p:nvPr/>
        </p:nvSpPr>
        <p:spPr>
          <a:xfrm>
            <a:off x="2590800" y="1855275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46302A-A7D4-4934-AFFC-9A33E2553EA9}"/>
              </a:ext>
            </a:extLst>
          </p:cNvPr>
          <p:cNvSpPr/>
          <p:nvPr/>
        </p:nvSpPr>
        <p:spPr>
          <a:xfrm>
            <a:off x="3669300" y="2920131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</p:spTree>
    <p:extLst>
      <p:ext uri="{BB962C8B-B14F-4D97-AF65-F5344CB8AC3E}">
        <p14:creationId xmlns:p14="http://schemas.microsoft.com/office/powerpoint/2010/main" val="37329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Keras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Keras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classification problem, we select a class from a list of classes, for example, a fruit classes contain an apple class or an orange class, and then classify it in fruit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Regression Problem, we predict the output of a continuous value, such as, price or probability.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the Auto MPG (Mile Per Gallon) dataset from UCI to build a model to predict the fuel efficiency of automobile (for cars in 1970s to 1980s).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https://archive.ics.uci.edu/ml/datasets/auto+mpg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7.6 Display Correlations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6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7.6 Display Correlations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46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Display the Correlations vs. Features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74C93-C56B-474D-A47B-43C39373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374" y="1890771"/>
            <a:ext cx="4069652" cy="45091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C333D-82E5-409F-87ED-E3E534BC5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9" y="1988840"/>
            <a:ext cx="3999427" cy="30738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289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7.7 MSE vs Epochs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7.7 MSE vs Epochs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58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MSE (Mean Square Error) of Loss Function vs Epochs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figure shows after 100 epochs, there is no improvement in the MSE.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save the run time?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568EF-E7E1-4135-A66D-F30BBBD3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2564904"/>
            <a:ext cx="420052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D21D7-21FD-4349-AAAA-C52EADE4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32" y="3356992"/>
            <a:ext cx="3788755" cy="3218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137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7.8 Early Stopping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0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7.8 Early Stopping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Early Stopping to Save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save the run time, we use an </a:t>
            </a:r>
            <a:r>
              <a:rPr lang="en-US" sz="1800" i="1" dirty="0" err="1">
                <a:solidFill>
                  <a:schemeClr val="tx1"/>
                </a:solidFill>
              </a:rPr>
              <a:t>EarlyStopping</a:t>
            </a:r>
            <a:r>
              <a:rPr lang="en-US" sz="1800" i="1" dirty="0">
                <a:solidFill>
                  <a:schemeClr val="tx1"/>
                </a:solidFill>
              </a:rPr>
              <a:t> callback</a:t>
            </a:r>
            <a:r>
              <a:rPr lang="en-US" sz="1800" dirty="0">
                <a:solidFill>
                  <a:schemeClr val="tx1"/>
                </a:solidFill>
              </a:rPr>
              <a:t> that tests a training condition for every epoch.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a set amount of epochs elapses without showing improvement, then automatically stop the training.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The patience=10 sets is when epochs=10, it start to check for MSE improvement, it stop run if the MSE does not improve.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C9216-3939-4D83-BA71-B6B2AA9D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02682"/>
            <a:ext cx="5447928" cy="28856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551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7.8 Early Stopping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99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graph shows that on the validation set, the average error is usually around +/- 2 MPG. 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7CBBF-5604-4D38-A839-D0CEAC76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20483"/>
            <a:ext cx="4861199" cy="41320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234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7.8 Early Stopping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38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Let's see how well the model generalizes by using the </a:t>
            </a:r>
            <a:r>
              <a:rPr lang="en-US" sz="1800" b="1" dirty="0">
                <a:solidFill>
                  <a:schemeClr val="tx1"/>
                </a:solidFill>
              </a:rPr>
              <a:t>test</a:t>
            </a:r>
            <a:r>
              <a:rPr lang="en-US" sz="1800" dirty="0">
                <a:solidFill>
                  <a:schemeClr val="tx1"/>
                </a:solidFill>
              </a:rPr>
              <a:t> set, which we did not use when training the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tells us how well we can expect the model to predict when we use it in the real world.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8ECF3-A581-47F4-A1D8-604592C9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2" y="2789025"/>
            <a:ext cx="8458200" cy="1123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659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7.9 Make Prediction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7.9 Make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38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Let's see how well the model generalizes by using the </a:t>
            </a:r>
            <a:r>
              <a:rPr lang="en-US" sz="1800" b="1" dirty="0">
                <a:solidFill>
                  <a:schemeClr val="tx1"/>
                </a:solidFill>
              </a:rPr>
              <a:t>test</a:t>
            </a:r>
            <a:r>
              <a:rPr lang="en-US" sz="1800" dirty="0">
                <a:solidFill>
                  <a:schemeClr val="tx1"/>
                </a:solidFill>
              </a:rPr>
              <a:t> set, which we did not use when training the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tells us how well we can expect the model to predict when we use it in the real world.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5A958-3D79-4255-BDDD-94C84BE1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5" y="4137025"/>
            <a:ext cx="512445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F4DA9-FED3-4891-9236-176D9AE0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45" y="2657763"/>
            <a:ext cx="3409950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049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Keras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55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Keras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Install seaborn. Seaborn is python package for statistical and visualization.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  <a:r>
              <a:rPr lang="en-US" altLang="en-US" sz="1800" dirty="0">
                <a:solidFill>
                  <a:schemeClr val="tx1"/>
                </a:solidFill>
                <a:latin typeface="Roboto Mono"/>
              </a:rPr>
              <a:t>Use some functions from </a:t>
            </a:r>
            <a:r>
              <a:rPr lang="en-US" altLang="en-US" sz="1800" dirty="0" err="1">
                <a:solidFill>
                  <a:schemeClr val="tx1"/>
                </a:solidFill>
                <a:latin typeface="Roboto Mono"/>
              </a:rPr>
              <a:t>tensorflow_docs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git+https</a:t>
            </a:r>
            <a:r>
              <a:rPr lang="en-US" sz="1800" dirty="0">
                <a:solidFill>
                  <a:schemeClr val="tx1"/>
                </a:solidFill>
              </a:rPr>
              <a:t>://github.com/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/docs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4F83D-5DDC-4B6D-BC9D-ADE27F4A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359"/>
            <a:ext cx="4922882" cy="210907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29F84-CD8D-4BC9-90D3-5CEE0F31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56749"/>
            <a:ext cx="4716016" cy="19255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491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7.9 Make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26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looks like our model predicts reasonably well.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47A2C-C2C7-4878-AB29-EB96D791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08354"/>
            <a:ext cx="4835145" cy="41110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286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7.10 Error Distribution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17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7.10 Error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45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error distribution by </a:t>
            </a:r>
            <a:r>
              <a:rPr lang="en-US" sz="1800" dirty="0" err="1">
                <a:solidFill>
                  <a:schemeClr val="tx1"/>
                </a:solidFill>
              </a:rPr>
              <a:t>Histrogram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40330-E6B0-4091-A2E3-ECD69ACDE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14" y="1973805"/>
            <a:ext cx="4340494" cy="36789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3563C-4904-4EFD-B291-85ECF9296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973805"/>
            <a:ext cx="3476625" cy="1352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6450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Data 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Data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Keras Regression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EAEC6-78BC-486B-82B2-A1BF480A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00" y="1280870"/>
            <a:ext cx="5173829" cy="49564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C824265-2BE7-49B3-89B1-842C40D390BF}"/>
              </a:ext>
            </a:extLst>
          </p:cNvPr>
          <p:cNvSpPr txBox="1">
            <a:spLocks/>
          </p:cNvSpPr>
          <p:nvPr/>
        </p:nvSpPr>
        <p:spPr>
          <a:xfrm>
            <a:off x="457200" y="1772816"/>
            <a:ext cx="3196486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Import Python </a:t>
            </a:r>
            <a:r>
              <a:rPr lang="en-US" altLang="zh-TW" sz="1800" b="1" dirty="0" err="1">
                <a:solidFill>
                  <a:schemeClr val="tx1"/>
                </a:solidFill>
              </a:rPr>
              <a:t>tensorflow</a:t>
            </a:r>
            <a:r>
              <a:rPr lang="en-US" altLang="zh-TW" sz="1800" b="1" dirty="0">
                <a:solidFill>
                  <a:schemeClr val="tx1"/>
                </a:solidFill>
              </a:rPr>
              <a:t>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Import Auto MPG (Mile Per Gallon) data set.</a:t>
            </a:r>
          </a:p>
        </p:txBody>
      </p:sp>
    </p:spTree>
    <p:extLst>
      <p:ext uri="{BB962C8B-B14F-4D97-AF65-F5344CB8AC3E}">
        <p14:creationId xmlns:p14="http://schemas.microsoft.com/office/powerpoint/2010/main" val="34664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Data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Keras Regression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C824265-2BE7-49B3-89B1-842C40D390BF}"/>
              </a:ext>
            </a:extLst>
          </p:cNvPr>
          <p:cNvSpPr txBox="1">
            <a:spLocks/>
          </p:cNvSpPr>
          <p:nvPr/>
        </p:nvSpPr>
        <p:spPr>
          <a:xfrm>
            <a:off x="457200" y="1772816"/>
            <a:ext cx="83632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01_keras_regression.py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E3805-56D2-42BD-81F4-302BBF20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9" y="2276872"/>
            <a:ext cx="8086117" cy="25610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2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Data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Keras Regression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C824265-2BE7-49B3-89B1-842C40D390BF}"/>
              </a:ext>
            </a:extLst>
          </p:cNvPr>
          <p:cNvSpPr txBox="1">
            <a:spLocks/>
          </p:cNvSpPr>
          <p:nvPr/>
        </p:nvSpPr>
        <p:spPr>
          <a:xfrm>
            <a:off x="457200" y="1772816"/>
            <a:ext cx="8229600" cy="7920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dataset is downloaded locally at “C:\User\4088\.</a:t>
            </a:r>
            <a:r>
              <a:rPr lang="en-US" altLang="zh-TW" sz="1800" dirty="0" err="1">
                <a:solidFill>
                  <a:schemeClr val="tx1"/>
                </a:solidFill>
              </a:rPr>
              <a:t>keras</a:t>
            </a:r>
            <a:r>
              <a:rPr lang="en-US" altLang="zh-TW" sz="1800" dirty="0">
                <a:solidFill>
                  <a:schemeClr val="tx1"/>
                </a:solidFill>
              </a:rPr>
              <a:t>\dataset\auto-</a:t>
            </a:r>
            <a:r>
              <a:rPr lang="en-US" altLang="zh-TW" sz="1800" dirty="0" err="1">
                <a:solidFill>
                  <a:schemeClr val="tx1"/>
                </a:solidFill>
              </a:rPr>
              <a:t>mpg.data</a:t>
            </a:r>
            <a:r>
              <a:rPr lang="en-US" altLang="zh-TW" sz="1800" dirty="0">
                <a:solidFill>
                  <a:schemeClr val="tx1"/>
                </a:solidFill>
              </a:rPr>
              <a:t>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6AEF2-F96B-49A2-8C59-52D17AD7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17" y="2753869"/>
            <a:ext cx="6393333" cy="36335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98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Drop and Clean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Drop and Clean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Clean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dataset contains a few unknown values. We have to drop these rows.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https://www.tensorflow.org/tutorials/keras/regression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92FB4-20BA-4154-A6F4-7E8A335A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60848"/>
            <a:ext cx="3305175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51EB7-E8D0-440A-AEA9-2AE8F296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42" y="2889386"/>
            <a:ext cx="184785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598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1057</Words>
  <Application>Microsoft Office PowerPoint</Application>
  <PresentationFormat>On-screen Show (4:3)</PresentationFormat>
  <Paragraphs>189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 Mono</vt:lpstr>
      <vt:lpstr>Wingdings</vt:lpstr>
      <vt:lpstr>Office 佈景主題</vt:lpstr>
      <vt:lpstr>7 Keras Regression</vt:lpstr>
      <vt:lpstr>7 Keras Regression</vt:lpstr>
      <vt:lpstr>7 Keras Regression</vt:lpstr>
      <vt:lpstr>7.1 Data Read</vt:lpstr>
      <vt:lpstr>7.1 Data Read</vt:lpstr>
      <vt:lpstr>7.1 Data Read</vt:lpstr>
      <vt:lpstr>7.1 Data Read</vt:lpstr>
      <vt:lpstr>7.2 Drop and Clean Data</vt:lpstr>
      <vt:lpstr>7.2 Drop and Clean Data</vt:lpstr>
      <vt:lpstr>7.2 Drop and Clean Data</vt:lpstr>
      <vt:lpstr>7.2 Drop and Clean Data</vt:lpstr>
      <vt:lpstr>7.2 Drop and Clean Data</vt:lpstr>
      <vt:lpstr>7.3 Data Statistics</vt:lpstr>
      <vt:lpstr>7.3 Data Statistics</vt:lpstr>
      <vt:lpstr>7.4 Train/Test Data Normalization</vt:lpstr>
      <vt:lpstr>7.4 Train/Test Data Normalization</vt:lpstr>
      <vt:lpstr>7.5 Build Model and Model Summary</vt:lpstr>
      <vt:lpstr>7.5 Build Model and Model Summary</vt:lpstr>
      <vt:lpstr>7.5 Build Model and Model Summary</vt:lpstr>
      <vt:lpstr>7.6 Display Correlations</vt:lpstr>
      <vt:lpstr>7.6 Display Correlations</vt:lpstr>
      <vt:lpstr>7.7 MSE vs Epochs</vt:lpstr>
      <vt:lpstr>7.7 MSE vs Epochs</vt:lpstr>
      <vt:lpstr>7.8 Early Stopping</vt:lpstr>
      <vt:lpstr>7.8 Early Stopping</vt:lpstr>
      <vt:lpstr>7.8 Early Stopping</vt:lpstr>
      <vt:lpstr>7.8 Early Stopping</vt:lpstr>
      <vt:lpstr>7.9 Make Prediction</vt:lpstr>
      <vt:lpstr>7.9 Make Prediction</vt:lpstr>
      <vt:lpstr>7.9 Make Prediction</vt:lpstr>
      <vt:lpstr>7.10 Error Distribution</vt:lpstr>
      <vt:lpstr>7.10 Error Distribution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435</cp:revision>
  <dcterms:created xsi:type="dcterms:W3CDTF">2018-09-28T16:40:41Z</dcterms:created>
  <dcterms:modified xsi:type="dcterms:W3CDTF">2020-05-12T18:06:21Z</dcterms:modified>
</cp:coreProperties>
</file>