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1" r:id="rId13"/>
    <p:sldId id="270" r:id="rId14"/>
    <p:sldId id="272" r:id="rId15"/>
    <p:sldId id="259" r:id="rId1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95" d="100"/>
          <a:sy n="95" d="100"/>
        </p:scale>
        <p:origin x="444" y="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2020/5/11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2020/5/11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2020/5/11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2020/5/11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2020/5/11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2020/5/11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2020/5/11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2020/5/11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2020/5/11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2020/5/11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2020/5/11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2020/5/11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2020/5/11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tfhub.dev/google/tf2-preview/gnews-swivel-20dim/1" TargetMode="External"/><Relationship Id="rId2" Type="http://schemas.openxmlformats.org/officeDocument/2006/relationships/hyperlink" Target="https://www.tensorflow.org/tutorials/keras/text_classification_with_hub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tensorflow.org/tutorials/keras/text_classification_with_hub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tensorflow.org/tutorials/keras/text_classification_with_hub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tensorflow.org/tutorials/keras/text_classification_with_hub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ww.tensorflow.org/tutorials/keras/text_classification_with_hub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ensorflow.org/tutorials/keras/text_classification_with_hub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sorflow.org/hub" TargetMode="External"/><Relationship Id="rId2" Type="http://schemas.openxmlformats.org/officeDocument/2006/relationships/hyperlink" Target="https://www.tensorflow.org/guide/keras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www.tensorflow.org/tutorials/keras/text_classification_with_hub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sorflow.org/datasets" TargetMode="External"/><Relationship Id="rId2" Type="http://schemas.openxmlformats.org/officeDocument/2006/relationships/hyperlink" Target="https://www.tensorflow.org/datasets/catalog/imdb_reviews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hyperlink" Target="https://www.tensorflow.org/tutorials/keras/text_classification_with_hub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tensorflow.org/tutorials/keras/text_classification_with_hub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nsorflow.org/tutorials/keras/text_classification_with_hub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tfhub.dev/google/tf2-preview/gnews-swivel-20dim/1" TargetMode="External"/><Relationship Id="rId7" Type="http://schemas.openxmlformats.org/officeDocument/2006/relationships/hyperlink" Target="https://www.tensorflow.org/tutorials/keras/text_classification_with_hub" TargetMode="External"/><Relationship Id="rId2" Type="http://schemas.openxmlformats.org/officeDocument/2006/relationships/hyperlink" Target="https://www.tensorflow.org/hub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tfhub.dev/google/tf2-preview/nnlm-en-dim128/1" TargetMode="External"/><Relationship Id="rId5" Type="http://schemas.openxmlformats.org/officeDocument/2006/relationships/hyperlink" Target="https://tfhub.dev/google/tf2-preview/nnlm-en-dim50/1" TargetMode="External"/><Relationship Id="rId4" Type="http://schemas.openxmlformats.org/officeDocument/2006/relationships/hyperlink" Target="https://tfhub.dev/google/tf2-preview/gnews-swivel-20dim-with-oov/1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tensorflow.org/tutorials/keras/text_classification_with_hub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tensorflow.org/tutorials/keras/text_classification_with_hub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5 Text Classifier with TF Hub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D60E2-93C7-4A51-A7EE-54D2D57FE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3717032"/>
            <a:ext cx="1202568" cy="9903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Text Classifier with TF Hub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43204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  <a:latin typeface="+mj-lt"/>
              </a:rPr>
              <a:t>Build Full Model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https://www.tensorflow.org/tutorials/keras/text_classification_with_hub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1A89E798-D0CC-4EAD-9DCD-E8489538AB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40659"/>
            <a:ext cx="0" cy="7385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304704" rIns="-190440" bIns="15235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副標題 2">
            <a:extLst>
              <a:ext uri="{FF2B5EF4-FFF2-40B4-BE49-F238E27FC236}">
                <a16:creationId xmlns:a16="http://schemas.microsoft.com/office/drawing/2014/main" id="{B028070F-C77C-46F0-8BF6-812B83BA4B2A}"/>
              </a:ext>
            </a:extLst>
          </p:cNvPr>
          <p:cNvSpPr txBox="1">
            <a:spLocks/>
          </p:cNvSpPr>
          <p:nvPr/>
        </p:nvSpPr>
        <p:spPr>
          <a:xfrm>
            <a:off x="4572000" y="1750793"/>
            <a:ext cx="4223258" cy="4342503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600" dirty="0">
                <a:solidFill>
                  <a:schemeClr val="tx1"/>
                </a:solidFill>
                <a:latin typeface="+mj-lt"/>
              </a:rPr>
              <a:t>The layers are stacked sequentially to build the classifier: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altLang="en-US" sz="1600" dirty="0">
                <a:solidFill>
                  <a:schemeClr val="tx1"/>
                </a:solidFill>
                <a:latin typeface="+mj-lt"/>
              </a:rPr>
              <a:t>The first layer is a TensorFlow Hub layer. This layer uses a pre-trained Saved Model to map a sentence into its embedding vector. The pre-trained text embedding model that we are using (</a:t>
            </a:r>
            <a:r>
              <a:rPr lang="en-US" altLang="en-US" sz="1600" dirty="0">
                <a:solidFill>
                  <a:schemeClr val="tx1"/>
                </a:solidFill>
                <a:latin typeface="+mj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google/tf2-preview/gnews-swivel-20dim/1</a:t>
            </a:r>
            <a:r>
              <a:rPr lang="en-US" altLang="en-US" sz="1600" dirty="0">
                <a:solidFill>
                  <a:schemeClr val="tx1"/>
                </a:solidFill>
                <a:latin typeface="+mj-lt"/>
              </a:rPr>
              <a:t>) splits the sentence into tokens, embeds each token and then combines the embedding. The resulting dimensions are: (</a:t>
            </a:r>
            <a:r>
              <a:rPr lang="en-US" altLang="en-US" sz="1600" dirty="0" err="1">
                <a:solidFill>
                  <a:schemeClr val="tx1"/>
                </a:solidFill>
                <a:latin typeface="+mj-lt"/>
              </a:rPr>
              <a:t>num_examples</a:t>
            </a:r>
            <a:r>
              <a:rPr lang="en-US" altLang="en-US" sz="1600" dirty="0">
                <a:solidFill>
                  <a:schemeClr val="tx1"/>
                </a:solidFill>
                <a:latin typeface="+mj-lt"/>
              </a:rPr>
              <a:t> = 400020, </a:t>
            </a:r>
            <a:r>
              <a:rPr lang="en-US" altLang="en-US" sz="1600" dirty="0" err="1">
                <a:solidFill>
                  <a:schemeClr val="tx1"/>
                </a:solidFill>
                <a:latin typeface="+mj-lt"/>
              </a:rPr>
              <a:t>embedding_dimension</a:t>
            </a:r>
            <a:r>
              <a:rPr lang="en-US" altLang="en-US" sz="1600" dirty="0">
                <a:solidFill>
                  <a:schemeClr val="tx1"/>
                </a:solidFill>
                <a:latin typeface="+mj-lt"/>
              </a:rPr>
              <a:t> = 20).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altLang="en-US" sz="1600" dirty="0">
                <a:solidFill>
                  <a:schemeClr val="tx1"/>
                </a:solidFill>
                <a:latin typeface="+mj-lt"/>
              </a:rPr>
              <a:t>This fixed-length output vector is piped through a fully-connected (Dense) layer with 16 hidden units.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altLang="en-US" sz="1600" dirty="0">
                <a:solidFill>
                  <a:schemeClr val="tx1"/>
                </a:solidFill>
                <a:latin typeface="+mj-lt"/>
              </a:rPr>
              <a:t>The last layer is densely connected with a single output node.</a:t>
            </a: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6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E404F9F-0D03-4AC8-991A-AB9AEDB58A0F}"/>
              </a:ext>
            </a:extLst>
          </p:cNvPr>
          <p:cNvSpPr/>
          <p:nvPr/>
        </p:nvSpPr>
        <p:spPr>
          <a:xfrm>
            <a:off x="1154387" y="2333353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5BE7192-250A-4FAA-BE20-CA40090B3A2D}"/>
              </a:ext>
            </a:extLst>
          </p:cNvPr>
          <p:cNvSpPr/>
          <p:nvPr/>
        </p:nvSpPr>
        <p:spPr>
          <a:xfrm>
            <a:off x="1154387" y="2801405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2AD1C0-5D08-40DC-9034-39C5AD22DFD8}"/>
              </a:ext>
            </a:extLst>
          </p:cNvPr>
          <p:cNvSpPr/>
          <p:nvPr/>
        </p:nvSpPr>
        <p:spPr>
          <a:xfrm>
            <a:off x="70258" y="3170067"/>
            <a:ext cx="79208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400020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2A1ABFD-A569-484A-88EB-C1C0D6FA0148}"/>
              </a:ext>
            </a:extLst>
          </p:cNvPr>
          <p:cNvSpPr/>
          <p:nvPr/>
        </p:nvSpPr>
        <p:spPr>
          <a:xfrm>
            <a:off x="1181151" y="5100688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B30EE59-B3A6-4A59-A1E5-1ACB16139FAA}"/>
              </a:ext>
            </a:extLst>
          </p:cNvPr>
          <p:cNvSpPr/>
          <p:nvPr/>
        </p:nvSpPr>
        <p:spPr>
          <a:xfrm>
            <a:off x="1181151" y="5568740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6093F4D-A409-4CE3-8A06-006AFF707E2A}"/>
              </a:ext>
            </a:extLst>
          </p:cNvPr>
          <p:cNvSpPr/>
          <p:nvPr/>
        </p:nvSpPr>
        <p:spPr>
          <a:xfrm>
            <a:off x="1425196" y="2249606"/>
            <a:ext cx="376419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E6EA5D-7B8A-4600-9ED3-35A9EF1F09EA}"/>
              </a:ext>
            </a:extLst>
          </p:cNvPr>
          <p:cNvSpPr/>
          <p:nvPr/>
        </p:nvSpPr>
        <p:spPr>
          <a:xfrm>
            <a:off x="1439570" y="2686717"/>
            <a:ext cx="376419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EE74AD4-5D25-45DC-82DD-60CE8A601212}"/>
              </a:ext>
            </a:extLst>
          </p:cNvPr>
          <p:cNvSpPr/>
          <p:nvPr/>
        </p:nvSpPr>
        <p:spPr>
          <a:xfrm>
            <a:off x="1373597" y="5485516"/>
            <a:ext cx="576063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5E074C6-3EA4-444B-AC8B-A6E612B61F24}"/>
              </a:ext>
            </a:extLst>
          </p:cNvPr>
          <p:cNvSpPr/>
          <p:nvPr/>
        </p:nvSpPr>
        <p:spPr>
          <a:xfrm>
            <a:off x="2614046" y="3653115"/>
            <a:ext cx="576063" cy="8888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97CB324-8BE3-4082-89D8-2F0AE47A7B82}"/>
              </a:ext>
            </a:extLst>
          </p:cNvPr>
          <p:cNvSpPr/>
          <p:nvPr/>
        </p:nvSpPr>
        <p:spPr>
          <a:xfrm>
            <a:off x="2425265" y="2969578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BDE6794-04C2-4BA6-8ECC-F26E0877DF86}"/>
              </a:ext>
            </a:extLst>
          </p:cNvPr>
          <p:cNvSpPr/>
          <p:nvPr/>
        </p:nvSpPr>
        <p:spPr>
          <a:xfrm>
            <a:off x="2425265" y="3437630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9064A28-E71E-4544-9442-8EBF049DE1A9}"/>
              </a:ext>
            </a:extLst>
          </p:cNvPr>
          <p:cNvSpPr/>
          <p:nvPr/>
        </p:nvSpPr>
        <p:spPr>
          <a:xfrm>
            <a:off x="2425265" y="4805782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116E1BE-DE62-49A4-99AC-EC63280210EF}"/>
              </a:ext>
            </a:extLst>
          </p:cNvPr>
          <p:cNvSpPr/>
          <p:nvPr/>
        </p:nvSpPr>
        <p:spPr>
          <a:xfrm>
            <a:off x="1021477" y="3388768"/>
            <a:ext cx="576063" cy="8888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56DD50A-3352-49D0-BD39-293D5EEC8B0D}"/>
              </a:ext>
            </a:extLst>
          </p:cNvPr>
          <p:cNvSpPr/>
          <p:nvPr/>
        </p:nvSpPr>
        <p:spPr>
          <a:xfrm>
            <a:off x="2282189" y="3695534"/>
            <a:ext cx="576063" cy="8888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1581555-45AC-409C-B2F4-3F7182E7C755}"/>
              </a:ext>
            </a:extLst>
          </p:cNvPr>
          <p:cNvSpPr/>
          <p:nvPr/>
        </p:nvSpPr>
        <p:spPr>
          <a:xfrm>
            <a:off x="1379329" y="5039922"/>
            <a:ext cx="576063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78D8FB4-4243-4635-864D-B5FABEB43274}"/>
              </a:ext>
            </a:extLst>
          </p:cNvPr>
          <p:cNvSpPr/>
          <p:nvPr/>
        </p:nvSpPr>
        <p:spPr>
          <a:xfrm>
            <a:off x="2713869" y="2909417"/>
            <a:ext cx="376419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378189-76C4-4344-B667-5A1066CCD242}"/>
              </a:ext>
            </a:extLst>
          </p:cNvPr>
          <p:cNvSpPr/>
          <p:nvPr/>
        </p:nvSpPr>
        <p:spPr>
          <a:xfrm>
            <a:off x="2728243" y="3346528"/>
            <a:ext cx="376419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FB9BBE9-0F45-4962-9DBD-2597572444A1}"/>
              </a:ext>
            </a:extLst>
          </p:cNvPr>
          <p:cNvSpPr/>
          <p:nvPr/>
        </p:nvSpPr>
        <p:spPr>
          <a:xfrm>
            <a:off x="2628420" y="4676716"/>
            <a:ext cx="576063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914E78F-BB1F-420F-A725-433D190944BA}"/>
              </a:ext>
            </a:extLst>
          </p:cNvPr>
          <p:cNvSpPr/>
          <p:nvPr/>
        </p:nvSpPr>
        <p:spPr>
          <a:xfrm>
            <a:off x="3485069" y="3920567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B41CD1F-66D8-467B-BA56-BC044109871C}"/>
              </a:ext>
            </a:extLst>
          </p:cNvPr>
          <p:cNvSpPr/>
          <p:nvPr/>
        </p:nvSpPr>
        <p:spPr>
          <a:xfrm>
            <a:off x="3745503" y="3833120"/>
            <a:ext cx="376419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17B707A-1284-40B1-A3DA-5DD1687F0250}"/>
              </a:ext>
            </a:extLst>
          </p:cNvPr>
          <p:cNvSpPr/>
          <p:nvPr/>
        </p:nvSpPr>
        <p:spPr>
          <a:xfrm>
            <a:off x="971600" y="1896337"/>
            <a:ext cx="894849" cy="3016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Layer 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27079AB-423F-4AA5-A0CE-454F23DB7E72}"/>
              </a:ext>
            </a:extLst>
          </p:cNvPr>
          <p:cNvSpPr/>
          <p:nvPr/>
        </p:nvSpPr>
        <p:spPr>
          <a:xfrm>
            <a:off x="2258782" y="2426473"/>
            <a:ext cx="894849" cy="3016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Layer 2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FEC45BA-BBEA-40EB-B26E-3812E474F458}"/>
              </a:ext>
            </a:extLst>
          </p:cNvPr>
          <p:cNvSpPr/>
          <p:nvPr/>
        </p:nvSpPr>
        <p:spPr>
          <a:xfrm>
            <a:off x="3337282" y="3491329"/>
            <a:ext cx="894849" cy="3016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Layer 3</a:t>
            </a:r>
          </a:p>
        </p:txBody>
      </p:sp>
    </p:spTree>
    <p:extLst>
      <p:ext uri="{BB962C8B-B14F-4D97-AF65-F5344CB8AC3E}">
        <p14:creationId xmlns:p14="http://schemas.microsoft.com/office/powerpoint/2010/main" val="55421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Text Classifier with TF Hub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230425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Build Full Model  with </a:t>
            </a:r>
            <a:r>
              <a:rPr lang="en-US" sz="1800" b="1" dirty="0">
                <a:solidFill>
                  <a:schemeClr val="tx1"/>
                </a:solidFill>
              </a:rPr>
              <a:t>Loss Function and Optimizer (2)</a:t>
            </a:r>
            <a:endParaRPr lang="en-US" sz="1800" dirty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latin typeface="+mj-lt"/>
              </a:rPr>
              <a:t>Compile the model.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Loss Function and Optimizer</a:t>
            </a:r>
            <a:endParaRPr lang="en-US" sz="1800" dirty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202124"/>
                </a:solidFill>
              </a:rPr>
              <a:t>A model needs a loss function and an optimizer for training.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202124"/>
                </a:solidFill>
              </a:rPr>
              <a:t>Since this is a binary classification problem and the model outputs a probability (a single-unit layer with a sigmoid activation), we use the </a:t>
            </a:r>
            <a:r>
              <a:rPr lang="en-US" altLang="en-US" sz="1800" b="1" dirty="0">
                <a:solidFill>
                  <a:srgbClr val="37474F"/>
                </a:solidFill>
              </a:rPr>
              <a:t>Binary Cross-entropy</a:t>
            </a:r>
            <a:r>
              <a:rPr lang="en-US" altLang="en-US" sz="1800" b="1" dirty="0">
                <a:solidFill>
                  <a:srgbClr val="202124"/>
                </a:solidFill>
              </a:rPr>
              <a:t> Loss function</a:t>
            </a:r>
            <a:r>
              <a:rPr lang="en-US" altLang="en-US" sz="1800" dirty="0">
                <a:solidFill>
                  <a:srgbClr val="202124"/>
                </a:solidFill>
              </a:rPr>
              <a:t>.</a:t>
            </a:r>
            <a:endParaRPr lang="en-US" alt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https://www.tensorflow.org/tutorials/keras/text_classification_with_hub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1A89E798-D0CC-4EAD-9DCD-E8489538AB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40659"/>
            <a:ext cx="0" cy="7385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304704" rIns="-190440" bIns="15235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79A2733-FABF-4E17-AE3F-A95E3B7650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3829969"/>
            <a:ext cx="5810250" cy="8763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902275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Text Classifier with TF Hub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25202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  <a:latin typeface="+mj-lt"/>
              </a:rPr>
              <a:t>Build Full Model  with </a:t>
            </a:r>
            <a:r>
              <a:rPr lang="en-US" sz="1800" b="1" dirty="0">
                <a:solidFill>
                  <a:schemeClr val="tx1"/>
                </a:solidFill>
                <a:latin typeface="+mj-lt"/>
              </a:rPr>
              <a:t>Loss Function and Optimizer (2)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202124"/>
                </a:solidFill>
                <a:latin typeface="+mj-lt"/>
              </a:rPr>
              <a:t>You can choose, for instance, </a:t>
            </a:r>
            <a:r>
              <a:rPr lang="en-US" altLang="en-US" sz="1800" b="1" dirty="0">
                <a:solidFill>
                  <a:srgbClr val="37474F"/>
                </a:solidFill>
                <a:latin typeface="+mj-lt"/>
              </a:rPr>
              <a:t>mean_squared_error</a:t>
            </a:r>
            <a:r>
              <a:rPr lang="en-US" altLang="en-US" sz="1800" dirty="0">
                <a:solidFill>
                  <a:srgbClr val="202124"/>
                </a:solidFill>
                <a:latin typeface="+mj-lt"/>
              </a:rPr>
              <a:t>. But, generally, </a:t>
            </a:r>
            <a:r>
              <a:rPr lang="en-US" altLang="en-US" sz="1800" b="1" dirty="0">
                <a:solidFill>
                  <a:srgbClr val="37474F"/>
                </a:solidFill>
                <a:latin typeface="+mj-lt"/>
              </a:rPr>
              <a:t>BinaryCrossentropy</a:t>
            </a:r>
            <a:r>
              <a:rPr lang="en-US" altLang="en-US" sz="1800" dirty="0">
                <a:solidFill>
                  <a:srgbClr val="202124"/>
                </a:solidFill>
                <a:latin typeface="+mj-lt"/>
              </a:rPr>
              <a:t> is better for dealing with probabilities.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202124"/>
                </a:solidFill>
                <a:latin typeface="+mj-lt"/>
              </a:rPr>
              <a:t>Binary Cross Entropy measures the "distance" between probability distributions, or in our case, between the ground-truth distribution and the predictions.</a:t>
            </a:r>
            <a:endParaRPr lang="en-US" altLang="en-US" sz="1800" dirty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202124"/>
                </a:solidFill>
                <a:latin typeface="+mj-lt"/>
              </a:rPr>
              <a:t>Later, when we are exploring regression problems (say, to predict the price of a house), we will see how to use another loss function called mean squared error.</a:t>
            </a:r>
            <a:endParaRPr lang="en-US" altLang="en-US" sz="1800" dirty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202124"/>
                </a:solidFill>
                <a:latin typeface="+mj-lt"/>
              </a:rPr>
              <a:t>Now, configure the model to use an optimizer and a loss function:</a:t>
            </a:r>
            <a:endParaRPr lang="en-US" sz="1800" dirty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https://www.tensorflow.org/tutorials/keras/text_classification_with_hub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1A89E798-D0CC-4EAD-9DCD-E8489538AB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40659"/>
            <a:ext cx="0" cy="7385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304704" rIns="-190440" bIns="15235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79A2733-FABF-4E17-AE3F-A95E3B7650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4221088"/>
            <a:ext cx="5810250" cy="8763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662319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Text Classifier with TF Hub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180020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  <a:latin typeface="+mj-lt"/>
              </a:rPr>
              <a:t>Train the Model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202124"/>
                </a:solidFill>
                <a:latin typeface="Roboto"/>
              </a:rPr>
              <a:t>Train the model for 20 epochs in mini-batches of 512 samples.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202124"/>
                </a:solidFill>
                <a:latin typeface="Roboto"/>
              </a:rPr>
              <a:t>This is 20 iterations over all samples in the </a:t>
            </a:r>
            <a:r>
              <a:rPr lang="en-US" altLang="en-US" sz="1800" dirty="0" err="1">
                <a:solidFill>
                  <a:srgbClr val="202124"/>
                </a:solidFill>
                <a:latin typeface="Roboto"/>
              </a:rPr>
              <a:t>x_train</a:t>
            </a:r>
            <a:r>
              <a:rPr lang="en-US" altLang="en-US" sz="1800" dirty="0">
                <a:solidFill>
                  <a:srgbClr val="202124"/>
                </a:solidFill>
                <a:latin typeface="Roboto"/>
              </a:rPr>
              <a:t> and </a:t>
            </a:r>
            <a:r>
              <a:rPr lang="en-US" altLang="en-US" sz="1800" dirty="0" err="1">
                <a:solidFill>
                  <a:srgbClr val="202124"/>
                </a:solidFill>
                <a:latin typeface="Roboto"/>
              </a:rPr>
              <a:t>y_train</a:t>
            </a:r>
            <a:r>
              <a:rPr lang="en-US" altLang="en-US" sz="1800" dirty="0">
                <a:solidFill>
                  <a:srgbClr val="202124"/>
                </a:solidFill>
                <a:latin typeface="Roboto"/>
              </a:rPr>
              <a:t> tensors.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202124"/>
                </a:solidFill>
                <a:latin typeface="Roboto"/>
              </a:rPr>
              <a:t>While training, monitor the model's loss and accuracy on the 10,000 samples from the validation set:</a:t>
            </a:r>
            <a:r>
              <a:rPr lang="en-US" altLang="en-US" sz="800" dirty="0">
                <a:solidFill>
                  <a:schemeClr val="tx1"/>
                </a:solidFill>
              </a:rPr>
              <a:t> </a:t>
            </a:r>
            <a:endParaRPr lang="en-US" altLang="en-US" sz="2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https://www.tensorflow.org/tutorials/keras/text_classification_with_hub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5B4E137-5472-4557-8ED7-7B30BD92B0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3421534"/>
            <a:ext cx="5314950" cy="9906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644752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Text Classifier with TF Hub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8"/>
            <a:ext cx="8352928" cy="201622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  <a:latin typeface="+mj-lt"/>
              </a:rPr>
              <a:t>Evaluate the Model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latin typeface="+mj-lt"/>
              </a:rPr>
              <a:t>Let’s see how the model performs.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latin typeface="+mj-lt"/>
              </a:rPr>
              <a:t>Two values will be returned.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latin typeface="+mj-lt"/>
              </a:rPr>
              <a:t>Loss (a number which represents our error, lower values are better), and accuracy.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latin typeface="+mj-lt"/>
              </a:rPr>
              <a:t>This fairly naive approach achieves an accuracy of about 86.2%.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latin typeface="+mj-lt"/>
              </a:rPr>
              <a:t>With more advanced approaches, the model should get closer to 95%.</a:t>
            </a:r>
            <a:endParaRPr lang="en-US" altLang="en-US" sz="1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https://www.tensorflow.org/tutorials/keras/text_classification_with_hub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455DCC-EC61-429E-9441-75C3623BE4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8097" y="3348324"/>
            <a:ext cx="4810125" cy="147637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16AEAAC-FC6E-4439-8676-FFEA32E53B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8097" y="4908550"/>
            <a:ext cx="4676775" cy="14478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8989800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2020/5/11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Text Classifier with TF Hub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367240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Text Classifier with TF Hub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discuss TensforFlow Hub and Keras.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classify movie text reviews as positive or negative.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The binary classifier (or two class) and IMDB dataset are used.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The IMDB dataset contains 50,000 movie reviews from internet movie database.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The dataset are split into 25,000 reviews for training and 25,000 reviews for testing.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We uses </a:t>
            </a:r>
            <a:r>
              <a:rPr lang="en-US" altLang="zh-TW" sz="1800" dirty="0" err="1">
                <a:solidFill>
                  <a:schemeClr val="tx1"/>
                </a:solidFill>
              </a:rPr>
              <a:t>tf.keras</a:t>
            </a:r>
            <a:r>
              <a:rPr lang="en-US" altLang="zh-TW" sz="1800" dirty="0">
                <a:solidFill>
                  <a:schemeClr val="tx1"/>
                </a:solidFill>
              </a:rPr>
              <a:t> (High-level API) to build and train module in </a:t>
            </a:r>
            <a:r>
              <a:rPr lang="en-US" altLang="zh-TW" sz="1800" dirty="0" err="1">
                <a:solidFill>
                  <a:schemeClr val="tx1"/>
                </a:solidFill>
              </a:rPr>
              <a:t>Tensorflow</a:t>
            </a:r>
            <a:r>
              <a:rPr lang="en-US" altLang="zh-TW" sz="1800" dirty="0">
                <a:solidFill>
                  <a:schemeClr val="tx1"/>
                </a:solidFill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The TensorFlow Hub(a Library and platform) for transfer learning.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rgbClr val="C00000"/>
                </a:solidFill>
              </a:rPr>
              <a:t>MLCC Text Classification </a:t>
            </a:r>
            <a:r>
              <a:rPr lang="en-US" altLang="zh-TW" sz="1800" dirty="0">
                <a:solidFill>
                  <a:schemeClr val="tx1"/>
                </a:solidFill>
              </a:rPr>
              <a:t>is advanced text classification in tf.keras.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&gt; pip install </a:t>
            </a:r>
            <a:r>
              <a:rPr lang="en-US" altLang="zh-TW" sz="1800" dirty="0" err="1">
                <a:solidFill>
                  <a:schemeClr val="tx1"/>
                </a:solidFill>
              </a:rPr>
              <a:t>tensorflow-hun</a:t>
            </a:r>
            <a:endParaRPr lang="en-US" altLang="zh-TW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&gt; pip install </a:t>
            </a:r>
            <a:r>
              <a:rPr lang="en-US" altLang="zh-TW" sz="1800" dirty="0" err="1">
                <a:solidFill>
                  <a:schemeClr val="tx1"/>
                </a:solidFill>
              </a:rPr>
              <a:t>tfds</a:t>
            </a:r>
            <a:r>
              <a:rPr lang="en-US" altLang="zh-TW" sz="1800" dirty="0">
                <a:solidFill>
                  <a:schemeClr val="tx1"/>
                </a:solidFill>
              </a:rPr>
              <a:t>-nightly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https://www.tensorflow.org/tutorials/keras/text_classification_with_hub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70504B-5923-499C-90A2-9E3FA1EC78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5127620"/>
            <a:ext cx="5848350" cy="11144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151222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Text Classifier with TF Hub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108012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Text Classifier with TF Hub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202124"/>
                </a:solidFill>
                <a:latin typeface="Roboto"/>
              </a:rPr>
              <a:t>This notebook uses </a:t>
            </a:r>
            <a:r>
              <a:rPr lang="en-US" altLang="en-US" sz="1800" dirty="0">
                <a:solidFill>
                  <a:srgbClr val="1A73E8"/>
                </a:solidFill>
                <a:latin typeface="Roboto"/>
                <a:hlinkClick r:id="rId2"/>
              </a:rPr>
              <a:t>tf.keras</a:t>
            </a:r>
            <a:r>
              <a:rPr lang="en-US" altLang="en-US" sz="1800" dirty="0">
                <a:solidFill>
                  <a:srgbClr val="202124"/>
                </a:solidFill>
                <a:latin typeface="Roboto"/>
              </a:rPr>
              <a:t>, a high-level API to build and train models in TensorFlow, and </a:t>
            </a:r>
            <a:r>
              <a:rPr lang="en-US" altLang="en-US" sz="1800" dirty="0">
                <a:solidFill>
                  <a:srgbClr val="1A73E8"/>
                </a:solidFill>
                <a:latin typeface="Roboto"/>
                <a:hlinkClick r:id="rId3"/>
              </a:rPr>
              <a:t>TensorFlow Hub</a:t>
            </a:r>
            <a:r>
              <a:rPr lang="en-US" altLang="en-US" sz="1800" dirty="0">
                <a:solidFill>
                  <a:srgbClr val="202124"/>
                </a:solidFill>
                <a:latin typeface="Roboto"/>
              </a:rPr>
              <a:t>, a library and platform for transfer learning.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4"/>
              </a:rPr>
              <a:t>https://www.tensorflow.org/tutorials/keras/text_classification_with_hub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6D6D0A2-4C4F-49E1-AC9C-64F0ACCB7E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0144" y="2502958"/>
            <a:ext cx="5167727" cy="385339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92E08D5-372C-4E3E-A222-3BA17D987DB7}"/>
              </a:ext>
            </a:extLst>
          </p:cNvPr>
          <p:cNvSpPr/>
          <p:nvPr/>
        </p:nvSpPr>
        <p:spPr>
          <a:xfrm>
            <a:off x="2267744" y="2924944"/>
            <a:ext cx="4824536" cy="220727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776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Text Classifier with TF Hub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188740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  <a:latin typeface="+mj-lt"/>
              </a:rPr>
              <a:t>Download the IMDB dataset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  <a:latin typeface="+mj-lt"/>
              </a:rPr>
              <a:t>The IMDB dataset is available on </a:t>
            </a:r>
            <a:r>
              <a:rPr lang="en-US" altLang="en-US" sz="1800" dirty="0" err="1">
                <a:solidFill>
                  <a:schemeClr val="tx1"/>
                </a:solidFill>
                <a:latin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imdb</a:t>
            </a:r>
            <a:r>
              <a:rPr lang="en-US" altLang="en-US" sz="1800" dirty="0">
                <a:solidFill>
                  <a:schemeClr val="tx1"/>
                </a:solidFill>
                <a:latin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reviews</a:t>
            </a:r>
            <a:r>
              <a:rPr lang="en-US" altLang="en-US" sz="1800" dirty="0">
                <a:solidFill>
                  <a:schemeClr val="tx1"/>
                </a:solidFill>
                <a:latin typeface="+mj-lt"/>
              </a:rPr>
              <a:t> or on </a:t>
            </a:r>
            <a:r>
              <a:rPr lang="en-US" altLang="en-US" sz="1800" dirty="0">
                <a:solidFill>
                  <a:schemeClr val="tx1"/>
                </a:solidFill>
                <a:latin typeface="+mj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TensorFlow datasets</a:t>
            </a:r>
            <a:r>
              <a:rPr lang="en-US" altLang="en-US" sz="1800" dirty="0">
                <a:solidFill>
                  <a:schemeClr val="tx1"/>
                </a:solidFill>
                <a:latin typeface="+mj-lt"/>
              </a:rPr>
              <a:t>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  <a:latin typeface="+mj-lt"/>
              </a:rPr>
              <a:t>The following code downloads the IMDB dataset to your machine (or the </a:t>
            </a:r>
            <a:r>
              <a:rPr lang="en-US" altLang="en-US" sz="1800" dirty="0" err="1">
                <a:solidFill>
                  <a:schemeClr val="tx1"/>
                </a:solidFill>
                <a:latin typeface="+mj-lt"/>
              </a:rPr>
              <a:t>colab</a:t>
            </a:r>
            <a:r>
              <a:rPr lang="en-US" altLang="en-US" sz="1800" dirty="0">
                <a:solidFill>
                  <a:schemeClr val="tx1"/>
                </a:solidFill>
                <a:latin typeface="+mj-lt"/>
              </a:rPr>
              <a:t> runtime):</a:t>
            </a:r>
            <a:endParaRPr lang="en-US" sz="1800" dirty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latin typeface="+mj-lt"/>
              </a:rPr>
              <a:t>Download the dataset in local drive: “C:\Users\14088\</a:t>
            </a:r>
            <a:r>
              <a:rPr lang="en-US" sz="1800" dirty="0" err="1">
                <a:solidFill>
                  <a:schemeClr val="tx1"/>
                </a:solidFill>
                <a:latin typeface="+mj-lt"/>
              </a:rPr>
              <a:t>tensorflow_datasets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\</a:t>
            </a:r>
            <a:r>
              <a:rPr lang="en-US" sz="1800" dirty="0" err="1">
                <a:solidFill>
                  <a:schemeClr val="tx1"/>
                </a:solidFill>
                <a:latin typeface="+mj-lt"/>
              </a:rPr>
              <a:t>imdb_reviews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\</a:t>
            </a:r>
            <a:r>
              <a:rPr lang="en-US" sz="1800" dirty="0" err="1">
                <a:solidFill>
                  <a:schemeClr val="tx1"/>
                </a:solidFill>
                <a:latin typeface="+mj-lt"/>
              </a:rPr>
              <a:t>plain_text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\1.0.0.\...</a:t>
            </a:r>
            <a:endParaRPr lang="en-US" altLang="zh-TW" sz="1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4"/>
              </a:rPr>
              <a:t>https://www.tensorflow.org/tutorials/keras/text_classification_with_hub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3139704-6132-47F9-927E-79D35B86BC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109" y="3563441"/>
            <a:ext cx="7596336" cy="173630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6D6D0A2-4C4F-49E1-AC9C-64F0ACCB7E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89200" y="3535462"/>
            <a:ext cx="3931272" cy="293141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F61F96C-4750-44D9-AAE6-45F5AE59C911}"/>
              </a:ext>
            </a:extLst>
          </p:cNvPr>
          <p:cNvSpPr/>
          <p:nvPr/>
        </p:nvSpPr>
        <p:spPr>
          <a:xfrm>
            <a:off x="5239129" y="5566878"/>
            <a:ext cx="3571232" cy="78947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1A89E798-D0CC-4EAD-9DCD-E8489538AB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40659"/>
            <a:ext cx="0" cy="7385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304704" rIns="-190440" bIns="15235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266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Text Classifier with TF Hub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248039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latin typeface="+mj-lt"/>
              </a:rPr>
              <a:t>Explore the data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latin typeface="+mj-lt"/>
              </a:rPr>
              <a:t>Investigate the format of the data.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latin typeface="+mj-lt"/>
              </a:rPr>
              <a:t>Each example is a sentence representing the movie review and a corresponding label.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latin typeface="+mj-lt"/>
              </a:rPr>
              <a:t>The sentence is not preprocessed in any way.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latin typeface="+mj-lt"/>
              </a:rPr>
              <a:t>The label is an integer value of either 0 or 1, where 0 is a negative review, and 1 is a positive review.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latin typeface="+mj-lt"/>
              </a:rPr>
              <a:t>Print first several examples.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https://www.tensorflow.org/tutorials/keras/text_classification_with_hub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1A89E798-D0CC-4EAD-9DCD-E8489538AB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40659"/>
            <a:ext cx="0" cy="7385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304704" rIns="-190440" bIns="15235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66F091D-E47A-44F2-A567-EDA4B2FC49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5354363"/>
            <a:ext cx="7261448" cy="71687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209EA55-0B1B-496F-AF0C-C427CCE83C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60" y="3893172"/>
            <a:ext cx="5895975" cy="131445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C574A74-651B-4EA7-AB33-17A8DA1840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4582" y="4627342"/>
            <a:ext cx="5055890" cy="158645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052872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Text Classifier with TF Hub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453650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  <a:latin typeface="+mj-lt"/>
              </a:rPr>
              <a:t>Build the model (1)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  <a:latin typeface="+mj-lt"/>
              </a:rPr>
              <a:t>The neural network is created by stacking layers—this requires three main architectural decisions: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  <a:latin typeface="+mj-lt"/>
              </a:rPr>
              <a:t>How to represent the text?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  <a:latin typeface="+mj-lt"/>
              </a:rPr>
              <a:t>How many layers to use in the model?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  <a:latin typeface="+mj-lt"/>
              </a:rPr>
              <a:t>How many </a:t>
            </a:r>
            <a:r>
              <a:rPr lang="en-US" altLang="en-US" sz="1800" i="1" dirty="0">
                <a:solidFill>
                  <a:schemeClr val="tx1"/>
                </a:solidFill>
                <a:latin typeface="+mj-lt"/>
              </a:rPr>
              <a:t>hidden units</a:t>
            </a:r>
            <a:r>
              <a:rPr lang="en-US" altLang="en-US" sz="1800" dirty="0">
                <a:solidFill>
                  <a:schemeClr val="tx1"/>
                </a:solidFill>
                <a:latin typeface="+mj-lt"/>
              </a:rPr>
              <a:t> to use for each layer?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  <a:latin typeface="+mj-lt"/>
              </a:rPr>
              <a:t>In this example, the input data consists of sentences.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  <a:latin typeface="+mj-lt"/>
              </a:rPr>
              <a:t>The labels to predict are either 0 or 1.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  <a:latin typeface="+mj-lt"/>
              </a:rPr>
              <a:t>One way to represent the text is to convert sentences into embeddings vectors.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  <a:latin typeface="+mj-lt"/>
              </a:rPr>
              <a:t>We can use a pre-trained text embedding as the first layer, which will have three advantages: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  <a:latin typeface="+mj-lt"/>
              </a:rPr>
              <a:t>we don't have to worry about text preprocessing,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  <a:latin typeface="+mj-lt"/>
              </a:rPr>
              <a:t>we can benefit from transfer learning, 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  <a:latin typeface="+mj-lt"/>
              </a:rPr>
              <a:t>the embedding has a fixed size, so it's simpler to process.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https://www.tensorflow.org/tutorials/keras/text_classification_with_hub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1A89E798-D0CC-4EAD-9DCD-E8489538AB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40659"/>
            <a:ext cx="0" cy="7385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304704" rIns="-190440" bIns="15235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004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Text Classifier with TF Hub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367241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  <a:latin typeface="+mj-lt"/>
              </a:rPr>
              <a:t>Build the model (2)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  <a:latin typeface="+mj-lt"/>
              </a:rPr>
              <a:t>For this example we will use a </a:t>
            </a:r>
            <a:r>
              <a:rPr lang="en-US" altLang="en-US" sz="1800" b="1" dirty="0">
                <a:solidFill>
                  <a:schemeClr val="tx1"/>
                </a:solidFill>
                <a:latin typeface="+mj-lt"/>
              </a:rPr>
              <a:t>pre-trained text embedding model</a:t>
            </a:r>
            <a:r>
              <a:rPr lang="en-US" altLang="en-US" sz="1800" dirty="0">
                <a:solidFill>
                  <a:schemeClr val="tx1"/>
                </a:solidFill>
                <a:latin typeface="+mj-lt"/>
              </a:rPr>
              <a:t> from </a:t>
            </a:r>
            <a:r>
              <a:rPr lang="en-US" altLang="en-US" sz="1800" dirty="0">
                <a:solidFill>
                  <a:schemeClr val="tx1"/>
                </a:solidFill>
                <a:latin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TensorFlow Hub</a:t>
            </a:r>
            <a:r>
              <a:rPr lang="en-US" altLang="en-US" sz="1800" dirty="0">
                <a:solidFill>
                  <a:schemeClr val="tx1"/>
                </a:solidFill>
                <a:latin typeface="+mj-lt"/>
              </a:rPr>
              <a:t> called </a:t>
            </a:r>
            <a:r>
              <a:rPr lang="en-US" altLang="en-US" sz="1800" dirty="0">
                <a:solidFill>
                  <a:schemeClr val="tx1"/>
                </a:solidFill>
                <a:latin typeface="+mj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google/tf2-preview/gnews-swivel-20dim/1</a:t>
            </a:r>
            <a:r>
              <a:rPr lang="en-US" altLang="en-US" sz="1800" dirty="0">
                <a:solidFill>
                  <a:schemeClr val="tx1"/>
                </a:solidFill>
                <a:latin typeface="+mj-lt"/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  <a:latin typeface="+mj-lt"/>
              </a:rPr>
              <a:t>There are three other pre-trained models to test: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  <a:latin typeface="+mj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google/tf2-preview/gnews-swivel-20dim-with-oov/1</a:t>
            </a:r>
            <a:r>
              <a:rPr lang="en-US" altLang="en-US" sz="1800" dirty="0">
                <a:solidFill>
                  <a:schemeClr val="tx1"/>
                </a:solidFill>
                <a:latin typeface="+mj-lt"/>
              </a:rPr>
              <a:t> - same as </a:t>
            </a:r>
            <a:r>
              <a:rPr lang="en-US" altLang="en-US" sz="1800" dirty="0">
                <a:solidFill>
                  <a:schemeClr val="tx1"/>
                </a:solidFill>
                <a:latin typeface="+mj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google/tf2-preview/gnews-swivel-20dim/1</a:t>
            </a:r>
            <a:r>
              <a:rPr lang="en-US" altLang="en-US" sz="1800" dirty="0">
                <a:solidFill>
                  <a:schemeClr val="tx1"/>
                </a:solidFill>
                <a:latin typeface="+mj-lt"/>
              </a:rPr>
              <a:t>, but with 2.5% vocabulary converted to OOV buckets. This can help if vocabulary of the task and vocabulary of the model don't fully overlap.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  <a:latin typeface="+mj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google/tf2-preview/nnlm-en-dim50/1</a:t>
            </a:r>
            <a:r>
              <a:rPr lang="en-US" altLang="en-US" sz="1800" dirty="0">
                <a:solidFill>
                  <a:schemeClr val="tx1"/>
                </a:solidFill>
                <a:latin typeface="+mj-lt"/>
              </a:rPr>
              <a:t> - A much larger model with ~1M vocabulary size and 50 dimensions.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  <a:latin typeface="+mj-l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google/tf2-preview/nnlm-en-dim128/1</a:t>
            </a:r>
            <a:r>
              <a:rPr lang="en-US" altLang="en-US" sz="1800" dirty="0">
                <a:solidFill>
                  <a:schemeClr val="tx1"/>
                </a:solidFill>
                <a:latin typeface="+mj-lt"/>
              </a:rPr>
              <a:t> - Even larger model with ~1M vocabulary size and 128 dimensions.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7"/>
              </a:rPr>
              <a:t>https://www.tensorflow.org/tutorials/keras/text_classification_with_hub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1A89E798-D0CC-4EAD-9DCD-E8489538AB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40659"/>
            <a:ext cx="0" cy="7385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304704" rIns="-190440" bIns="15235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244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Text Classifier with TF Hub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201622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  <a:latin typeface="+mj-lt"/>
              </a:rPr>
              <a:t>Build the model (2)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  <a:latin typeface="+mj-lt"/>
              </a:rPr>
              <a:t>We create a Keras layer that uses a TensorFlow Hub model to embed the sentences, and try it out on a couple of input examples.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  <a:latin typeface="+mj-lt"/>
              </a:rPr>
              <a:t>Note that no matter the length of the input text, the output shape of the embeddings is: (</a:t>
            </a:r>
            <a:r>
              <a:rPr lang="en-US" altLang="en-US" sz="1800" dirty="0" err="1">
                <a:solidFill>
                  <a:schemeClr val="tx1"/>
                </a:solidFill>
                <a:latin typeface="+mj-lt"/>
              </a:rPr>
              <a:t>num_examples</a:t>
            </a:r>
            <a:r>
              <a:rPr lang="en-US" altLang="en-US" sz="1800" dirty="0">
                <a:solidFill>
                  <a:schemeClr val="tx1"/>
                </a:solidFill>
                <a:latin typeface="+mj-lt"/>
              </a:rPr>
              <a:t>, </a:t>
            </a:r>
            <a:r>
              <a:rPr lang="en-US" altLang="en-US" sz="1800" dirty="0" err="1">
                <a:solidFill>
                  <a:schemeClr val="tx1"/>
                </a:solidFill>
                <a:latin typeface="+mj-lt"/>
              </a:rPr>
              <a:t>embedding_dimension</a:t>
            </a:r>
            <a:r>
              <a:rPr lang="en-US" altLang="en-US" sz="1800" dirty="0">
                <a:solidFill>
                  <a:schemeClr val="tx1"/>
                </a:solidFill>
                <a:latin typeface="+mj-lt"/>
              </a:rPr>
              <a:t>).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  <a:latin typeface="+mj-lt"/>
              </a:rPr>
              <a:t>In this example, </a:t>
            </a:r>
            <a:r>
              <a:rPr lang="en-US" altLang="en-US" sz="1800" dirty="0" err="1">
                <a:solidFill>
                  <a:schemeClr val="tx1"/>
                </a:solidFill>
                <a:latin typeface="+mj-lt"/>
              </a:rPr>
              <a:t>num_exmaples</a:t>
            </a:r>
            <a:r>
              <a:rPr lang="en-US" altLang="en-US" sz="1800" dirty="0">
                <a:solidFill>
                  <a:schemeClr val="tx1"/>
                </a:solidFill>
                <a:latin typeface="+mj-lt"/>
              </a:rPr>
              <a:t> = 3, </a:t>
            </a:r>
            <a:r>
              <a:rPr lang="en-US" altLang="en-US" sz="1800" dirty="0" err="1">
                <a:solidFill>
                  <a:schemeClr val="tx1"/>
                </a:solidFill>
                <a:latin typeface="+mj-lt"/>
              </a:rPr>
              <a:t>embedding_dimesion</a:t>
            </a:r>
            <a:r>
              <a:rPr lang="en-US" altLang="en-US" sz="1800" dirty="0">
                <a:solidFill>
                  <a:schemeClr val="tx1"/>
                </a:solidFill>
                <a:latin typeface="+mj-lt"/>
              </a:rPr>
              <a:t> = 20.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https://www.tensorflow.org/tutorials/keras/text_classification_with_hub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1A89E798-D0CC-4EAD-9DCD-E8489538AB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40659"/>
            <a:ext cx="0" cy="7385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304704" rIns="-190440" bIns="15235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D0EDD62-B6A7-46D5-8271-1B22302CE7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3428999"/>
            <a:ext cx="5432321" cy="1726484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51E8645-CC32-4AEF-B740-1E469BDEBA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9712" y="5178262"/>
            <a:ext cx="4153028" cy="155394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041226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Text Classifier with TF Hub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43204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  <a:latin typeface="+mj-lt"/>
              </a:rPr>
              <a:t>Build Full Model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https://www.tensorflow.org/tutorials/keras/text_classification_with_hub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1A89E798-D0CC-4EAD-9DCD-E8489538AB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40659"/>
            <a:ext cx="0" cy="7385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304704" rIns="-190440" bIns="15235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BE55565-B78E-4B55-95DB-47D984D01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1962457"/>
            <a:ext cx="4024890" cy="1860109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A74EA5F-85A3-4714-AFA1-5893FFE9EC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0186" y="3935393"/>
            <a:ext cx="3960440" cy="206989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96231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1060</TotalTime>
  <Words>1390</Words>
  <Application>Microsoft Office PowerPoint</Application>
  <PresentationFormat>On-screen Show (4:3)</PresentationFormat>
  <Paragraphs>151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Roboto</vt:lpstr>
      <vt:lpstr>Wingdings</vt:lpstr>
      <vt:lpstr>Office 佈景主題</vt:lpstr>
      <vt:lpstr>5 Text Classifier with TF Hub</vt:lpstr>
      <vt:lpstr>5 Text Classifier with TF Hub</vt:lpstr>
      <vt:lpstr>5 Text Classifier with TF Hub</vt:lpstr>
      <vt:lpstr>5 Text Classifier with TF Hub</vt:lpstr>
      <vt:lpstr>5 Text Classifier with TF Hub</vt:lpstr>
      <vt:lpstr>5 Text Classifier with TF Hub</vt:lpstr>
      <vt:lpstr>5 Text Classifier with TF Hub</vt:lpstr>
      <vt:lpstr>5 Text Classifier with TF Hub</vt:lpstr>
      <vt:lpstr>5 Text Classifier with TF Hub</vt:lpstr>
      <vt:lpstr>5 Text Classifier with TF Hub</vt:lpstr>
      <vt:lpstr>5 Text Classifier with TF Hub</vt:lpstr>
      <vt:lpstr>5 Text Classifier with TF Hub</vt:lpstr>
      <vt:lpstr>5 Text Classifier with TF Hub</vt:lpstr>
      <vt:lpstr>5 Text Classifier with TF Hub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326</cp:revision>
  <dcterms:created xsi:type="dcterms:W3CDTF">2018-09-28T16:40:41Z</dcterms:created>
  <dcterms:modified xsi:type="dcterms:W3CDTF">2020-05-11T19:10:19Z</dcterms:modified>
</cp:coreProperties>
</file>