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2" r:id="rId3"/>
    <p:sldId id="260" r:id="rId4"/>
    <p:sldId id="273" r:id="rId5"/>
    <p:sldId id="271" r:id="rId6"/>
    <p:sldId id="262" r:id="rId7"/>
    <p:sldId id="274" r:id="rId8"/>
    <p:sldId id="275" r:id="rId9"/>
    <p:sldId id="276" r:id="rId10"/>
    <p:sldId id="277" r:id="rId11"/>
    <p:sldId id="279" r:id="rId12"/>
    <p:sldId id="278" r:id="rId13"/>
    <p:sldId id="281" r:id="rId14"/>
    <p:sldId id="280" r:id="rId15"/>
    <p:sldId id="282" r:id="rId16"/>
    <p:sldId id="284" r:id="rId17"/>
    <p:sldId id="285" r:id="rId18"/>
    <p:sldId id="286"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5" d="100"/>
          <a:sy n="85" d="100"/>
        </p:scale>
        <p:origin x="2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ensorflow.org/tutorials/keras/overfit_and_underfit"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ensorflow.org/tutorials/keras/overfit_and_underfit"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ensorflow.org/tutorials/keras/overfit_and_underfit"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tensorflow.org/tutorials/keras/overfit_and_underfit" TargetMode="Externa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tensorflow.org/tutorials/keras/overfit_and_underfit"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ensorflow.org/tutorials/keras/overfit_and_underfit"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ensorflow.org/tutorials/keras/regression" TargetMode="External"/><Relationship Id="rId2" Type="http://schemas.openxmlformats.org/officeDocument/2006/relationships/hyperlink" Target="https://www.tensorflow.org/tutorials/keras/text_classification_with_hub" TargetMode="External"/><Relationship Id="rId1" Type="http://schemas.openxmlformats.org/officeDocument/2006/relationships/slideLayout" Target="../slideLayouts/slideLayout1.xml"/><Relationship Id="rId4" Type="http://schemas.openxmlformats.org/officeDocument/2006/relationships/hyperlink" Target="https://www.tensorflow.org/tutorials/keras/overfit_and_underfit"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tensorflow.org/tutorials/keras/overfit_and_underfi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ensorflow.org/tutorials/keras/overfit_and_underfit"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ensorflow.org/tutorials/keras/overfit_and_underf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ensorflow.org/tutorials/keras/overfit_and_underfit"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ensorflow.org/tutorials/keras/overfit_and_underfi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 Overfit and Underfit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 Higgs Dataset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801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Higgs Dataset</a:t>
            </a:r>
          </a:p>
          <a:p>
            <a:pPr marL="342900" indent="-342900" algn="l">
              <a:buClr>
                <a:srgbClr val="0070C0"/>
              </a:buClr>
              <a:buSzPct val="80000"/>
              <a:buFont typeface="Wingdings" pitchFamily="2" charset="2"/>
              <a:buChar char="u"/>
            </a:pPr>
            <a:r>
              <a:rPr lang="en-US" sz="1800" dirty="0">
                <a:solidFill>
                  <a:schemeClr val="tx1"/>
                </a:solidFill>
                <a:latin typeface="+mj-lt"/>
              </a:rPr>
              <a:t>That csv reader class returns a list of scalars for each record. </a:t>
            </a:r>
          </a:p>
          <a:p>
            <a:pPr marL="342900" indent="-342900" algn="l">
              <a:buClr>
                <a:srgbClr val="0070C0"/>
              </a:buClr>
              <a:buSzPct val="80000"/>
              <a:buFont typeface="Wingdings" pitchFamily="2" charset="2"/>
              <a:buChar char="u"/>
            </a:pPr>
            <a:r>
              <a:rPr lang="en-US" sz="1800" dirty="0">
                <a:solidFill>
                  <a:schemeClr val="tx1"/>
                </a:solidFill>
                <a:latin typeface="+mj-lt"/>
              </a:rPr>
              <a:t>The following function repacks that list of scalars into a (</a:t>
            </a:r>
            <a:r>
              <a:rPr lang="en-US" sz="1800" dirty="0" err="1">
                <a:solidFill>
                  <a:schemeClr val="tx1"/>
                </a:solidFill>
                <a:latin typeface="+mj-lt"/>
              </a:rPr>
              <a:t>feature_vector</a:t>
            </a:r>
            <a:r>
              <a:rPr lang="en-US" sz="1800" dirty="0">
                <a:solidFill>
                  <a:schemeClr val="tx1"/>
                </a:solidFill>
                <a:latin typeface="+mj-lt"/>
              </a:rPr>
              <a:t>, label) pair.</a:t>
            </a:r>
          </a:p>
          <a:p>
            <a:pPr algn="l">
              <a:buClr>
                <a:srgbClr val="0070C0"/>
              </a:buClr>
              <a:buSzPct val="80000"/>
            </a:pPr>
            <a:endParaRPr lang="en-US" alt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https://www.tensorflow.org/tutorials/keras/overfit_and_underfit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9" name="Picture 8">
            <a:extLst>
              <a:ext uri="{FF2B5EF4-FFF2-40B4-BE49-F238E27FC236}">
                <a16:creationId xmlns:a16="http://schemas.microsoft.com/office/drawing/2014/main" id="{3C41EAFC-E163-4F9D-A8FE-1A05FC2BBFAA}"/>
              </a:ext>
            </a:extLst>
          </p:cNvPr>
          <p:cNvPicPr>
            <a:picLocks noChangeAspect="1"/>
          </p:cNvPicPr>
          <p:nvPr/>
        </p:nvPicPr>
        <p:blipFill>
          <a:blip r:embed="rId3"/>
          <a:stretch>
            <a:fillRect/>
          </a:stretch>
        </p:blipFill>
        <p:spPr>
          <a:xfrm>
            <a:off x="1691680" y="2521012"/>
            <a:ext cx="3171825" cy="885825"/>
          </a:xfrm>
          <a:prstGeom prst="rect">
            <a:avLst/>
          </a:prstGeom>
          <a:ln>
            <a:solidFill>
              <a:srgbClr val="C00000"/>
            </a:solidFill>
          </a:ln>
        </p:spPr>
      </p:pic>
    </p:spTree>
    <p:extLst>
      <p:ext uri="{BB962C8B-B14F-4D97-AF65-F5344CB8AC3E}">
        <p14:creationId xmlns:p14="http://schemas.microsoft.com/office/powerpoint/2010/main" val="15785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 Higgs Dataset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5841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Higgs Dataset</a:t>
            </a:r>
          </a:p>
          <a:p>
            <a:pPr marL="342900" indent="-342900" algn="l">
              <a:buClr>
                <a:srgbClr val="0070C0"/>
              </a:buClr>
              <a:buSzPct val="80000"/>
              <a:buFont typeface="Wingdings" pitchFamily="2" charset="2"/>
              <a:buChar char="u"/>
            </a:pPr>
            <a:r>
              <a:rPr lang="en-US" altLang="en-US" sz="1800" dirty="0">
                <a:solidFill>
                  <a:schemeClr val="tx1"/>
                </a:solidFill>
                <a:latin typeface="+mj-lt"/>
              </a:rPr>
              <a:t>TensorFlow is most efficient when operating on large batches of data.</a:t>
            </a:r>
          </a:p>
          <a:p>
            <a:pPr marL="342900" indent="-342900" algn="l">
              <a:buClr>
                <a:srgbClr val="0070C0"/>
              </a:buClr>
              <a:buSzPct val="80000"/>
              <a:buFont typeface="Wingdings" pitchFamily="2" charset="2"/>
              <a:buChar char="u"/>
            </a:pPr>
            <a:r>
              <a:rPr lang="en-US" altLang="en-US" sz="1800" dirty="0">
                <a:solidFill>
                  <a:schemeClr val="tx1"/>
                </a:solidFill>
                <a:latin typeface="+mj-lt"/>
              </a:rPr>
              <a:t>So instead of repacking each row individually make a new Dataset that takes batches of 10000-examples, applies the </a:t>
            </a:r>
            <a:r>
              <a:rPr lang="en-US" altLang="en-US" sz="1800" dirty="0" err="1">
                <a:solidFill>
                  <a:schemeClr val="tx1"/>
                </a:solidFill>
                <a:latin typeface="+mj-lt"/>
              </a:rPr>
              <a:t>pack_row</a:t>
            </a:r>
            <a:r>
              <a:rPr lang="en-US" altLang="en-US" sz="1800" dirty="0">
                <a:solidFill>
                  <a:schemeClr val="tx1"/>
                </a:solidFill>
                <a:latin typeface="+mj-lt"/>
              </a:rPr>
              <a:t> function to each batch, and then splits the batches back up into individual records:</a:t>
            </a:r>
          </a:p>
          <a:p>
            <a:pPr marL="342900" indent="-342900" algn="l">
              <a:buClr>
                <a:srgbClr val="0070C0"/>
              </a:buClr>
              <a:buSzPct val="80000"/>
              <a:buFont typeface="Wingdings" pitchFamily="2" charset="2"/>
              <a:buChar char="u"/>
            </a:pPr>
            <a:endParaRPr lang="en-US" alt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https://www.tensorflow.org/tutorials/keras/overfit_and_underfit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A63911FF-5FE1-4030-8782-0A63BBAAED6E}"/>
              </a:ext>
            </a:extLst>
          </p:cNvPr>
          <p:cNvPicPr>
            <a:picLocks noChangeAspect="1"/>
          </p:cNvPicPr>
          <p:nvPr/>
        </p:nvPicPr>
        <p:blipFill>
          <a:blip r:embed="rId3"/>
          <a:stretch>
            <a:fillRect/>
          </a:stretch>
        </p:blipFill>
        <p:spPr>
          <a:xfrm>
            <a:off x="1588311" y="2996951"/>
            <a:ext cx="4753764" cy="2768859"/>
          </a:xfrm>
          <a:prstGeom prst="rect">
            <a:avLst/>
          </a:prstGeom>
          <a:ln>
            <a:solidFill>
              <a:srgbClr val="C00000"/>
            </a:solidFill>
          </a:ln>
        </p:spPr>
      </p:pic>
      <p:sp>
        <p:nvSpPr>
          <p:cNvPr id="9" name="Rectangle 8">
            <a:extLst>
              <a:ext uri="{FF2B5EF4-FFF2-40B4-BE49-F238E27FC236}">
                <a16:creationId xmlns:a16="http://schemas.microsoft.com/office/drawing/2014/main" id="{54E69BA7-05D8-491D-AEC1-41A57E736215}"/>
              </a:ext>
            </a:extLst>
          </p:cNvPr>
          <p:cNvSpPr/>
          <p:nvPr/>
        </p:nvSpPr>
        <p:spPr>
          <a:xfrm>
            <a:off x="1890485" y="4350628"/>
            <a:ext cx="3888432"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3698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 Higgs Dataset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801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Higgs Dataset</a:t>
            </a:r>
          </a:p>
          <a:p>
            <a:pPr marL="342900" indent="-342900" algn="l">
              <a:buClr>
                <a:srgbClr val="0070C0"/>
              </a:buClr>
              <a:buSzPct val="80000"/>
              <a:buFont typeface="Wingdings" pitchFamily="2" charset="2"/>
              <a:buChar char="u"/>
            </a:pPr>
            <a:r>
              <a:rPr lang="en-US" altLang="en-US" sz="1800" dirty="0">
                <a:solidFill>
                  <a:schemeClr val="tx1"/>
                </a:solidFill>
                <a:latin typeface="+mj-lt"/>
              </a:rPr>
              <a:t>Have a look at some of the records from this new </a:t>
            </a:r>
            <a:r>
              <a:rPr lang="en-US" altLang="en-US" sz="1800" dirty="0" err="1">
                <a:solidFill>
                  <a:schemeClr val="tx1"/>
                </a:solidFill>
                <a:latin typeface="+mj-lt"/>
              </a:rPr>
              <a:t>packed_ds</a:t>
            </a:r>
            <a:r>
              <a:rPr lang="en-US" altLang="en-US" sz="1800" dirty="0">
                <a:solidFill>
                  <a:schemeClr val="tx1"/>
                </a:solidFill>
                <a:latin typeface="+mj-lt"/>
              </a:rPr>
              <a:t>.</a:t>
            </a:r>
          </a:p>
          <a:p>
            <a:pPr marL="342900" indent="-342900" algn="l">
              <a:buClr>
                <a:srgbClr val="0070C0"/>
              </a:buClr>
              <a:buSzPct val="80000"/>
              <a:buFont typeface="Wingdings" pitchFamily="2" charset="2"/>
              <a:buChar char="u"/>
            </a:pPr>
            <a:r>
              <a:rPr lang="en-US" altLang="en-US" sz="1800" dirty="0">
                <a:solidFill>
                  <a:schemeClr val="tx1"/>
                </a:solidFill>
                <a:latin typeface="+mj-lt"/>
              </a:rPr>
              <a:t>The features are not perfectly normalized, but this is sufficient for this tutorial.</a:t>
            </a:r>
          </a:p>
          <a:p>
            <a:pPr marL="342900" indent="-342900" algn="l">
              <a:buClr>
                <a:srgbClr val="0070C0"/>
              </a:buClr>
              <a:buSzPct val="80000"/>
              <a:buFont typeface="Wingdings" pitchFamily="2" charset="2"/>
              <a:buChar char="u"/>
            </a:pPr>
            <a:endParaRPr lang="en-US" alt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https://www.tensorflow.org/tutorials/keras/overfit_and_underfit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0F925455-4B08-4CC9-86DF-72086278FBF0}"/>
              </a:ext>
            </a:extLst>
          </p:cNvPr>
          <p:cNvPicPr>
            <a:picLocks noChangeAspect="1"/>
          </p:cNvPicPr>
          <p:nvPr/>
        </p:nvPicPr>
        <p:blipFill>
          <a:blip r:embed="rId3"/>
          <a:stretch>
            <a:fillRect/>
          </a:stretch>
        </p:blipFill>
        <p:spPr>
          <a:xfrm>
            <a:off x="5463375" y="3155443"/>
            <a:ext cx="3461698" cy="2937853"/>
          </a:xfrm>
          <a:prstGeom prst="rect">
            <a:avLst/>
          </a:prstGeom>
          <a:ln>
            <a:solidFill>
              <a:srgbClr val="C00000"/>
            </a:solidFill>
          </a:ln>
        </p:spPr>
      </p:pic>
      <p:pic>
        <p:nvPicPr>
          <p:cNvPr id="7" name="Picture 6">
            <a:extLst>
              <a:ext uri="{FF2B5EF4-FFF2-40B4-BE49-F238E27FC236}">
                <a16:creationId xmlns:a16="http://schemas.microsoft.com/office/drawing/2014/main" id="{A63911FF-5FE1-4030-8782-0A63BBAAED6E}"/>
              </a:ext>
            </a:extLst>
          </p:cNvPr>
          <p:cNvPicPr>
            <a:picLocks noChangeAspect="1"/>
          </p:cNvPicPr>
          <p:nvPr/>
        </p:nvPicPr>
        <p:blipFill>
          <a:blip r:embed="rId4"/>
          <a:stretch>
            <a:fillRect/>
          </a:stretch>
        </p:blipFill>
        <p:spPr>
          <a:xfrm>
            <a:off x="457200" y="2564904"/>
            <a:ext cx="4753764" cy="2768859"/>
          </a:xfrm>
          <a:prstGeom prst="rect">
            <a:avLst/>
          </a:prstGeom>
          <a:ln>
            <a:solidFill>
              <a:srgbClr val="C00000"/>
            </a:solidFill>
          </a:ln>
        </p:spPr>
      </p:pic>
      <p:sp>
        <p:nvSpPr>
          <p:cNvPr id="9" name="Rectangle 8">
            <a:extLst>
              <a:ext uri="{FF2B5EF4-FFF2-40B4-BE49-F238E27FC236}">
                <a16:creationId xmlns:a16="http://schemas.microsoft.com/office/drawing/2014/main" id="{54E69BA7-05D8-491D-AEC1-41A57E736215}"/>
              </a:ext>
            </a:extLst>
          </p:cNvPr>
          <p:cNvSpPr/>
          <p:nvPr/>
        </p:nvSpPr>
        <p:spPr>
          <a:xfrm>
            <a:off x="709611" y="3992575"/>
            <a:ext cx="3888432" cy="102060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688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8.3 Overfit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62886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1553092-DAFA-41C0-916F-CF6815EA8BDB}"/>
              </a:ext>
            </a:extLst>
          </p:cNvPr>
          <p:cNvPicPr>
            <a:picLocks noChangeAspect="1"/>
          </p:cNvPicPr>
          <p:nvPr/>
        </p:nvPicPr>
        <p:blipFill>
          <a:blip r:embed="rId2"/>
          <a:stretch>
            <a:fillRect/>
          </a:stretch>
        </p:blipFill>
        <p:spPr>
          <a:xfrm>
            <a:off x="457200" y="2594914"/>
            <a:ext cx="4246810" cy="352045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8.3 Overfit</a:t>
            </a:r>
            <a:endParaRPr lang="zh-TW" altLang="en-US" b="1" dirty="0">
              <a:solidFill>
                <a:srgbClr val="FFFF00"/>
              </a:solidFill>
            </a:endParaRPr>
          </a:p>
        </p:txBody>
      </p:sp>
      <p:sp>
        <p:nvSpPr>
          <p:cNvPr id="3" name="副標題 2"/>
          <p:cNvSpPr>
            <a:spLocks noGrp="1"/>
          </p:cNvSpPr>
          <p:nvPr>
            <p:ph type="subTitle" idx="1"/>
          </p:nvPr>
        </p:nvSpPr>
        <p:spPr>
          <a:xfrm>
            <a:off x="467544" y="1268760"/>
            <a:ext cx="424681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10,000 Samples Overfit</a:t>
            </a: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endParaRPr lang="en-US" alt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https://www.tensorflow.org/tutorials/keras/overfit_and_underfit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10" name="Picture 9">
            <a:extLst>
              <a:ext uri="{FF2B5EF4-FFF2-40B4-BE49-F238E27FC236}">
                <a16:creationId xmlns:a16="http://schemas.microsoft.com/office/drawing/2014/main" id="{908D233B-EB14-4049-82DC-4C1168E4005A}"/>
              </a:ext>
            </a:extLst>
          </p:cNvPr>
          <p:cNvPicPr>
            <a:picLocks noChangeAspect="1"/>
          </p:cNvPicPr>
          <p:nvPr/>
        </p:nvPicPr>
        <p:blipFill>
          <a:blip r:embed="rId4"/>
          <a:stretch>
            <a:fillRect/>
          </a:stretch>
        </p:blipFill>
        <p:spPr>
          <a:xfrm>
            <a:off x="4808490" y="1268759"/>
            <a:ext cx="4064222" cy="4906970"/>
          </a:xfrm>
          <a:prstGeom prst="rect">
            <a:avLst/>
          </a:prstGeom>
          <a:ln>
            <a:solidFill>
              <a:srgbClr val="C00000"/>
            </a:solidFill>
          </a:ln>
        </p:spPr>
      </p:pic>
      <p:sp>
        <p:nvSpPr>
          <p:cNvPr id="12" name="Rectangle 11">
            <a:extLst>
              <a:ext uri="{FF2B5EF4-FFF2-40B4-BE49-F238E27FC236}">
                <a16:creationId xmlns:a16="http://schemas.microsoft.com/office/drawing/2014/main" id="{1C081931-9605-4E63-B9AC-073ABEAD7CCF}"/>
              </a:ext>
            </a:extLst>
          </p:cNvPr>
          <p:cNvSpPr/>
          <p:nvPr/>
        </p:nvSpPr>
        <p:spPr>
          <a:xfrm>
            <a:off x="4808490" y="3645024"/>
            <a:ext cx="3723950" cy="25307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213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8.4 Tiny Model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119729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8.4 Tiny Model</a:t>
            </a:r>
            <a:endParaRPr lang="zh-TW" altLang="en-US" b="1" dirty="0">
              <a:solidFill>
                <a:srgbClr val="FFFF00"/>
              </a:solidFill>
            </a:endParaRPr>
          </a:p>
        </p:txBody>
      </p:sp>
      <p:sp>
        <p:nvSpPr>
          <p:cNvPr id="3" name="副標題 2"/>
          <p:cNvSpPr>
            <a:spLocks noGrp="1"/>
          </p:cNvSpPr>
          <p:nvPr>
            <p:ph type="subTitle" idx="1"/>
          </p:nvPr>
        </p:nvSpPr>
        <p:spPr>
          <a:xfrm>
            <a:off x="467544" y="1268760"/>
            <a:ext cx="424681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Tiny Model</a:t>
            </a: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endParaRPr lang="en-US" alt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https://www.tensorflow.org/tutorials/keras/overfit_and_underfit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676DD8A2-207A-4027-816B-AE3135D7214B}"/>
              </a:ext>
            </a:extLst>
          </p:cNvPr>
          <p:cNvPicPr>
            <a:picLocks noChangeAspect="1"/>
          </p:cNvPicPr>
          <p:nvPr/>
        </p:nvPicPr>
        <p:blipFill>
          <a:blip r:embed="rId3"/>
          <a:stretch>
            <a:fillRect/>
          </a:stretch>
        </p:blipFill>
        <p:spPr>
          <a:xfrm>
            <a:off x="457200" y="1763725"/>
            <a:ext cx="4961013" cy="1577279"/>
          </a:xfrm>
          <a:prstGeom prst="rect">
            <a:avLst/>
          </a:prstGeom>
          <a:ln>
            <a:solidFill>
              <a:srgbClr val="C00000"/>
            </a:solidFill>
          </a:ln>
        </p:spPr>
      </p:pic>
      <p:pic>
        <p:nvPicPr>
          <p:cNvPr id="8" name="Picture 7">
            <a:extLst>
              <a:ext uri="{FF2B5EF4-FFF2-40B4-BE49-F238E27FC236}">
                <a16:creationId xmlns:a16="http://schemas.microsoft.com/office/drawing/2014/main" id="{2B1D7C1C-E5EA-4540-AAFD-3B3CB9983DA0}"/>
              </a:ext>
            </a:extLst>
          </p:cNvPr>
          <p:cNvPicPr>
            <a:picLocks noChangeAspect="1"/>
          </p:cNvPicPr>
          <p:nvPr/>
        </p:nvPicPr>
        <p:blipFill>
          <a:blip r:embed="rId4"/>
          <a:stretch>
            <a:fillRect/>
          </a:stretch>
        </p:blipFill>
        <p:spPr>
          <a:xfrm>
            <a:off x="4916098" y="3140967"/>
            <a:ext cx="3770702" cy="3196899"/>
          </a:xfrm>
          <a:prstGeom prst="rect">
            <a:avLst/>
          </a:prstGeom>
          <a:ln>
            <a:solidFill>
              <a:srgbClr val="C00000"/>
            </a:solidFill>
          </a:ln>
        </p:spPr>
      </p:pic>
    </p:spTree>
    <p:extLst>
      <p:ext uri="{BB962C8B-B14F-4D97-AF65-F5344CB8AC3E}">
        <p14:creationId xmlns:p14="http://schemas.microsoft.com/office/powerpoint/2010/main" val="3136778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8.5 Tiny, Small, Medium, and Large Model</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269764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8.5 Tiny, Small, Medium, and Large Model</a:t>
            </a:r>
            <a:endParaRPr lang="zh-TW" altLang="en-US" b="1" dirty="0">
              <a:solidFill>
                <a:srgbClr val="FFFF00"/>
              </a:solidFill>
            </a:endParaRPr>
          </a:p>
        </p:txBody>
      </p:sp>
      <p:sp>
        <p:nvSpPr>
          <p:cNvPr id="3" name="副標題 2"/>
          <p:cNvSpPr>
            <a:spLocks noGrp="1"/>
          </p:cNvSpPr>
          <p:nvPr>
            <p:ph type="subTitle" idx="1"/>
          </p:nvPr>
        </p:nvSpPr>
        <p:spPr>
          <a:xfrm>
            <a:off x="467544" y="1268760"/>
            <a:ext cx="424681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Tiny, Small</a:t>
            </a:r>
            <a:r>
              <a:rPr lang="en-US" altLang="zh-TW" sz="1800" b="1">
                <a:solidFill>
                  <a:schemeClr val="tx1"/>
                </a:solidFill>
                <a:latin typeface="+mj-lt"/>
              </a:rPr>
              <a:t>, Medium, and Large </a:t>
            </a:r>
            <a:r>
              <a:rPr lang="en-US" altLang="zh-TW" sz="1800" b="1" dirty="0">
                <a:solidFill>
                  <a:schemeClr val="tx1"/>
                </a:solidFill>
                <a:latin typeface="+mj-lt"/>
              </a:rPr>
              <a:t>Model</a:t>
            </a: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endParaRPr lang="en-US" alt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https://www.tensorflow.org/tutorials/keras/overfit_and_underfit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10" name="Picture 9">
            <a:extLst>
              <a:ext uri="{FF2B5EF4-FFF2-40B4-BE49-F238E27FC236}">
                <a16:creationId xmlns:a16="http://schemas.microsoft.com/office/drawing/2014/main" id="{5C05B49C-976C-46A7-9491-862F27AA2171}"/>
              </a:ext>
            </a:extLst>
          </p:cNvPr>
          <p:cNvPicPr>
            <a:picLocks noChangeAspect="1"/>
          </p:cNvPicPr>
          <p:nvPr/>
        </p:nvPicPr>
        <p:blipFill>
          <a:blip r:embed="rId3"/>
          <a:stretch>
            <a:fillRect/>
          </a:stretch>
        </p:blipFill>
        <p:spPr>
          <a:xfrm>
            <a:off x="4211960" y="2608309"/>
            <a:ext cx="4439742" cy="3755109"/>
          </a:xfrm>
          <a:prstGeom prst="rect">
            <a:avLst/>
          </a:prstGeom>
          <a:ln>
            <a:solidFill>
              <a:srgbClr val="C00000"/>
            </a:solidFill>
          </a:ln>
        </p:spPr>
      </p:pic>
      <p:pic>
        <p:nvPicPr>
          <p:cNvPr id="11" name="Picture 10">
            <a:extLst>
              <a:ext uri="{FF2B5EF4-FFF2-40B4-BE49-F238E27FC236}">
                <a16:creationId xmlns:a16="http://schemas.microsoft.com/office/drawing/2014/main" id="{1689B876-82B0-46E6-B527-6AFA6A323DA5}"/>
              </a:ext>
            </a:extLst>
          </p:cNvPr>
          <p:cNvPicPr>
            <a:picLocks noChangeAspect="1"/>
          </p:cNvPicPr>
          <p:nvPr/>
        </p:nvPicPr>
        <p:blipFill>
          <a:blip r:embed="rId4"/>
          <a:stretch>
            <a:fillRect/>
          </a:stretch>
        </p:blipFill>
        <p:spPr>
          <a:xfrm>
            <a:off x="400707" y="1701225"/>
            <a:ext cx="3811253" cy="4662193"/>
          </a:xfrm>
          <a:prstGeom prst="rect">
            <a:avLst/>
          </a:prstGeom>
          <a:ln>
            <a:solidFill>
              <a:srgbClr val="C00000"/>
            </a:solidFill>
          </a:ln>
        </p:spPr>
      </p:pic>
    </p:spTree>
    <p:extLst>
      <p:ext uri="{BB962C8B-B14F-4D97-AF65-F5344CB8AC3E}">
        <p14:creationId xmlns:p14="http://schemas.microsoft.com/office/powerpoint/2010/main" val="3793737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Overfit and Underfit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Overfit:</a:t>
            </a:r>
          </a:p>
          <a:p>
            <a:pPr marL="342900" indent="-342900" algn="l">
              <a:buClr>
                <a:srgbClr val="0070C0"/>
              </a:buClr>
              <a:buSzPct val="80000"/>
              <a:buFont typeface="Wingdings" pitchFamily="2" charset="2"/>
              <a:buChar char="u"/>
            </a:pPr>
            <a:r>
              <a:rPr lang="en-US" sz="1800" dirty="0">
                <a:solidFill>
                  <a:schemeClr val="tx1"/>
                </a:solidFill>
              </a:rPr>
              <a:t>In the previous examples, </a:t>
            </a:r>
            <a:r>
              <a:rPr lang="en-US" sz="1800" dirty="0">
                <a:solidFill>
                  <a:schemeClr val="tx1"/>
                </a:solidFill>
                <a:hlinkClick r:id="rId2">
                  <a:extLst>
                    <a:ext uri="{A12FA001-AC4F-418D-AE19-62706E023703}">
                      <ahyp:hlinkClr xmlns:ahyp="http://schemas.microsoft.com/office/drawing/2018/hyperlinkcolor" val="tx"/>
                    </a:ext>
                  </a:extLst>
                </a:hlinkClick>
              </a:rPr>
              <a:t>classifying text</a:t>
            </a:r>
            <a:r>
              <a:rPr lang="en-US" sz="1800" dirty="0">
                <a:solidFill>
                  <a:schemeClr val="tx1"/>
                </a:solidFill>
              </a:rPr>
              <a:t> and </a:t>
            </a:r>
            <a:r>
              <a:rPr lang="en-US" sz="1800" dirty="0">
                <a:solidFill>
                  <a:schemeClr val="tx1"/>
                </a:solidFill>
                <a:hlinkClick r:id="rId3">
                  <a:extLst>
                    <a:ext uri="{A12FA001-AC4F-418D-AE19-62706E023703}">
                      <ahyp:hlinkClr xmlns:ahyp="http://schemas.microsoft.com/office/drawing/2018/hyperlinkcolor" val="tx"/>
                    </a:ext>
                  </a:extLst>
                </a:hlinkClick>
              </a:rPr>
              <a:t>predicting fuel efficiency</a:t>
            </a:r>
            <a:r>
              <a:rPr lang="en-US" sz="1800" dirty="0">
                <a:solidFill>
                  <a:schemeClr val="tx1"/>
                </a:solidFill>
              </a:rPr>
              <a:t>, we saw that the accuracy of our model on the validation data would peak after training for a number of epochs, and would then stagnate or start decreasing.</a:t>
            </a:r>
          </a:p>
          <a:p>
            <a:pPr marL="342900" indent="-342900" algn="l">
              <a:buClr>
                <a:srgbClr val="0070C0"/>
              </a:buClr>
              <a:buSzPct val="80000"/>
              <a:buFont typeface="Wingdings" pitchFamily="2" charset="2"/>
              <a:buChar char="u"/>
            </a:pPr>
            <a:r>
              <a:rPr lang="en-US" sz="1800" dirty="0">
                <a:solidFill>
                  <a:schemeClr val="tx1"/>
                </a:solidFill>
              </a:rPr>
              <a:t>In other words, our model would </a:t>
            </a:r>
            <a:r>
              <a:rPr lang="en-US" sz="1800" i="1" dirty="0">
                <a:solidFill>
                  <a:schemeClr val="tx1"/>
                </a:solidFill>
              </a:rPr>
              <a:t>overfit</a:t>
            </a:r>
            <a:r>
              <a:rPr lang="en-US" sz="1800" dirty="0">
                <a:solidFill>
                  <a:schemeClr val="tx1"/>
                </a:solidFill>
              </a:rPr>
              <a:t> to the training data. </a:t>
            </a:r>
          </a:p>
          <a:p>
            <a:pPr marL="342900" indent="-342900" algn="l">
              <a:buClr>
                <a:srgbClr val="0070C0"/>
              </a:buClr>
              <a:buSzPct val="80000"/>
              <a:buFont typeface="Wingdings" pitchFamily="2" charset="2"/>
              <a:buChar char="u"/>
            </a:pPr>
            <a:r>
              <a:rPr lang="en-US" sz="1800" dirty="0">
                <a:solidFill>
                  <a:schemeClr val="tx1"/>
                </a:solidFill>
              </a:rPr>
              <a:t>Learning how to deal with overfitting is important. </a:t>
            </a:r>
          </a:p>
          <a:p>
            <a:pPr marL="342900" indent="-342900" algn="l">
              <a:buClr>
                <a:srgbClr val="0070C0"/>
              </a:buClr>
              <a:buSzPct val="80000"/>
              <a:buFont typeface="Wingdings" pitchFamily="2" charset="2"/>
              <a:buChar char="u"/>
            </a:pPr>
            <a:r>
              <a:rPr lang="en-US" sz="1800" dirty="0">
                <a:solidFill>
                  <a:schemeClr val="tx1"/>
                </a:solidFill>
              </a:rPr>
              <a:t>Although it's often possible to achieve high accuracy on the </a:t>
            </a:r>
            <a:r>
              <a:rPr lang="en-US" sz="1800" i="1" dirty="0">
                <a:solidFill>
                  <a:schemeClr val="tx1"/>
                </a:solidFill>
              </a:rPr>
              <a:t>training set</a:t>
            </a:r>
            <a:r>
              <a:rPr lang="en-US" sz="1800" dirty="0">
                <a:solidFill>
                  <a:schemeClr val="tx1"/>
                </a:solidFill>
              </a:rPr>
              <a:t>, what we really want is to develop models that generalize well to a </a:t>
            </a:r>
            <a:r>
              <a:rPr lang="en-US" sz="1800" i="1" dirty="0">
                <a:solidFill>
                  <a:schemeClr val="tx1"/>
                </a:solidFill>
              </a:rPr>
              <a:t>testing set</a:t>
            </a:r>
            <a:r>
              <a:rPr lang="en-US" sz="1800" dirty="0">
                <a:solidFill>
                  <a:schemeClr val="tx1"/>
                </a:solidFill>
              </a:rPr>
              <a:t> (or data they haven't seen before).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4"/>
              </a:rPr>
              <a:t>https://www.tensorflow.org/tutorials/keras/overfit_and_underfit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212510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Overfit and Underfit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8164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Underfit (1):</a:t>
            </a:r>
          </a:p>
          <a:p>
            <a:pPr marL="342900" indent="-342900" algn="l">
              <a:buClr>
                <a:srgbClr val="0070C0"/>
              </a:buClr>
              <a:buSzPct val="80000"/>
              <a:buFont typeface="Wingdings" pitchFamily="2" charset="2"/>
              <a:buChar char="u"/>
            </a:pPr>
            <a:r>
              <a:rPr lang="en-US" sz="1800" dirty="0">
                <a:solidFill>
                  <a:schemeClr val="tx1"/>
                </a:solidFill>
              </a:rPr>
              <a:t>The opposite of overfitting is </a:t>
            </a:r>
            <a:r>
              <a:rPr lang="en-US" sz="1800" i="1" dirty="0">
                <a:solidFill>
                  <a:schemeClr val="tx1"/>
                </a:solidFill>
              </a:rPr>
              <a:t>underfitting</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Underfitting occurs when there is still room for improvement on the test data. </a:t>
            </a:r>
          </a:p>
          <a:p>
            <a:pPr marL="342900" indent="-342900" algn="l">
              <a:buClr>
                <a:srgbClr val="0070C0"/>
              </a:buClr>
              <a:buSzPct val="80000"/>
              <a:buFont typeface="Wingdings" pitchFamily="2" charset="2"/>
              <a:buChar char="u"/>
            </a:pPr>
            <a:r>
              <a:rPr lang="en-US" sz="1800" dirty="0">
                <a:solidFill>
                  <a:schemeClr val="tx1"/>
                </a:solidFill>
              </a:rPr>
              <a:t>This can happen for a number of reasons: If the model is not powerful enough, is over-regularized, or has simply not been trained long enough. </a:t>
            </a:r>
          </a:p>
          <a:p>
            <a:pPr marL="342900" indent="-342900" algn="l">
              <a:buClr>
                <a:srgbClr val="0070C0"/>
              </a:buClr>
              <a:buSzPct val="80000"/>
              <a:buFont typeface="Wingdings" pitchFamily="2" charset="2"/>
              <a:buChar char="u"/>
            </a:pPr>
            <a:r>
              <a:rPr lang="en-US" sz="1800" dirty="0">
                <a:solidFill>
                  <a:schemeClr val="tx1"/>
                </a:solidFill>
              </a:rPr>
              <a:t>This means the network has not learned the relevant patterns in the training data.</a:t>
            </a:r>
          </a:p>
          <a:p>
            <a:pPr marL="342900" indent="-342900" algn="l">
              <a:buClr>
                <a:srgbClr val="0070C0"/>
              </a:buClr>
              <a:buSzPct val="80000"/>
              <a:buFont typeface="Wingdings" pitchFamily="2" charset="2"/>
              <a:buChar char="u"/>
            </a:pPr>
            <a:r>
              <a:rPr lang="en-US" sz="1800" dirty="0">
                <a:solidFill>
                  <a:schemeClr val="tx1"/>
                </a:solidFill>
              </a:rPr>
              <a:t>If you train for too long though, the model will start to overfit and learn patterns from the training data that don't generalize to the test data. </a:t>
            </a:r>
          </a:p>
          <a:p>
            <a:pPr marL="342900" indent="-342900" algn="l">
              <a:buClr>
                <a:srgbClr val="0070C0"/>
              </a:buClr>
              <a:buSzPct val="80000"/>
              <a:buFont typeface="Wingdings" pitchFamily="2" charset="2"/>
              <a:buChar char="u"/>
            </a:pPr>
            <a:r>
              <a:rPr lang="en-US" sz="1800" dirty="0">
                <a:solidFill>
                  <a:schemeClr val="tx1"/>
                </a:solidFill>
              </a:rPr>
              <a:t>We need to strike a balance. </a:t>
            </a:r>
          </a:p>
          <a:p>
            <a:pPr marL="342900" indent="-342900" algn="l">
              <a:buClr>
                <a:srgbClr val="0070C0"/>
              </a:buClr>
              <a:buSzPct val="80000"/>
              <a:buFont typeface="Wingdings" pitchFamily="2" charset="2"/>
              <a:buChar char="u"/>
            </a:pPr>
            <a:r>
              <a:rPr lang="en-US" sz="1800" dirty="0">
                <a:solidFill>
                  <a:schemeClr val="tx1"/>
                </a:solidFill>
              </a:rPr>
              <a:t>Understanding how to train for an appropriate number of epochs as we'll explore below is a useful skill.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https://www.tensorflow.org/tutorials/keras/overfit_and_underfit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4151222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Overfit and Underfit</a:t>
            </a:r>
            <a:endParaRPr lang="zh-TW" altLang="en-US" b="1" dirty="0">
              <a:solidFill>
                <a:srgbClr val="FFFF00"/>
              </a:solidFill>
            </a:endParaRPr>
          </a:p>
        </p:txBody>
      </p:sp>
      <p:sp>
        <p:nvSpPr>
          <p:cNvPr id="3" name="副標題 2"/>
          <p:cNvSpPr>
            <a:spLocks noGrp="1"/>
          </p:cNvSpPr>
          <p:nvPr>
            <p:ph type="subTitle" idx="1"/>
          </p:nvPr>
        </p:nvSpPr>
        <p:spPr>
          <a:xfrm>
            <a:off x="467544" y="1484784"/>
            <a:ext cx="8352928" cy="46085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Underfit (2):</a:t>
            </a:r>
          </a:p>
          <a:p>
            <a:pPr marL="342900" indent="-342900" algn="l">
              <a:buClr>
                <a:srgbClr val="0070C0"/>
              </a:buClr>
              <a:buSzPct val="80000"/>
              <a:buFont typeface="Wingdings" pitchFamily="2" charset="2"/>
              <a:buChar char="u"/>
            </a:pPr>
            <a:r>
              <a:rPr lang="en-US" sz="1800" dirty="0">
                <a:solidFill>
                  <a:schemeClr val="tx1"/>
                </a:solidFill>
              </a:rPr>
              <a:t>To prevent overfitting, the best solution is to use more complete training data. </a:t>
            </a:r>
          </a:p>
          <a:p>
            <a:pPr marL="342900" indent="-342900" algn="l">
              <a:buClr>
                <a:srgbClr val="0070C0"/>
              </a:buClr>
              <a:buSzPct val="80000"/>
              <a:buFont typeface="Wingdings" pitchFamily="2" charset="2"/>
              <a:buChar char="u"/>
            </a:pPr>
            <a:r>
              <a:rPr lang="en-US" sz="1800" dirty="0">
                <a:solidFill>
                  <a:schemeClr val="tx1"/>
                </a:solidFill>
              </a:rPr>
              <a:t>The dataset should cover the full range of inputs that the model is expected to handle. </a:t>
            </a:r>
          </a:p>
          <a:p>
            <a:pPr marL="342900" indent="-342900" algn="l">
              <a:buClr>
                <a:srgbClr val="0070C0"/>
              </a:buClr>
              <a:buSzPct val="80000"/>
              <a:buFont typeface="Wingdings" pitchFamily="2" charset="2"/>
              <a:buChar char="u"/>
            </a:pPr>
            <a:r>
              <a:rPr lang="en-US" sz="1800" dirty="0">
                <a:solidFill>
                  <a:schemeClr val="tx1"/>
                </a:solidFill>
              </a:rPr>
              <a:t>Additional data may only be useful if it covers new and interesting cases.</a:t>
            </a:r>
          </a:p>
          <a:p>
            <a:pPr marL="342900" indent="-342900" algn="l">
              <a:buClr>
                <a:srgbClr val="0070C0"/>
              </a:buClr>
              <a:buSzPct val="80000"/>
              <a:buFont typeface="Wingdings" pitchFamily="2" charset="2"/>
              <a:buChar char="u"/>
            </a:pPr>
            <a:r>
              <a:rPr lang="en-US" sz="1800" dirty="0">
                <a:solidFill>
                  <a:schemeClr val="tx1"/>
                </a:solidFill>
              </a:rPr>
              <a:t>A model trained on more complete data will naturally generalize better. </a:t>
            </a:r>
          </a:p>
          <a:p>
            <a:pPr marL="342900" indent="-342900" algn="l">
              <a:buClr>
                <a:srgbClr val="0070C0"/>
              </a:buClr>
              <a:buSzPct val="80000"/>
              <a:buFont typeface="Wingdings" pitchFamily="2" charset="2"/>
              <a:buChar char="u"/>
            </a:pPr>
            <a:r>
              <a:rPr lang="en-US" sz="1800" dirty="0">
                <a:solidFill>
                  <a:schemeClr val="tx1"/>
                </a:solidFill>
              </a:rPr>
              <a:t>When that is no longer possible, the next best solution is to use techniques like regularization. </a:t>
            </a:r>
          </a:p>
          <a:p>
            <a:pPr marL="342900" indent="-342900" algn="l">
              <a:buClr>
                <a:srgbClr val="0070C0"/>
              </a:buClr>
              <a:buSzPct val="80000"/>
              <a:buFont typeface="Wingdings" pitchFamily="2" charset="2"/>
              <a:buChar char="u"/>
            </a:pPr>
            <a:r>
              <a:rPr lang="en-US" sz="1800" dirty="0">
                <a:solidFill>
                  <a:schemeClr val="tx1"/>
                </a:solidFill>
              </a:rPr>
              <a:t>These place constraints on the quantity and type of information your model can store. </a:t>
            </a:r>
          </a:p>
          <a:p>
            <a:pPr marL="342900" indent="-342900" algn="l">
              <a:buClr>
                <a:srgbClr val="0070C0"/>
              </a:buClr>
              <a:buSzPct val="80000"/>
              <a:buFont typeface="Wingdings" pitchFamily="2" charset="2"/>
              <a:buChar char="u"/>
            </a:pPr>
            <a:r>
              <a:rPr lang="en-US" sz="1800" dirty="0">
                <a:solidFill>
                  <a:schemeClr val="tx1"/>
                </a:solidFill>
              </a:rPr>
              <a:t>If a network can only afford to memorize a small number of patterns, the optimization process will force it to focus on the most prominent patterns, which have a better chance of generalizing well.</a:t>
            </a:r>
          </a:p>
          <a:p>
            <a:pPr marL="342900" indent="-342900" algn="l">
              <a:buClr>
                <a:srgbClr val="0070C0"/>
              </a:buClr>
              <a:buSzPct val="80000"/>
              <a:buFont typeface="Wingdings" pitchFamily="2" charset="2"/>
              <a:buChar char="u"/>
            </a:pPr>
            <a:r>
              <a:rPr lang="en-US" sz="1800" dirty="0">
                <a:solidFill>
                  <a:schemeClr val="tx1"/>
                </a:solidFill>
              </a:rPr>
              <a:t>In this notebook, we'll explore several common regularization techniques, and use them to improve on a classification model.</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https://www.tensorflow.org/tutorials/keras/overfit_and_underfit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270078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8.1 Setup</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3697653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8.1 Setup</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Setup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https://www.tensorflow.org/tutorials/keras/overfit_and_underfit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EC093E39-F863-4ECE-85A2-A8C9DE5E33AD}"/>
              </a:ext>
            </a:extLst>
          </p:cNvPr>
          <p:cNvPicPr>
            <a:picLocks noChangeAspect="1"/>
          </p:cNvPicPr>
          <p:nvPr/>
        </p:nvPicPr>
        <p:blipFill>
          <a:blip r:embed="rId3"/>
          <a:stretch>
            <a:fillRect/>
          </a:stretch>
        </p:blipFill>
        <p:spPr>
          <a:xfrm>
            <a:off x="1547664" y="1772816"/>
            <a:ext cx="5324475" cy="4000500"/>
          </a:xfrm>
          <a:prstGeom prst="rect">
            <a:avLst/>
          </a:prstGeom>
          <a:ln>
            <a:solidFill>
              <a:srgbClr val="C00000"/>
            </a:solidFill>
          </a:ln>
        </p:spPr>
      </p:pic>
    </p:spTree>
    <p:extLst>
      <p:ext uri="{BB962C8B-B14F-4D97-AF65-F5344CB8AC3E}">
        <p14:creationId xmlns:p14="http://schemas.microsoft.com/office/powerpoint/2010/main" val="346646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8.2 Higgs Dataset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3537986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 Higgs Dataset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Higgs Dataset</a:t>
            </a:r>
          </a:p>
          <a:p>
            <a:pPr marL="342900" indent="-342900" algn="l">
              <a:buClr>
                <a:srgbClr val="0070C0"/>
              </a:buClr>
              <a:buSzPct val="80000"/>
              <a:buFont typeface="Wingdings" pitchFamily="2" charset="2"/>
              <a:buChar char="u"/>
            </a:pPr>
            <a:r>
              <a:rPr lang="en-US" sz="1800" dirty="0">
                <a:solidFill>
                  <a:schemeClr val="tx1"/>
                </a:solidFill>
              </a:rPr>
              <a:t>Higgs boson is an elementary particle in the Standard model of particle physics, produced by the quantum excitation of the Higgs field. Peter Higgs in 1963 proposed the Higgs mechanism to explain why particle have mass.</a:t>
            </a:r>
          </a:p>
          <a:p>
            <a:pPr marL="342900" indent="-342900" algn="l">
              <a:buClr>
                <a:srgbClr val="0070C0"/>
              </a:buClr>
              <a:buSzPct val="80000"/>
              <a:buFont typeface="Wingdings" pitchFamily="2" charset="2"/>
              <a:buChar char="u"/>
            </a:pPr>
            <a:r>
              <a:rPr lang="en-US" sz="1800" dirty="0">
                <a:solidFill>
                  <a:schemeClr val="tx1"/>
                </a:solidFill>
              </a:rPr>
              <a:t>The goal of this discussion is not to do particle physics.</a:t>
            </a:r>
          </a:p>
          <a:p>
            <a:pPr marL="342900" indent="-342900" algn="l">
              <a:buClr>
                <a:srgbClr val="0070C0"/>
              </a:buClr>
              <a:buSzPct val="80000"/>
              <a:buFont typeface="Wingdings" pitchFamily="2" charset="2"/>
              <a:buChar char="u"/>
            </a:pPr>
            <a:r>
              <a:rPr lang="en-US" sz="1800" dirty="0">
                <a:solidFill>
                  <a:schemeClr val="tx1"/>
                </a:solidFill>
              </a:rPr>
              <a:t>The Higgs dataset contains 11,000,000 examples, each with 28 features, and a binary class label.</a:t>
            </a: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https://www.tensorflow.org/tutorials/keras/overfit_and_underfit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80806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 Higgs Dataset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936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Higgs Dataset</a:t>
            </a:r>
          </a:p>
          <a:p>
            <a:pPr marL="342900" indent="-342900" algn="l">
              <a:buClr>
                <a:srgbClr val="0070C0"/>
              </a:buClr>
              <a:buSzPct val="80000"/>
              <a:buFont typeface="Wingdings" pitchFamily="2" charset="2"/>
              <a:buChar char="u"/>
            </a:pPr>
            <a:r>
              <a:rPr lang="en-US" altLang="en-US" sz="1800" dirty="0">
                <a:solidFill>
                  <a:schemeClr val="tx1"/>
                </a:solidFill>
                <a:latin typeface="+mj-lt"/>
              </a:rPr>
              <a:t>The </a:t>
            </a:r>
            <a:r>
              <a:rPr lang="en-US" altLang="en-US" sz="1800" dirty="0" err="1">
                <a:solidFill>
                  <a:schemeClr val="tx1"/>
                </a:solidFill>
                <a:latin typeface="+mj-lt"/>
              </a:rPr>
              <a:t>tf.data.experimental.CsvDataset</a:t>
            </a:r>
            <a:r>
              <a:rPr lang="en-US" altLang="en-US" sz="1800" dirty="0">
                <a:solidFill>
                  <a:schemeClr val="tx1"/>
                </a:solidFill>
                <a:latin typeface="+mj-lt"/>
              </a:rPr>
              <a:t> class can be used to read csv records directly from a </a:t>
            </a:r>
            <a:r>
              <a:rPr lang="en-US" altLang="en-US" sz="1800" dirty="0" err="1">
                <a:solidFill>
                  <a:schemeClr val="tx1"/>
                </a:solidFill>
                <a:latin typeface="+mj-lt"/>
              </a:rPr>
              <a:t>gzip</a:t>
            </a:r>
            <a:r>
              <a:rPr lang="en-US" altLang="en-US" sz="1800" dirty="0">
                <a:solidFill>
                  <a:schemeClr val="tx1"/>
                </a:solidFill>
                <a:latin typeface="+mj-lt"/>
              </a:rPr>
              <a:t> file with no intermediate decompression step.</a:t>
            </a:r>
          </a:p>
          <a:p>
            <a:pPr marL="342900" indent="-342900" algn="l">
              <a:buClr>
                <a:srgbClr val="0070C0"/>
              </a:buClr>
              <a:buSzPct val="80000"/>
              <a:buFont typeface="Wingdings" pitchFamily="2" charset="2"/>
              <a:buChar char="u"/>
            </a:pPr>
            <a:endParaRPr lang="en-US" alt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https://www.tensorflow.org/tutorials/keras/overfit_and_underfit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A63911FF-5FE1-4030-8782-0A63BBAAED6E}"/>
              </a:ext>
            </a:extLst>
          </p:cNvPr>
          <p:cNvPicPr>
            <a:picLocks noChangeAspect="1"/>
          </p:cNvPicPr>
          <p:nvPr/>
        </p:nvPicPr>
        <p:blipFill>
          <a:blip r:embed="rId3"/>
          <a:stretch>
            <a:fillRect/>
          </a:stretch>
        </p:blipFill>
        <p:spPr>
          <a:xfrm>
            <a:off x="1834665" y="2373557"/>
            <a:ext cx="4753764" cy="2768859"/>
          </a:xfrm>
          <a:prstGeom prst="rect">
            <a:avLst/>
          </a:prstGeom>
          <a:ln>
            <a:solidFill>
              <a:srgbClr val="C00000"/>
            </a:solidFill>
          </a:ln>
        </p:spPr>
      </p:pic>
      <p:sp>
        <p:nvSpPr>
          <p:cNvPr id="11" name="Rectangle 10">
            <a:extLst>
              <a:ext uri="{FF2B5EF4-FFF2-40B4-BE49-F238E27FC236}">
                <a16:creationId xmlns:a16="http://schemas.microsoft.com/office/drawing/2014/main" id="{299C2977-8CEB-4A01-A056-00C42D3D7E6C}"/>
              </a:ext>
            </a:extLst>
          </p:cNvPr>
          <p:cNvSpPr/>
          <p:nvPr/>
        </p:nvSpPr>
        <p:spPr>
          <a:xfrm>
            <a:off x="2050689" y="2492896"/>
            <a:ext cx="4392488"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15853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1919</TotalTime>
  <Words>929</Words>
  <Application>Microsoft Office PowerPoint</Application>
  <PresentationFormat>On-screen Show (4:3)</PresentationFormat>
  <Paragraphs>111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佈景主題</vt:lpstr>
      <vt:lpstr>8 Overfit and Underfit</vt:lpstr>
      <vt:lpstr>8 Overfit and Underfit</vt:lpstr>
      <vt:lpstr>8 Overfit and Underfit</vt:lpstr>
      <vt:lpstr>8 Overfit and Underfit</vt:lpstr>
      <vt:lpstr>8.1 Setup</vt:lpstr>
      <vt:lpstr>8.1 Setup</vt:lpstr>
      <vt:lpstr>8.2 Higgs Dataset</vt:lpstr>
      <vt:lpstr>8.2 Higgs Dataset</vt:lpstr>
      <vt:lpstr>8.2 Higgs Dataset</vt:lpstr>
      <vt:lpstr>8.2 Higgs Dataset</vt:lpstr>
      <vt:lpstr>8.2 Higgs Dataset</vt:lpstr>
      <vt:lpstr>8.2 Higgs Dataset</vt:lpstr>
      <vt:lpstr>8.3 Overfit</vt:lpstr>
      <vt:lpstr>8.3 Overfit</vt:lpstr>
      <vt:lpstr>8.4 Tiny Model</vt:lpstr>
      <vt:lpstr>8.4 Tiny Model</vt:lpstr>
      <vt:lpstr>8.5 Tiny, Small, Medium, and Large Model</vt:lpstr>
      <vt:lpstr>8.5 Tiny, Small, Medium, and Large Model</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473</cp:revision>
  <dcterms:created xsi:type="dcterms:W3CDTF">2018-09-28T16:40:41Z</dcterms:created>
  <dcterms:modified xsi:type="dcterms:W3CDTF">2020-05-12T23:32:47Z</dcterms:modified>
</cp:coreProperties>
</file>