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4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fhub.dev/google/tf2-preview/gnews-swivel-20dim/1" TargetMode="External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" TargetMode="External"/><Relationship Id="rId2" Type="http://schemas.openxmlformats.org/officeDocument/2006/relationships/hyperlink" Target="https://www.tensorflow.org/guide/kera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tensorflow.org/tutorials/keras/text_classification_with_hu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" TargetMode="External"/><Relationship Id="rId2" Type="http://schemas.openxmlformats.org/officeDocument/2006/relationships/hyperlink" Target="https://www.tensorflow.org/datasets/catalog/imdb_revie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s://www.tensorflow.org/tutorials/keras/text_classification_with_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fhub.dev/google/tf2-preview/gnews-swivel-20dim/1" TargetMode="External"/><Relationship Id="rId7" Type="http://schemas.openxmlformats.org/officeDocument/2006/relationships/hyperlink" Target="https://www.tensorflow.org/tutorials/keras/text_classification_with_hub" TargetMode="External"/><Relationship Id="rId2" Type="http://schemas.openxmlformats.org/officeDocument/2006/relationships/hyperlink" Target="https://www.tensorflow.org/hu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fhub.dev/google/tf2-preview/nnlm-en-dim128/1" TargetMode="External"/><Relationship Id="rId5" Type="http://schemas.openxmlformats.org/officeDocument/2006/relationships/hyperlink" Target="https://tfhub.dev/google/tf2-preview/nnlm-en-dim50/1" TargetMode="External"/><Relationship Id="rId4" Type="http://schemas.openxmlformats.org/officeDocument/2006/relationships/hyperlink" Target="https://tfhub.dev/google/tf2-preview/gnews-swivel-20dim-with-oov/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tutorials/keras/text_classification_with_h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Text Classifier with TF Hub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Full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B028070F-C77C-46F0-8BF6-812B83BA4B2A}"/>
              </a:ext>
            </a:extLst>
          </p:cNvPr>
          <p:cNvSpPr txBox="1">
            <a:spLocks/>
          </p:cNvSpPr>
          <p:nvPr/>
        </p:nvSpPr>
        <p:spPr>
          <a:xfrm>
            <a:off x="4572000" y="1750793"/>
            <a:ext cx="4223258" cy="43425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The layers are stacked sequentially to build the classifier: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The first layer is a TensorFlow Hub layer. This layer uses a pre-trained Saved Model to map a sentence into its embedding vector. The pre-trained text embedding model that we are using (</a:t>
            </a:r>
            <a:r>
              <a:rPr lang="en-US" altLang="en-US" sz="16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google/tf2-preview/gnews-swivel-20dim/1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) splits the sentence into tokens, embeds each token and then combines the embedding. The resulting dimensions are: (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</a:rPr>
              <a:t>num_examples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= 400020, </a:t>
            </a:r>
            <a:r>
              <a:rPr lang="en-US" altLang="en-US" sz="1600" dirty="0" err="1">
                <a:solidFill>
                  <a:schemeClr val="tx1"/>
                </a:solidFill>
                <a:latin typeface="+mj-lt"/>
              </a:rPr>
              <a:t>embedding_dimension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 = 20).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This fixed-length output vector is piped through a fully-connected (Dense) layer with 16 hidden units.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The last layer is densely connected with a single output node.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404F9F-0D03-4AC8-991A-AB9AEDB58A0F}"/>
              </a:ext>
            </a:extLst>
          </p:cNvPr>
          <p:cNvSpPr/>
          <p:nvPr/>
        </p:nvSpPr>
        <p:spPr>
          <a:xfrm>
            <a:off x="1154387" y="233335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BE7192-250A-4FAA-BE20-CA40090B3A2D}"/>
              </a:ext>
            </a:extLst>
          </p:cNvPr>
          <p:cNvSpPr/>
          <p:nvPr/>
        </p:nvSpPr>
        <p:spPr>
          <a:xfrm>
            <a:off x="1154387" y="28014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D1C0-5D08-40DC-9034-39C5AD22DFD8}"/>
              </a:ext>
            </a:extLst>
          </p:cNvPr>
          <p:cNvSpPr/>
          <p:nvPr/>
        </p:nvSpPr>
        <p:spPr>
          <a:xfrm>
            <a:off x="70258" y="3170067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400020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A1ABFD-A569-484A-88EB-C1C0D6FA0148}"/>
              </a:ext>
            </a:extLst>
          </p:cNvPr>
          <p:cNvSpPr/>
          <p:nvPr/>
        </p:nvSpPr>
        <p:spPr>
          <a:xfrm>
            <a:off x="1181151" y="51006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30EE59-B3A6-4A59-A1E5-1ACB16139FAA}"/>
              </a:ext>
            </a:extLst>
          </p:cNvPr>
          <p:cNvSpPr/>
          <p:nvPr/>
        </p:nvSpPr>
        <p:spPr>
          <a:xfrm>
            <a:off x="1181151" y="55687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93F4D-A409-4CE3-8A06-006AFF707E2A}"/>
              </a:ext>
            </a:extLst>
          </p:cNvPr>
          <p:cNvSpPr/>
          <p:nvPr/>
        </p:nvSpPr>
        <p:spPr>
          <a:xfrm>
            <a:off x="1425196" y="2249606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6EA5D-7B8A-4600-9ED3-35A9EF1F09EA}"/>
              </a:ext>
            </a:extLst>
          </p:cNvPr>
          <p:cNvSpPr/>
          <p:nvPr/>
        </p:nvSpPr>
        <p:spPr>
          <a:xfrm>
            <a:off x="1439570" y="2686717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E74AD4-5D25-45DC-82DD-60CE8A601212}"/>
              </a:ext>
            </a:extLst>
          </p:cNvPr>
          <p:cNvSpPr/>
          <p:nvPr/>
        </p:nvSpPr>
        <p:spPr>
          <a:xfrm>
            <a:off x="1373597" y="5485516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E074C6-3EA4-444B-AC8B-A6E612B61F24}"/>
              </a:ext>
            </a:extLst>
          </p:cNvPr>
          <p:cNvSpPr/>
          <p:nvPr/>
        </p:nvSpPr>
        <p:spPr>
          <a:xfrm>
            <a:off x="2614046" y="3653115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7CB324-8BE3-4082-89D8-2F0AE47A7B82}"/>
              </a:ext>
            </a:extLst>
          </p:cNvPr>
          <p:cNvSpPr/>
          <p:nvPr/>
        </p:nvSpPr>
        <p:spPr>
          <a:xfrm>
            <a:off x="2425265" y="29695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DE6794-04C2-4BA6-8ECC-F26E0877DF86}"/>
              </a:ext>
            </a:extLst>
          </p:cNvPr>
          <p:cNvSpPr/>
          <p:nvPr/>
        </p:nvSpPr>
        <p:spPr>
          <a:xfrm>
            <a:off x="2425265" y="343763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064A28-E71E-4544-9442-8EBF049DE1A9}"/>
              </a:ext>
            </a:extLst>
          </p:cNvPr>
          <p:cNvSpPr/>
          <p:nvPr/>
        </p:nvSpPr>
        <p:spPr>
          <a:xfrm>
            <a:off x="2425265" y="48057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6E1BE-DE62-49A4-99AC-EC63280210EF}"/>
              </a:ext>
            </a:extLst>
          </p:cNvPr>
          <p:cNvSpPr/>
          <p:nvPr/>
        </p:nvSpPr>
        <p:spPr>
          <a:xfrm>
            <a:off x="1021477" y="3388768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DD50A-3352-49D0-BD39-293D5EEC8B0D}"/>
              </a:ext>
            </a:extLst>
          </p:cNvPr>
          <p:cNvSpPr/>
          <p:nvPr/>
        </p:nvSpPr>
        <p:spPr>
          <a:xfrm>
            <a:off x="2282189" y="3695534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81555-45AC-409C-B2F4-3F7182E7C755}"/>
              </a:ext>
            </a:extLst>
          </p:cNvPr>
          <p:cNvSpPr/>
          <p:nvPr/>
        </p:nvSpPr>
        <p:spPr>
          <a:xfrm>
            <a:off x="1379329" y="5039922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8D8FB4-4243-4635-864D-B5FABEB43274}"/>
              </a:ext>
            </a:extLst>
          </p:cNvPr>
          <p:cNvSpPr/>
          <p:nvPr/>
        </p:nvSpPr>
        <p:spPr>
          <a:xfrm>
            <a:off x="2713869" y="2909417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378189-76C4-4344-B667-5A1066CCD242}"/>
              </a:ext>
            </a:extLst>
          </p:cNvPr>
          <p:cNvSpPr/>
          <p:nvPr/>
        </p:nvSpPr>
        <p:spPr>
          <a:xfrm>
            <a:off x="2728243" y="3346528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9BBE9-0F45-4962-9DBD-2597572444A1}"/>
              </a:ext>
            </a:extLst>
          </p:cNvPr>
          <p:cNvSpPr/>
          <p:nvPr/>
        </p:nvSpPr>
        <p:spPr>
          <a:xfrm>
            <a:off x="2628420" y="4676716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14E78F-BB1F-420F-A725-433D190944BA}"/>
              </a:ext>
            </a:extLst>
          </p:cNvPr>
          <p:cNvSpPr/>
          <p:nvPr/>
        </p:nvSpPr>
        <p:spPr>
          <a:xfrm>
            <a:off x="3485069" y="392056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1CD1F-66D8-467B-BA56-BC044109871C}"/>
              </a:ext>
            </a:extLst>
          </p:cNvPr>
          <p:cNvSpPr/>
          <p:nvPr/>
        </p:nvSpPr>
        <p:spPr>
          <a:xfrm>
            <a:off x="3745503" y="3833120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7B707A-1284-40B1-A3DA-5DD1687F0250}"/>
              </a:ext>
            </a:extLst>
          </p:cNvPr>
          <p:cNvSpPr/>
          <p:nvPr/>
        </p:nvSpPr>
        <p:spPr>
          <a:xfrm>
            <a:off x="971600" y="1896337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7079AB-423F-4AA5-A0CE-454F23DB7E72}"/>
              </a:ext>
            </a:extLst>
          </p:cNvPr>
          <p:cNvSpPr/>
          <p:nvPr/>
        </p:nvSpPr>
        <p:spPr>
          <a:xfrm>
            <a:off x="2258782" y="2426473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EC45BA-BBEA-40EB-B26E-3812E474F458}"/>
              </a:ext>
            </a:extLst>
          </p:cNvPr>
          <p:cNvSpPr/>
          <p:nvPr/>
        </p:nvSpPr>
        <p:spPr>
          <a:xfrm>
            <a:off x="3337282" y="3491329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</p:spTree>
    <p:extLst>
      <p:ext uri="{BB962C8B-B14F-4D97-AF65-F5344CB8AC3E}">
        <p14:creationId xmlns:p14="http://schemas.microsoft.com/office/powerpoint/2010/main" val="554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Build Full Model  with </a:t>
            </a:r>
            <a:r>
              <a:rPr lang="en-US" sz="1800" b="1" dirty="0">
                <a:solidFill>
                  <a:schemeClr val="tx1"/>
                </a:solidFill>
              </a:rPr>
              <a:t>Loss Function and Optimizer (2)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Compile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Loss Function and Optimizer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</a:rPr>
              <a:t>A model needs a loss function and an optimizer for training.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</a:rPr>
              <a:t>Since this is a binary classification problem and the model outputs a probability (a single-unit layer with a sigmoid activation), we use the </a:t>
            </a:r>
            <a:r>
              <a:rPr lang="en-US" altLang="en-US" sz="1800" b="1" dirty="0">
                <a:solidFill>
                  <a:srgbClr val="37474F"/>
                </a:solidFill>
              </a:rPr>
              <a:t>Binary Cross-entropy</a:t>
            </a:r>
            <a:r>
              <a:rPr lang="en-US" altLang="en-US" sz="1800" b="1" dirty="0">
                <a:solidFill>
                  <a:srgbClr val="202124"/>
                </a:solidFill>
              </a:rPr>
              <a:t> Loss function</a:t>
            </a:r>
            <a:r>
              <a:rPr lang="en-US" altLang="en-US" sz="1800" dirty="0">
                <a:solidFill>
                  <a:srgbClr val="202124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A2733-FABF-4E17-AE3F-A95E3B76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29969"/>
            <a:ext cx="581025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227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Full Model  with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Loss Function and Optimizer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You can choose, for instance, </a:t>
            </a:r>
            <a:r>
              <a:rPr lang="en-US" altLang="en-US" sz="1800" b="1" dirty="0">
                <a:solidFill>
                  <a:srgbClr val="37474F"/>
                </a:solidFill>
                <a:latin typeface="+mj-lt"/>
              </a:rPr>
              <a:t>mean_squared_error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. But, generally, </a:t>
            </a:r>
            <a:r>
              <a:rPr lang="en-US" altLang="en-US" sz="1800" b="1" dirty="0">
                <a:solidFill>
                  <a:srgbClr val="37474F"/>
                </a:solidFill>
                <a:latin typeface="+mj-lt"/>
              </a:rPr>
              <a:t>BinaryCrossentropy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 is better for dealing with probabilities.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Binary Cross Entropy measures the "distance" between probability distributions, or in our case, between the ground-truth distribution and the predictions.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Later, when we are exploring regression problems (say, to predict the price of a house), we will see how to use another loss function called mean squared error.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Now, configure the model to use an optimizer and a loss function: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A2733-FABF-4E17-AE3F-A95E3B76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221088"/>
            <a:ext cx="581025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231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Train the model for 20 epochs in mini-batches of 512 samples.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This is 20 iterations over all samples in the </a:t>
            </a:r>
            <a:r>
              <a:rPr lang="en-US" altLang="en-US" sz="1800" dirty="0" err="1">
                <a:solidFill>
                  <a:srgbClr val="202124"/>
                </a:solidFill>
                <a:latin typeface="Roboto"/>
              </a:rPr>
              <a:t>x_train</a:t>
            </a: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 and </a:t>
            </a:r>
            <a:r>
              <a:rPr lang="en-US" altLang="en-US" sz="1800" dirty="0" err="1">
                <a:solidFill>
                  <a:srgbClr val="202124"/>
                </a:solidFill>
                <a:latin typeface="Roboto"/>
              </a:rPr>
              <a:t>y_train</a:t>
            </a: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 tensors.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While training, monitor the model's loss and accuracy on the 10,000 samples from the validation set: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4E137-5472-4557-8ED7-7B30BD92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1534"/>
            <a:ext cx="5314950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475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Evaluate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Let’s see how the model performs.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Two values will be returned.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Loss (a number which represents our error, lower values are better), and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This fairly naive approach achieves an accuracy of about 86.2%.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With more advanced approaches, the model should get closer to 95%.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55DCC-EC61-429E-9441-75C3623B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97" y="3348324"/>
            <a:ext cx="4810125" cy="1476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AEAAC-FC6E-4439-8676-FFEA32E53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97" y="4908550"/>
            <a:ext cx="4676775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898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Text Classifier with TF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TensforFlow Hub and Keras.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classify movie text reviews as positive or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binary classifier (or two class) and IMDB dataset are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IMDB dataset contains 50,000 movie reviews from internet movie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dataset are split into 25,000 reviews for training and 25,000 reviews for testing.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uses </a:t>
            </a:r>
            <a:r>
              <a:rPr lang="en-US" altLang="zh-TW" sz="1800" dirty="0" err="1">
                <a:solidFill>
                  <a:schemeClr val="tx1"/>
                </a:solidFill>
              </a:rPr>
              <a:t>tf.keras</a:t>
            </a:r>
            <a:r>
              <a:rPr lang="en-US" altLang="zh-TW" sz="1800" dirty="0">
                <a:solidFill>
                  <a:schemeClr val="tx1"/>
                </a:solidFill>
              </a:rPr>
              <a:t> (High-level API) to build and train module in </a:t>
            </a:r>
            <a:r>
              <a:rPr lang="en-US" altLang="zh-TW" sz="1800" dirty="0" err="1">
                <a:solidFill>
                  <a:schemeClr val="tx1"/>
                </a:solidFill>
              </a:rPr>
              <a:t>Tensorflow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TensorFlow Hub(a Library and platform) for transfer learning.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MLCC Text Classification </a:t>
            </a:r>
            <a:r>
              <a:rPr lang="en-US" altLang="zh-TW" sz="1800" dirty="0">
                <a:solidFill>
                  <a:schemeClr val="tx1"/>
                </a:solidFill>
              </a:rPr>
              <a:t>is advanced text classification in tf.keras.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 install </a:t>
            </a:r>
            <a:r>
              <a:rPr lang="en-US" altLang="zh-TW" sz="1800" dirty="0" err="1">
                <a:solidFill>
                  <a:schemeClr val="tx1"/>
                </a:solidFill>
              </a:rPr>
              <a:t>tensorflow</a:t>
            </a:r>
            <a:r>
              <a:rPr lang="en-US" altLang="zh-TW" sz="1800">
                <a:solidFill>
                  <a:schemeClr val="tx1"/>
                </a:solidFill>
              </a:rPr>
              <a:t>-hub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pip install </a:t>
            </a:r>
            <a:r>
              <a:rPr lang="en-US" altLang="zh-TW" sz="1800" dirty="0" err="1">
                <a:solidFill>
                  <a:schemeClr val="tx1"/>
                </a:solidFill>
              </a:rPr>
              <a:t>tfds</a:t>
            </a:r>
            <a:r>
              <a:rPr lang="en-US" altLang="zh-TW" sz="1800" dirty="0">
                <a:solidFill>
                  <a:schemeClr val="tx1"/>
                </a:solidFill>
              </a:rPr>
              <a:t>-nightly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0504B-5923-499C-90A2-9E3FA1EC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127620"/>
            <a:ext cx="58483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122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Text Classifier with TF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This notebook uses </a:t>
            </a:r>
            <a:r>
              <a:rPr lang="en-US" altLang="en-US" sz="1800" dirty="0">
                <a:solidFill>
                  <a:srgbClr val="1A73E8"/>
                </a:solidFill>
                <a:latin typeface="Roboto"/>
                <a:hlinkClick r:id="rId2"/>
              </a:rPr>
              <a:t>tf.keras</a:t>
            </a: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, a high-level API to build and train models in TensorFlow, and </a:t>
            </a:r>
            <a:r>
              <a:rPr lang="en-US" altLang="en-US" sz="1800" dirty="0">
                <a:solidFill>
                  <a:srgbClr val="1A73E8"/>
                </a:solidFill>
                <a:latin typeface="Roboto"/>
                <a:hlinkClick r:id="rId3"/>
              </a:rPr>
              <a:t>TensorFlow Hub</a:t>
            </a:r>
            <a:r>
              <a:rPr lang="en-US" altLang="en-US" sz="1800" dirty="0">
                <a:solidFill>
                  <a:srgbClr val="202124"/>
                </a:solidFill>
                <a:latin typeface="Roboto"/>
              </a:rPr>
              <a:t>, a library and platform for transfer learning.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D6D0A2-4C4F-49E1-AC9C-64F0ACCB7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144" y="2502958"/>
            <a:ext cx="5167727" cy="38533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E08D5-372C-4E3E-A222-3BA17D987DB7}"/>
              </a:ext>
            </a:extLst>
          </p:cNvPr>
          <p:cNvSpPr/>
          <p:nvPr/>
        </p:nvSpPr>
        <p:spPr>
          <a:xfrm>
            <a:off x="2267744" y="2924944"/>
            <a:ext cx="4824536" cy="22072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87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Download the IMDB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IMDB dataset is available on 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imdb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reviews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or on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 datasets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following code downloads the IMDB dataset to your machine (or the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colab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runtime):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Download the dataset in local drive: “C:\Users\14088\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tensorflow_datasets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\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imdb_reviews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\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plain_text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\1.0.0.\...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39704-6132-47F9-927E-79D35B86B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09" y="3563441"/>
            <a:ext cx="7596336" cy="17363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6D0A2-4C4F-49E1-AC9C-64F0ACCB7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200" y="3535462"/>
            <a:ext cx="3931272" cy="29314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61F96C-4750-44D9-AAE6-45F5AE59C911}"/>
              </a:ext>
            </a:extLst>
          </p:cNvPr>
          <p:cNvSpPr/>
          <p:nvPr/>
        </p:nvSpPr>
        <p:spPr>
          <a:xfrm>
            <a:off x="5239129" y="5566878"/>
            <a:ext cx="3571232" cy="7894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6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480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Explore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Investigate the format of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Each example is a sentence representing the movie review and a corresponding label.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sentence is not preprocessed in any way.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label is an integer value of either 0 or 1, where 0 is a negative review, and 1 is a positive review.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Print first several examples.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6F091D-E47A-44F2-A567-EDA4B2FC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354363"/>
            <a:ext cx="7261448" cy="71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09EA55-0B1B-496F-AF0C-C427CCE83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93172"/>
            <a:ext cx="589597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574A74-651B-4EA7-AB33-17A8DA184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582" y="4627342"/>
            <a:ext cx="5055890" cy="15864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287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5365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the model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neural network is created by stacking layers—this requires three main architectural decisions: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How to represent the text?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How many layers to use in the model?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How many </a:t>
            </a:r>
            <a:r>
              <a:rPr lang="en-US" altLang="en-US" sz="1800" i="1" dirty="0">
                <a:solidFill>
                  <a:schemeClr val="tx1"/>
                </a:solidFill>
                <a:latin typeface="+mj-lt"/>
              </a:rPr>
              <a:t>hidden units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to use for each layer?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In this example, the input data consists of sentences.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labels to predict are either 0 or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One way to represent the text is to convert sentences into embeddings vectors.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can use a pre-trained text embedding as the first layer, which will have three advantages: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don't have to worry about text preprocessing,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can benefit from transfer learning,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embedding has a fixed size, so it's simpler to process.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0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724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the model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For this example we will use a 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pre-trained text embedding model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from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 Hub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called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google/tf2-preview/gnews-swivel-20dim/1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There are three other pre-trained models to test: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google/tf2-preview/gnews-swivel-20dim-with-oov/1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- same as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google/tf2-preview/gnews-swivel-20dim/1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, but with 2.5% vocabulary converted to OOV buckets. This can help if vocabulary of the task and vocabulary of the model don't fully overlap.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google/tf2-preview/nnlm-en-dim50/1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- A much larger model with ~1M vocabulary size and 50 dimensions.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google/tf2-preview/nnlm-en-dim128/1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 - Even larger model with ~1M vocabulary size and 128 dimensions.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7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4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the model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We create a Keras layer that uses a TensorFlow Hub model to embed the sentences, and try it out on a couple of input examples.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Note that no matter the length of the input text, the output shape of the embeddings is: (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num_examples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embedding_dimension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In this example,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num_exmaples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= 3,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embedding_dimesion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= 20.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EDD62-B6A7-46D5-8271-1B22302CE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8999"/>
            <a:ext cx="5432321" cy="172648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E8645-CC32-4AEF-B740-1E469BDEB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178262"/>
            <a:ext cx="4153028" cy="15539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122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Text Classifier with TF 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Build Full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https://www.tensorflow.org/tutorials/keras/text_classification_with_hub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89E798-D0CC-4EAD-9DCD-E8489538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E55565-B78E-4B55-95DB-47D984D0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62457"/>
            <a:ext cx="4024890" cy="18601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74EA5F-85A3-4714-AFA1-5893FFE9E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86" y="3935393"/>
            <a:ext cx="3960440" cy="20698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623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1390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Wingdings</vt:lpstr>
      <vt:lpstr>Office 佈景主題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5 Text Classifier with TF Hub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327</cp:revision>
  <dcterms:created xsi:type="dcterms:W3CDTF">2018-09-28T16:40:41Z</dcterms:created>
  <dcterms:modified xsi:type="dcterms:W3CDTF">2020-05-11T19:59:57Z</dcterms:modified>
</cp:coreProperties>
</file>