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59" r:id="rId2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95" d="100"/>
          <a:sy n="95" d="100"/>
        </p:scale>
        <p:origin x="44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2020/5/11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2020/5/11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2020/5/11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2020/5/11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2020/5/11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2020/5/11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2020/5/11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2020/5/11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2020/5/11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2020/5/11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2020/5/11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2020/5/11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2020/5/11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tensorflow.org/tutorials/keras/text_classification_with_hub"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tensorflow.org/tutorials/keras/text_classification_with_hub" TargetMode="Externa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hyperlink" Target="https://www.tensorflow.org/tutorials/keras/text_classification_with_hub"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tensorflow.org/tutorials/keras/text_classification_with_hub" TargetMode="Externa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hyperlink" Target="https://www.tensorflow.org/tutorials/keras/text_classification_with_hub" TargetMode="External"/><Relationship Id="rId2" Type="http://schemas.openxmlformats.org/officeDocument/2006/relationships/hyperlink" Target="https://www.tensorflow.org/tutorials/text/word_embeddings"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www.tensorflow.org/tutorials/keras/text_classification_with_hub"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tensorflow.org/tutorials/keras/text_classification_with_hub"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tensorflow.org/tutorials/keras/text_classification_with_hub" TargetMode="Externa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tensorflow.org/tutorials/keras/text_classification_with_hub" TargetMode="Externa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ensorflow.org/tutorials/keras/text_classification_with_hub"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tensorflow.org/tutorials/keras/text_classification_with_hub"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ensorflow.org/tutorials/keras/text_classification_with_hub"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tensorflow.org/tutorials/keras/text_classification_with_hub" TargetMode="External"/><Relationship Id="rId2" Type="http://schemas.openxmlformats.org/officeDocument/2006/relationships/hyperlink" Target="https://www.tensorflow.org/datasets/api_docs/python/tfds/features/text/SubwordTextEncoder" TargetMode="Externa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tensorflow.org/tutorials/keras/text_classification_with_hub"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tensorflow.org/tutorials/keras/text_classification_with_hub" TargetMode="Externa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hyperlink" Target="https://www.tensorflow.org/tutorials/keras/text_classification_with_hub"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tensorflow.org/tutorials/keras/text_classification_with_hub" TargetMode="External"/><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6 Text Classifier with Preprocess Text</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7A4D60E2-93C7-4A51-A7EE-54D2D57FE8B6}"/>
              </a:ext>
            </a:extLst>
          </p:cNvPr>
          <p:cNvPicPr>
            <a:picLocks noChangeAspect="1"/>
          </p:cNvPicPr>
          <p:nvPr/>
        </p:nvPicPr>
        <p:blipFill>
          <a:blip r:embed="rId2"/>
          <a:stretch>
            <a:fillRect/>
          </a:stretch>
        </p:blipFill>
        <p:spPr>
          <a:xfrm>
            <a:off x="3851920" y="3717032"/>
            <a:ext cx="1202568" cy="9903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Text Classifier with Preprocess Text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2961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j-lt"/>
              </a:rPr>
              <a:t>Prepare Data for Training</a:t>
            </a:r>
          </a:p>
          <a:p>
            <a:pPr marL="342900" indent="-342900" algn="l">
              <a:buClr>
                <a:srgbClr val="0070C0"/>
              </a:buClr>
              <a:buSzPct val="80000"/>
              <a:buFont typeface="Wingdings" pitchFamily="2" charset="2"/>
              <a:buChar char="u"/>
            </a:pPr>
            <a:r>
              <a:rPr lang="en-US" altLang="en-US" sz="1800" dirty="0">
                <a:solidFill>
                  <a:schemeClr val="tx1"/>
                </a:solidFill>
                <a:latin typeface="+mj-lt"/>
              </a:rPr>
              <a:t>You will want to create batches of training data for your model. </a:t>
            </a:r>
          </a:p>
          <a:p>
            <a:pPr marL="342900" indent="-342900" algn="l">
              <a:buClr>
                <a:srgbClr val="0070C0"/>
              </a:buClr>
              <a:buSzPct val="80000"/>
              <a:buFont typeface="Wingdings" pitchFamily="2" charset="2"/>
              <a:buChar char="u"/>
            </a:pPr>
            <a:r>
              <a:rPr lang="en-US" altLang="en-US" sz="1800" dirty="0">
                <a:solidFill>
                  <a:schemeClr val="tx1"/>
                </a:solidFill>
                <a:latin typeface="+mj-lt"/>
              </a:rPr>
              <a:t>The reviews are all different lengths, so use </a:t>
            </a:r>
            <a:r>
              <a:rPr lang="en-US" altLang="en-US" sz="1800" dirty="0" err="1">
                <a:solidFill>
                  <a:schemeClr val="tx1"/>
                </a:solidFill>
                <a:latin typeface="+mj-lt"/>
              </a:rPr>
              <a:t>padded_batch</a:t>
            </a:r>
            <a:r>
              <a:rPr lang="en-US" altLang="en-US" sz="1800" dirty="0">
                <a:solidFill>
                  <a:schemeClr val="tx1"/>
                </a:solidFill>
                <a:latin typeface="+mj-lt"/>
              </a:rPr>
              <a:t> to zero pad the sequences while batching: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https://www.tensorflow.org/tutorials/keras/text_classification_with_hub</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10" name="Picture 9">
            <a:extLst>
              <a:ext uri="{FF2B5EF4-FFF2-40B4-BE49-F238E27FC236}">
                <a16:creationId xmlns:a16="http://schemas.microsoft.com/office/drawing/2014/main" id="{67052949-8FD6-4DC9-915E-E76C26C6AE44}"/>
              </a:ext>
            </a:extLst>
          </p:cNvPr>
          <p:cNvPicPr>
            <a:picLocks noChangeAspect="1"/>
          </p:cNvPicPr>
          <p:nvPr/>
        </p:nvPicPr>
        <p:blipFill>
          <a:blip r:embed="rId3"/>
          <a:stretch>
            <a:fillRect/>
          </a:stretch>
        </p:blipFill>
        <p:spPr>
          <a:xfrm>
            <a:off x="4343400" y="2655913"/>
            <a:ext cx="4419600" cy="3800475"/>
          </a:xfrm>
          <a:prstGeom prst="rect">
            <a:avLst/>
          </a:prstGeom>
          <a:ln>
            <a:solidFill>
              <a:srgbClr val="C00000"/>
            </a:solidFill>
          </a:ln>
        </p:spPr>
      </p:pic>
      <p:sp>
        <p:nvSpPr>
          <p:cNvPr id="11" name="副標題 2">
            <a:extLst>
              <a:ext uri="{FF2B5EF4-FFF2-40B4-BE49-F238E27FC236}">
                <a16:creationId xmlns:a16="http://schemas.microsoft.com/office/drawing/2014/main" id="{E8A71717-A52D-47DC-83A1-E46470763F9C}"/>
              </a:ext>
            </a:extLst>
          </p:cNvPr>
          <p:cNvSpPr txBox="1">
            <a:spLocks/>
          </p:cNvSpPr>
          <p:nvPr/>
        </p:nvSpPr>
        <p:spPr>
          <a:xfrm>
            <a:off x="457200" y="2655914"/>
            <a:ext cx="3682752" cy="1900237"/>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b="1" dirty="0">
                <a:solidFill>
                  <a:schemeClr val="tx1"/>
                </a:solidFill>
              </a:rPr>
              <a:t>Note:</a:t>
            </a:r>
            <a:r>
              <a:rPr lang="en-US" altLang="en-US" sz="1800" dirty="0">
                <a:solidFill>
                  <a:schemeClr val="tx1"/>
                </a:solidFill>
              </a:rPr>
              <a:t> </a:t>
            </a:r>
          </a:p>
          <a:p>
            <a:pPr marL="342900" indent="-342900" algn="l">
              <a:buClr>
                <a:srgbClr val="0070C0"/>
              </a:buClr>
              <a:buSzPct val="80000"/>
              <a:buFont typeface="Wingdings" pitchFamily="2" charset="2"/>
              <a:buChar char="u"/>
            </a:pPr>
            <a:r>
              <a:rPr lang="en-US" altLang="en-US" sz="1800" b="1" dirty="0">
                <a:solidFill>
                  <a:schemeClr val="tx1"/>
                </a:solidFill>
              </a:rPr>
              <a:t>TensorFlow 2.2 </a:t>
            </a:r>
            <a:r>
              <a:rPr lang="en-US" altLang="en-US" sz="1800" dirty="0">
                <a:solidFill>
                  <a:schemeClr val="tx1"/>
                </a:solidFill>
              </a:rPr>
              <a:t>the </a:t>
            </a:r>
            <a:r>
              <a:rPr lang="en-US" altLang="en-US" sz="1800" b="1" dirty="0" err="1">
                <a:solidFill>
                  <a:schemeClr val="tx1"/>
                </a:solidFill>
              </a:rPr>
              <a:t>padded_shapes</a:t>
            </a:r>
            <a:r>
              <a:rPr lang="en-US" altLang="en-US" sz="1800" b="1" dirty="0">
                <a:solidFill>
                  <a:schemeClr val="tx1"/>
                </a:solidFill>
              </a:rPr>
              <a:t> </a:t>
            </a:r>
            <a:r>
              <a:rPr lang="en-US" altLang="en-US" sz="1800" dirty="0">
                <a:solidFill>
                  <a:schemeClr val="tx1"/>
                </a:solidFill>
              </a:rPr>
              <a:t>argument is no longer required. </a:t>
            </a:r>
          </a:p>
          <a:p>
            <a:pPr marL="342900" indent="-342900" algn="l">
              <a:buClr>
                <a:srgbClr val="0070C0"/>
              </a:buClr>
              <a:buSzPct val="80000"/>
              <a:buFont typeface="Wingdings" pitchFamily="2" charset="2"/>
              <a:buChar char="u"/>
            </a:pPr>
            <a:r>
              <a:rPr lang="en-US" altLang="en-US" sz="1800" dirty="0">
                <a:solidFill>
                  <a:schemeClr val="tx1"/>
                </a:solidFill>
              </a:rPr>
              <a:t>The default behavior is to pad all axes to the longest in the batch. </a:t>
            </a:r>
          </a:p>
        </p:txBody>
      </p:sp>
    </p:spTree>
    <p:extLst>
      <p:ext uri="{BB962C8B-B14F-4D97-AF65-F5344CB8AC3E}">
        <p14:creationId xmlns:p14="http://schemas.microsoft.com/office/powerpoint/2010/main" val="3960036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Text Classifier with Preprocess Text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0081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j-lt"/>
              </a:rPr>
              <a:t>Prepare Data for Training</a:t>
            </a:r>
          </a:p>
          <a:p>
            <a:pPr marL="342900" indent="-342900" algn="l">
              <a:buClr>
                <a:srgbClr val="0070C0"/>
              </a:buClr>
              <a:buSzPct val="80000"/>
              <a:buFont typeface="Wingdings" pitchFamily="2" charset="2"/>
              <a:buChar char="u"/>
            </a:pPr>
            <a:r>
              <a:rPr lang="en-US" altLang="en-US" sz="1800" dirty="0">
                <a:solidFill>
                  <a:srgbClr val="202124"/>
                </a:solidFill>
                <a:latin typeface="Roboto"/>
              </a:rPr>
              <a:t>Each batch will have a shape of </a:t>
            </a:r>
            <a:r>
              <a:rPr lang="en-US" altLang="en-US" sz="1800" dirty="0">
                <a:solidFill>
                  <a:srgbClr val="37474F"/>
                </a:solidFill>
                <a:latin typeface="Roboto Mono"/>
              </a:rPr>
              <a:t>(</a:t>
            </a:r>
            <a:r>
              <a:rPr lang="en-US" altLang="en-US" sz="1800" dirty="0" err="1">
                <a:solidFill>
                  <a:srgbClr val="37474F"/>
                </a:solidFill>
                <a:latin typeface="Roboto Mono"/>
              </a:rPr>
              <a:t>batch_size</a:t>
            </a:r>
            <a:r>
              <a:rPr lang="en-US" altLang="en-US" sz="1800" dirty="0">
                <a:solidFill>
                  <a:srgbClr val="37474F"/>
                </a:solidFill>
                <a:latin typeface="Roboto Mono"/>
              </a:rPr>
              <a:t>, </a:t>
            </a:r>
            <a:r>
              <a:rPr lang="en-US" altLang="en-US" sz="1800" dirty="0" err="1">
                <a:solidFill>
                  <a:srgbClr val="37474F"/>
                </a:solidFill>
                <a:latin typeface="Roboto Mono"/>
              </a:rPr>
              <a:t>sequence_length</a:t>
            </a:r>
            <a:r>
              <a:rPr lang="en-US" altLang="en-US" sz="1800" dirty="0">
                <a:solidFill>
                  <a:srgbClr val="37474F"/>
                </a:solidFill>
                <a:latin typeface="Roboto Mono"/>
              </a:rPr>
              <a:t>).</a:t>
            </a:r>
          </a:p>
          <a:p>
            <a:pPr marL="342900" indent="-342900" algn="l">
              <a:buClr>
                <a:srgbClr val="0070C0"/>
              </a:buClr>
              <a:buSzPct val="80000"/>
              <a:buFont typeface="Wingdings" pitchFamily="2" charset="2"/>
              <a:buChar char="u"/>
            </a:pPr>
            <a:r>
              <a:rPr lang="en-US" altLang="en-US" sz="1800" dirty="0">
                <a:solidFill>
                  <a:srgbClr val="202124"/>
                </a:solidFill>
                <a:latin typeface="Roboto"/>
              </a:rPr>
              <a:t>The padding is dynamic each batch will have a different length:</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https://www.tensorflow.org/tutorials/keras/text_classification_with_hub</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12" name="Picture 11">
            <a:extLst>
              <a:ext uri="{FF2B5EF4-FFF2-40B4-BE49-F238E27FC236}">
                <a16:creationId xmlns:a16="http://schemas.microsoft.com/office/drawing/2014/main" id="{5338A871-5CFB-41FC-9189-5B17BD798307}"/>
              </a:ext>
            </a:extLst>
          </p:cNvPr>
          <p:cNvPicPr>
            <a:picLocks noChangeAspect="1"/>
          </p:cNvPicPr>
          <p:nvPr/>
        </p:nvPicPr>
        <p:blipFill>
          <a:blip r:embed="rId3"/>
          <a:stretch>
            <a:fillRect/>
          </a:stretch>
        </p:blipFill>
        <p:spPr>
          <a:xfrm>
            <a:off x="971600" y="2420887"/>
            <a:ext cx="6515100" cy="1143000"/>
          </a:xfrm>
          <a:prstGeom prst="rect">
            <a:avLst/>
          </a:prstGeom>
          <a:ln>
            <a:solidFill>
              <a:srgbClr val="C00000"/>
            </a:solidFill>
          </a:ln>
        </p:spPr>
      </p:pic>
      <p:pic>
        <p:nvPicPr>
          <p:cNvPr id="13" name="Picture 12">
            <a:extLst>
              <a:ext uri="{FF2B5EF4-FFF2-40B4-BE49-F238E27FC236}">
                <a16:creationId xmlns:a16="http://schemas.microsoft.com/office/drawing/2014/main" id="{02E1A703-9453-47A6-A728-E256CE8FA195}"/>
              </a:ext>
            </a:extLst>
          </p:cNvPr>
          <p:cNvPicPr>
            <a:picLocks noChangeAspect="1"/>
          </p:cNvPicPr>
          <p:nvPr/>
        </p:nvPicPr>
        <p:blipFill>
          <a:blip r:embed="rId4"/>
          <a:stretch>
            <a:fillRect/>
          </a:stretch>
        </p:blipFill>
        <p:spPr>
          <a:xfrm>
            <a:off x="1259632" y="3718002"/>
            <a:ext cx="4657725" cy="876300"/>
          </a:xfrm>
          <a:prstGeom prst="rect">
            <a:avLst/>
          </a:prstGeom>
          <a:ln>
            <a:solidFill>
              <a:srgbClr val="C00000"/>
            </a:solidFill>
          </a:ln>
        </p:spPr>
      </p:pic>
    </p:spTree>
    <p:extLst>
      <p:ext uri="{BB962C8B-B14F-4D97-AF65-F5344CB8AC3E}">
        <p14:creationId xmlns:p14="http://schemas.microsoft.com/office/powerpoint/2010/main" val="2485853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Text Classifier with Preprocess Text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5202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j-lt"/>
              </a:rPr>
              <a:t>Build the Model</a:t>
            </a:r>
          </a:p>
          <a:p>
            <a:pPr marL="342900" indent="-342900" algn="l">
              <a:buClr>
                <a:srgbClr val="0070C0"/>
              </a:buClr>
              <a:buSzPct val="80000"/>
              <a:buFont typeface="Wingdings" pitchFamily="2" charset="2"/>
              <a:buChar char="u"/>
            </a:pPr>
            <a:r>
              <a:rPr lang="en-US" sz="1800" dirty="0">
                <a:solidFill>
                  <a:schemeClr val="tx1"/>
                </a:solidFill>
                <a:latin typeface="+mj-lt"/>
              </a:rPr>
              <a:t>The neural network is created by stacking layers—this requires two main architectural decisions:</a:t>
            </a:r>
          </a:p>
          <a:p>
            <a:pPr marL="800100" lvl="1" indent="-342900" algn="l">
              <a:buClr>
                <a:srgbClr val="0070C0"/>
              </a:buClr>
              <a:buSzPct val="80000"/>
              <a:buFont typeface="Wingdings" pitchFamily="2" charset="2"/>
              <a:buChar char="u"/>
            </a:pPr>
            <a:r>
              <a:rPr lang="en-US" sz="1800" dirty="0">
                <a:solidFill>
                  <a:schemeClr val="tx1"/>
                </a:solidFill>
                <a:latin typeface="+mj-lt"/>
              </a:rPr>
              <a:t>How many layers to use in the model?</a:t>
            </a:r>
          </a:p>
          <a:p>
            <a:pPr marL="800100" lvl="1" indent="-342900" algn="l">
              <a:buClr>
                <a:srgbClr val="0070C0"/>
              </a:buClr>
              <a:buSzPct val="80000"/>
              <a:buFont typeface="Wingdings" pitchFamily="2" charset="2"/>
              <a:buChar char="u"/>
            </a:pPr>
            <a:r>
              <a:rPr lang="en-US" sz="1800" dirty="0">
                <a:solidFill>
                  <a:schemeClr val="tx1"/>
                </a:solidFill>
                <a:latin typeface="+mj-lt"/>
              </a:rPr>
              <a:t>How many </a:t>
            </a:r>
            <a:r>
              <a:rPr lang="en-US" sz="1800" i="1" dirty="0">
                <a:solidFill>
                  <a:schemeClr val="tx1"/>
                </a:solidFill>
                <a:latin typeface="+mj-lt"/>
              </a:rPr>
              <a:t>hidden units</a:t>
            </a:r>
            <a:r>
              <a:rPr lang="en-US" sz="1800" dirty="0">
                <a:solidFill>
                  <a:schemeClr val="tx1"/>
                </a:solidFill>
                <a:latin typeface="+mj-lt"/>
              </a:rPr>
              <a:t> to use for each layer?</a:t>
            </a:r>
          </a:p>
          <a:p>
            <a:pPr marL="342900" indent="-342900" algn="l">
              <a:buClr>
                <a:srgbClr val="0070C0"/>
              </a:buClr>
              <a:buSzPct val="80000"/>
              <a:buFont typeface="Wingdings" pitchFamily="2" charset="2"/>
              <a:buChar char="u"/>
            </a:pPr>
            <a:r>
              <a:rPr lang="en-US" sz="1800" dirty="0">
                <a:solidFill>
                  <a:schemeClr val="tx1"/>
                </a:solidFill>
                <a:latin typeface="+mj-lt"/>
              </a:rPr>
              <a:t>In this example, the input data consists of an array of word-indices. The labels to predict are either 0 or 1. Let's build a "Continuous bag of words" style model for this problem:</a:t>
            </a:r>
          </a:p>
          <a:p>
            <a:pPr marL="342900" indent="-342900" algn="l">
              <a:buClr>
                <a:srgbClr val="0070C0"/>
              </a:buClr>
              <a:buSzPct val="80000"/>
              <a:buFont typeface="Wingdings" pitchFamily="2" charset="2"/>
              <a:buChar char="u"/>
            </a:pPr>
            <a:endParaRPr lang="en-US" altLang="en-US" sz="1800" dirty="0">
              <a:solidFill>
                <a:schemeClr val="tx1"/>
              </a:solidFill>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https://www.tensorflow.org/tutorials/keras/text_classification_with_hub</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3822222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Text Classifier with Preprocess Text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6480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j-lt"/>
              </a:rPr>
              <a:t>Build the Model</a:t>
            </a:r>
          </a:p>
          <a:p>
            <a:pPr marL="342900" indent="-342900" algn="l">
              <a:buClr>
                <a:srgbClr val="0070C0"/>
              </a:buClr>
              <a:buSzPct val="80000"/>
              <a:buFont typeface="Wingdings" pitchFamily="2" charset="2"/>
              <a:buChar char="u"/>
            </a:pPr>
            <a:r>
              <a:rPr lang="en-US" sz="1800" dirty="0">
                <a:solidFill>
                  <a:schemeClr val="tx1"/>
                </a:solidFill>
                <a:latin typeface="+mj-lt"/>
              </a:rPr>
              <a:t>Print the “Model Summary”: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https://www.tensorflow.org/tutorials/keras/text_classification_with_hub</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8DBFE90A-3A85-4CD8-BF2A-BCE09087741A}"/>
              </a:ext>
            </a:extLst>
          </p:cNvPr>
          <p:cNvPicPr>
            <a:picLocks noChangeAspect="1"/>
          </p:cNvPicPr>
          <p:nvPr/>
        </p:nvPicPr>
        <p:blipFill>
          <a:blip r:embed="rId3"/>
          <a:stretch>
            <a:fillRect/>
          </a:stretch>
        </p:blipFill>
        <p:spPr>
          <a:xfrm>
            <a:off x="4468371" y="4072338"/>
            <a:ext cx="4243031" cy="2006086"/>
          </a:xfrm>
          <a:prstGeom prst="rect">
            <a:avLst/>
          </a:prstGeom>
          <a:ln>
            <a:solidFill>
              <a:srgbClr val="C00000"/>
            </a:solidFill>
          </a:ln>
        </p:spPr>
      </p:pic>
      <p:pic>
        <p:nvPicPr>
          <p:cNvPr id="8" name="Picture 7">
            <a:extLst>
              <a:ext uri="{FF2B5EF4-FFF2-40B4-BE49-F238E27FC236}">
                <a16:creationId xmlns:a16="http://schemas.microsoft.com/office/drawing/2014/main" id="{4280B7F9-3583-455D-9DDD-1C3E1C43059D}"/>
              </a:ext>
            </a:extLst>
          </p:cNvPr>
          <p:cNvPicPr>
            <a:picLocks noChangeAspect="1"/>
          </p:cNvPicPr>
          <p:nvPr/>
        </p:nvPicPr>
        <p:blipFill>
          <a:blip r:embed="rId4"/>
          <a:stretch>
            <a:fillRect/>
          </a:stretch>
        </p:blipFill>
        <p:spPr>
          <a:xfrm>
            <a:off x="4491838" y="2127214"/>
            <a:ext cx="4210050" cy="1714500"/>
          </a:xfrm>
          <a:prstGeom prst="rect">
            <a:avLst/>
          </a:prstGeom>
          <a:ln>
            <a:solidFill>
              <a:srgbClr val="C00000"/>
            </a:solidFill>
          </a:ln>
        </p:spPr>
      </p:pic>
      <p:sp>
        <p:nvSpPr>
          <p:cNvPr id="9" name="Oval 8">
            <a:extLst>
              <a:ext uri="{FF2B5EF4-FFF2-40B4-BE49-F238E27FC236}">
                <a16:creationId xmlns:a16="http://schemas.microsoft.com/office/drawing/2014/main" id="{DB98870A-1DED-4384-9596-93B6EC129107}"/>
              </a:ext>
            </a:extLst>
          </p:cNvPr>
          <p:cNvSpPr/>
          <p:nvPr/>
        </p:nvSpPr>
        <p:spPr>
          <a:xfrm>
            <a:off x="1226395" y="3142559"/>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B004A79-0E2F-46FB-9282-B130E19421D5}"/>
              </a:ext>
            </a:extLst>
          </p:cNvPr>
          <p:cNvSpPr/>
          <p:nvPr/>
        </p:nvSpPr>
        <p:spPr>
          <a:xfrm>
            <a:off x="1226395" y="361061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40DF637-04D9-4D3E-9E1E-260CE0B0E745}"/>
              </a:ext>
            </a:extLst>
          </p:cNvPr>
          <p:cNvSpPr/>
          <p:nvPr/>
        </p:nvSpPr>
        <p:spPr>
          <a:xfrm>
            <a:off x="142047" y="3841714"/>
            <a:ext cx="79208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130960</a:t>
            </a:r>
          </a:p>
        </p:txBody>
      </p:sp>
      <p:sp>
        <p:nvSpPr>
          <p:cNvPr id="13" name="Oval 12">
            <a:extLst>
              <a:ext uri="{FF2B5EF4-FFF2-40B4-BE49-F238E27FC236}">
                <a16:creationId xmlns:a16="http://schemas.microsoft.com/office/drawing/2014/main" id="{A67288B8-7611-48C0-8D2C-2E7641050016}"/>
              </a:ext>
            </a:extLst>
          </p:cNvPr>
          <p:cNvSpPr/>
          <p:nvPr/>
        </p:nvSpPr>
        <p:spPr>
          <a:xfrm>
            <a:off x="1253159" y="496593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46B3E47-C2C1-4E06-AC7D-B6BED25AC6DC}"/>
              </a:ext>
            </a:extLst>
          </p:cNvPr>
          <p:cNvSpPr/>
          <p:nvPr/>
        </p:nvSpPr>
        <p:spPr>
          <a:xfrm>
            <a:off x="1497204" y="3058812"/>
            <a:ext cx="376419"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5" name="Rectangle 14">
            <a:extLst>
              <a:ext uri="{FF2B5EF4-FFF2-40B4-BE49-F238E27FC236}">
                <a16:creationId xmlns:a16="http://schemas.microsoft.com/office/drawing/2014/main" id="{89EF083A-DCE3-4278-A330-4084A4AE5D5B}"/>
              </a:ext>
            </a:extLst>
          </p:cNvPr>
          <p:cNvSpPr/>
          <p:nvPr/>
        </p:nvSpPr>
        <p:spPr>
          <a:xfrm>
            <a:off x="1511578" y="3495923"/>
            <a:ext cx="376419"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6" name="Rectangle 15">
            <a:extLst>
              <a:ext uri="{FF2B5EF4-FFF2-40B4-BE49-F238E27FC236}">
                <a16:creationId xmlns:a16="http://schemas.microsoft.com/office/drawing/2014/main" id="{A48A41B0-38EF-414A-824E-FFD65F5EB43D}"/>
              </a:ext>
            </a:extLst>
          </p:cNvPr>
          <p:cNvSpPr/>
          <p:nvPr/>
        </p:nvSpPr>
        <p:spPr>
          <a:xfrm>
            <a:off x="1445605" y="4882706"/>
            <a:ext cx="576063"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16</a:t>
            </a:r>
          </a:p>
        </p:txBody>
      </p:sp>
      <p:sp>
        <p:nvSpPr>
          <p:cNvPr id="17" name="Rectangle 16">
            <a:extLst>
              <a:ext uri="{FF2B5EF4-FFF2-40B4-BE49-F238E27FC236}">
                <a16:creationId xmlns:a16="http://schemas.microsoft.com/office/drawing/2014/main" id="{7D789600-DA98-4FD8-BDC9-7102393C7F05}"/>
              </a:ext>
            </a:extLst>
          </p:cNvPr>
          <p:cNvSpPr/>
          <p:nvPr/>
        </p:nvSpPr>
        <p:spPr>
          <a:xfrm>
            <a:off x="2686054" y="3817625"/>
            <a:ext cx="576063" cy="8888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a:p>
            <a:pPr algn="ctr"/>
            <a:r>
              <a:rPr lang="en-US" dirty="0">
                <a:solidFill>
                  <a:schemeClr val="tx1"/>
                </a:solidFill>
              </a:rPr>
              <a:t>.</a:t>
            </a:r>
          </a:p>
          <a:p>
            <a:pPr algn="ctr"/>
            <a:r>
              <a:rPr lang="en-US" dirty="0">
                <a:solidFill>
                  <a:schemeClr val="tx1"/>
                </a:solidFill>
              </a:rPr>
              <a:t>.</a:t>
            </a:r>
          </a:p>
        </p:txBody>
      </p:sp>
      <p:sp>
        <p:nvSpPr>
          <p:cNvPr id="18" name="Oval 17">
            <a:extLst>
              <a:ext uri="{FF2B5EF4-FFF2-40B4-BE49-F238E27FC236}">
                <a16:creationId xmlns:a16="http://schemas.microsoft.com/office/drawing/2014/main" id="{B641FF61-10DE-41F7-A3B3-ACF88CF09420}"/>
              </a:ext>
            </a:extLst>
          </p:cNvPr>
          <p:cNvSpPr/>
          <p:nvPr/>
        </p:nvSpPr>
        <p:spPr>
          <a:xfrm>
            <a:off x="2497273" y="313408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017CAE19-FF65-4D38-A0A7-8366F90CE521}"/>
              </a:ext>
            </a:extLst>
          </p:cNvPr>
          <p:cNvSpPr/>
          <p:nvPr/>
        </p:nvSpPr>
        <p:spPr>
          <a:xfrm>
            <a:off x="2497273" y="360214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0BCA642-1595-43B5-B7DE-E621D04A7C8C}"/>
              </a:ext>
            </a:extLst>
          </p:cNvPr>
          <p:cNvSpPr/>
          <p:nvPr/>
        </p:nvSpPr>
        <p:spPr>
          <a:xfrm>
            <a:off x="2497273" y="497029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3EA7A83-C554-4740-B976-5E6719E54D98}"/>
              </a:ext>
            </a:extLst>
          </p:cNvPr>
          <p:cNvSpPr/>
          <p:nvPr/>
        </p:nvSpPr>
        <p:spPr>
          <a:xfrm>
            <a:off x="1063631" y="3856668"/>
            <a:ext cx="576063" cy="8888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a:p>
            <a:pPr algn="ctr"/>
            <a:r>
              <a:rPr lang="en-US" dirty="0">
                <a:solidFill>
                  <a:schemeClr val="tx1"/>
                </a:solidFill>
              </a:rPr>
              <a:t>.</a:t>
            </a:r>
          </a:p>
          <a:p>
            <a:pPr algn="ctr"/>
            <a:r>
              <a:rPr lang="en-US" dirty="0">
                <a:solidFill>
                  <a:schemeClr val="tx1"/>
                </a:solidFill>
              </a:rPr>
              <a:t>.</a:t>
            </a:r>
          </a:p>
        </p:txBody>
      </p:sp>
      <p:sp>
        <p:nvSpPr>
          <p:cNvPr id="22" name="Rectangle 21">
            <a:extLst>
              <a:ext uri="{FF2B5EF4-FFF2-40B4-BE49-F238E27FC236}">
                <a16:creationId xmlns:a16="http://schemas.microsoft.com/office/drawing/2014/main" id="{51903C67-E90E-46D4-9935-ACC01EA22895}"/>
              </a:ext>
            </a:extLst>
          </p:cNvPr>
          <p:cNvSpPr/>
          <p:nvPr/>
        </p:nvSpPr>
        <p:spPr>
          <a:xfrm>
            <a:off x="2354197" y="3860044"/>
            <a:ext cx="576063" cy="8888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a:p>
            <a:pPr algn="ctr"/>
            <a:r>
              <a:rPr lang="en-US" dirty="0">
                <a:solidFill>
                  <a:schemeClr val="tx1"/>
                </a:solidFill>
              </a:rPr>
              <a:t>.</a:t>
            </a:r>
          </a:p>
          <a:p>
            <a:pPr algn="ctr"/>
            <a:r>
              <a:rPr lang="en-US" dirty="0">
                <a:solidFill>
                  <a:schemeClr val="tx1"/>
                </a:solidFill>
              </a:rPr>
              <a:t>.</a:t>
            </a:r>
          </a:p>
        </p:txBody>
      </p:sp>
      <p:sp>
        <p:nvSpPr>
          <p:cNvPr id="24" name="Rectangle 23">
            <a:extLst>
              <a:ext uri="{FF2B5EF4-FFF2-40B4-BE49-F238E27FC236}">
                <a16:creationId xmlns:a16="http://schemas.microsoft.com/office/drawing/2014/main" id="{457AB7EB-BB17-42AF-85C4-68F3556B14F0}"/>
              </a:ext>
            </a:extLst>
          </p:cNvPr>
          <p:cNvSpPr/>
          <p:nvPr/>
        </p:nvSpPr>
        <p:spPr>
          <a:xfrm>
            <a:off x="2785877" y="3073927"/>
            <a:ext cx="376419"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5" name="Rectangle 24">
            <a:extLst>
              <a:ext uri="{FF2B5EF4-FFF2-40B4-BE49-F238E27FC236}">
                <a16:creationId xmlns:a16="http://schemas.microsoft.com/office/drawing/2014/main" id="{D0EFCD8E-6464-45FD-94A3-8D29EE00DFFB}"/>
              </a:ext>
            </a:extLst>
          </p:cNvPr>
          <p:cNvSpPr/>
          <p:nvPr/>
        </p:nvSpPr>
        <p:spPr>
          <a:xfrm>
            <a:off x="2800251" y="3511038"/>
            <a:ext cx="376419"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6" name="Rectangle 25">
            <a:extLst>
              <a:ext uri="{FF2B5EF4-FFF2-40B4-BE49-F238E27FC236}">
                <a16:creationId xmlns:a16="http://schemas.microsoft.com/office/drawing/2014/main" id="{1879F07E-5A0D-4AAA-82F6-3AB000F08C06}"/>
              </a:ext>
            </a:extLst>
          </p:cNvPr>
          <p:cNvSpPr/>
          <p:nvPr/>
        </p:nvSpPr>
        <p:spPr>
          <a:xfrm>
            <a:off x="2700428" y="4841226"/>
            <a:ext cx="576063"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16</a:t>
            </a:r>
          </a:p>
        </p:txBody>
      </p:sp>
      <p:sp>
        <p:nvSpPr>
          <p:cNvPr id="27" name="Oval 26">
            <a:extLst>
              <a:ext uri="{FF2B5EF4-FFF2-40B4-BE49-F238E27FC236}">
                <a16:creationId xmlns:a16="http://schemas.microsoft.com/office/drawing/2014/main" id="{EC795EF9-60A0-4BA5-92C8-9B45C0FC0EDC}"/>
              </a:ext>
            </a:extLst>
          </p:cNvPr>
          <p:cNvSpPr/>
          <p:nvPr/>
        </p:nvSpPr>
        <p:spPr>
          <a:xfrm>
            <a:off x="3557077" y="408507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948B12F-4F92-40F7-B599-4020CA114A1B}"/>
              </a:ext>
            </a:extLst>
          </p:cNvPr>
          <p:cNvSpPr/>
          <p:nvPr/>
        </p:nvSpPr>
        <p:spPr>
          <a:xfrm>
            <a:off x="3817511" y="3997630"/>
            <a:ext cx="376419"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9" name="Rectangle 28">
            <a:extLst>
              <a:ext uri="{FF2B5EF4-FFF2-40B4-BE49-F238E27FC236}">
                <a16:creationId xmlns:a16="http://schemas.microsoft.com/office/drawing/2014/main" id="{8A56825F-BCE9-47EB-89D4-1B32D170EDAD}"/>
              </a:ext>
            </a:extLst>
          </p:cNvPr>
          <p:cNvSpPr/>
          <p:nvPr/>
        </p:nvSpPr>
        <p:spPr>
          <a:xfrm>
            <a:off x="993148" y="2584717"/>
            <a:ext cx="894849" cy="301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Layer 1</a:t>
            </a:r>
          </a:p>
        </p:txBody>
      </p:sp>
      <p:sp>
        <p:nvSpPr>
          <p:cNvPr id="30" name="Rectangle 29">
            <a:extLst>
              <a:ext uri="{FF2B5EF4-FFF2-40B4-BE49-F238E27FC236}">
                <a16:creationId xmlns:a16="http://schemas.microsoft.com/office/drawing/2014/main" id="{05A6C9A5-1435-47FB-84EC-5D753BC50ABC}"/>
              </a:ext>
            </a:extLst>
          </p:cNvPr>
          <p:cNvSpPr/>
          <p:nvPr/>
        </p:nvSpPr>
        <p:spPr>
          <a:xfrm>
            <a:off x="2330790" y="2590983"/>
            <a:ext cx="894849" cy="301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Layer 2</a:t>
            </a:r>
          </a:p>
        </p:txBody>
      </p:sp>
      <p:sp>
        <p:nvSpPr>
          <p:cNvPr id="31" name="Rectangle 30">
            <a:extLst>
              <a:ext uri="{FF2B5EF4-FFF2-40B4-BE49-F238E27FC236}">
                <a16:creationId xmlns:a16="http://schemas.microsoft.com/office/drawing/2014/main" id="{A610D823-DC71-4980-A39D-DE25F9CE4AB2}"/>
              </a:ext>
            </a:extLst>
          </p:cNvPr>
          <p:cNvSpPr/>
          <p:nvPr/>
        </p:nvSpPr>
        <p:spPr>
          <a:xfrm>
            <a:off x="3409290" y="3655839"/>
            <a:ext cx="894849" cy="301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Layer 3</a:t>
            </a:r>
          </a:p>
        </p:txBody>
      </p:sp>
    </p:spTree>
    <p:extLst>
      <p:ext uri="{BB962C8B-B14F-4D97-AF65-F5344CB8AC3E}">
        <p14:creationId xmlns:p14="http://schemas.microsoft.com/office/powerpoint/2010/main" val="2683900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Text Classifier with Preprocess Text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8245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Build the Model</a:t>
            </a:r>
          </a:p>
          <a:p>
            <a:pPr marL="342900" indent="-342900" algn="l">
              <a:buClr>
                <a:srgbClr val="0070C0"/>
              </a:buClr>
              <a:buSzPct val="80000"/>
              <a:buFont typeface="Wingdings" pitchFamily="2" charset="2"/>
              <a:buChar char="u"/>
            </a:pPr>
            <a:r>
              <a:rPr lang="en-US" altLang="en-US" sz="1800" dirty="0">
                <a:solidFill>
                  <a:schemeClr val="tx1"/>
                </a:solidFill>
              </a:rPr>
              <a:t>The layers are stacked sequentially to build the classifier:</a:t>
            </a:r>
          </a:p>
          <a:p>
            <a:pPr marL="342900" indent="-342900" algn="l">
              <a:buClr>
                <a:srgbClr val="0070C0"/>
              </a:buClr>
              <a:buSzPct val="80000"/>
              <a:buFont typeface="+mj-lt"/>
              <a:buAutoNum type="arabicPeriod"/>
            </a:pPr>
            <a:r>
              <a:rPr lang="en-US" altLang="en-US" sz="1800" dirty="0">
                <a:solidFill>
                  <a:schemeClr val="tx1"/>
                </a:solidFill>
              </a:rPr>
              <a:t>The first layer is an Embedding layer. This layer takes the integer-encoded vocabulary and looks up the embedding vector for each word-index. These vectors are learned as the model trains. The vectors add a dimension to the output array. The resulting dimensions are: (batch, sequence, embedding). </a:t>
            </a:r>
            <a:r>
              <a:rPr lang="en-US" altLang="en-US" sz="1800" i="1" dirty="0">
                <a:solidFill>
                  <a:schemeClr val="tx1"/>
                </a:solidFill>
              </a:rPr>
              <a:t>To learn more about embeddings, see the </a:t>
            </a:r>
            <a:r>
              <a:rPr lang="en-US" altLang="en-US" sz="1800" i="1" dirty="0">
                <a:solidFill>
                  <a:schemeClr val="tx1"/>
                </a:solidFill>
                <a:hlinkClick r:id="rId2">
                  <a:extLst>
                    <a:ext uri="{A12FA001-AC4F-418D-AE19-62706E023703}">
                      <ahyp:hlinkClr xmlns:ahyp="http://schemas.microsoft.com/office/drawing/2018/hyperlinkcolor" val="tx"/>
                    </a:ext>
                  </a:extLst>
                </a:hlinkClick>
              </a:rPr>
              <a:t>word embedding tutorial</a:t>
            </a:r>
            <a:r>
              <a:rPr lang="en-US" altLang="en-US" sz="1800" i="1" dirty="0">
                <a:solidFill>
                  <a:schemeClr val="tx1"/>
                </a:solidFill>
              </a:rPr>
              <a:t>.</a:t>
            </a:r>
          </a:p>
          <a:p>
            <a:pPr marL="342900" indent="-342900" algn="l">
              <a:buClr>
                <a:srgbClr val="0070C0"/>
              </a:buClr>
              <a:buSzPct val="80000"/>
              <a:buFont typeface="+mj-lt"/>
              <a:buAutoNum type="arabicPeriod"/>
            </a:pPr>
            <a:r>
              <a:rPr lang="en-US" altLang="en-US" sz="1800" dirty="0">
                <a:solidFill>
                  <a:schemeClr val="tx1"/>
                </a:solidFill>
              </a:rPr>
              <a:t>Next, a GlobalAveragePooling1D layer returns a fixed-length output vector for each example by averaging over the sequence dimension. This allows the model to handle input of variable length, in the simplest way possible.</a:t>
            </a:r>
          </a:p>
          <a:p>
            <a:pPr marL="341313" algn="l">
              <a:buClr>
                <a:srgbClr val="0070C0"/>
              </a:buClr>
              <a:buSzPct val="80000"/>
            </a:pPr>
            <a:r>
              <a:rPr lang="en-US" altLang="en-US" sz="1800" dirty="0">
                <a:solidFill>
                  <a:schemeClr val="tx1"/>
                </a:solidFill>
              </a:rPr>
              <a:t>This fixed-length output vector is piped through a fully-connected (Dense) layer with 16 hidden units.</a:t>
            </a:r>
          </a:p>
          <a:p>
            <a:pPr marL="342900" indent="-342900" algn="l">
              <a:buClr>
                <a:srgbClr val="0070C0"/>
              </a:buClr>
              <a:buSzPct val="80000"/>
              <a:buFont typeface="+mj-lt"/>
              <a:buAutoNum type="arabicPeriod" startAt="3"/>
            </a:pPr>
            <a:r>
              <a:rPr lang="en-US" altLang="en-US" sz="1800" dirty="0">
                <a:solidFill>
                  <a:schemeClr val="tx1"/>
                </a:solidFill>
              </a:rPr>
              <a:t>The last layer is densely connected with a single output node. Using the sigmoid activation function, this value is a float between 0 and 1, representing a probability, or confidence level. For numerical stability, use the linear activation function that represents the logits.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https://www.tensorflow.org/tutorials/keras/text_classification_with_hub</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
        <p:nvSpPr>
          <p:cNvPr id="9" name="Rectangle 1">
            <a:extLst>
              <a:ext uri="{FF2B5EF4-FFF2-40B4-BE49-F238E27FC236}">
                <a16:creationId xmlns:a16="http://schemas.microsoft.com/office/drawing/2014/main" id="{7BABD4A3-A6AE-44F7-859A-1B94A85C5D87}"/>
              </a:ext>
            </a:extLst>
          </p:cNvPr>
          <p:cNvSpPr>
            <a:spLocks noChangeArrowheads="1"/>
          </p:cNvSpPr>
          <p:nvPr/>
        </p:nvSpPr>
        <p:spPr bwMode="auto">
          <a:xfrm>
            <a:off x="0" y="-63739"/>
            <a:ext cx="0" cy="5846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03136" rIns="-19044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9647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Text Classifier with Preprocess Text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31236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Build the Model</a:t>
            </a:r>
          </a:p>
          <a:p>
            <a:pPr marL="342900" indent="-342900" algn="l">
              <a:buClr>
                <a:srgbClr val="0070C0"/>
              </a:buClr>
              <a:buSzPct val="80000"/>
              <a:buFont typeface="Wingdings" pitchFamily="2" charset="2"/>
              <a:buChar char="u"/>
            </a:pPr>
            <a:r>
              <a:rPr lang="en-US" altLang="en-US" sz="1800" dirty="0">
                <a:solidFill>
                  <a:schemeClr val="tx1"/>
                </a:solidFill>
              </a:rPr>
              <a:t>Hidden units</a:t>
            </a:r>
          </a:p>
          <a:p>
            <a:pPr marL="342900" indent="-342900" algn="l">
              <a:buClr>
                <a:srgbClr val="0070C0"/>
              </a:buClr>
              <a:buSzPct val="80000"/>
              <a:buFont typeface="Wingdings" pitchFamily="2" charset="2"/>
              <a:buChar char="u"/>
            </a:pPr>
            <a:r>
              <a:rPr lang="en-US" altLang="en-US" sz="1800" dirty="0">
                <a:solidFill>
                  <a:schemeClr val="tx1"/>
                </a:solidFill>
              </a:rPr>
              <a:t>The above model has two intermediate or "hidden" layers, between the input and output. The number of outputs (units, nodes, or neurons) is the dimension of the representational space for the layer. In other words, the amount of freedom the network is allowed when learning an internal representation.</a:t>
            </a:r>
          </a:p>
          <a:p>
            <a:pPr marL="342900" indent="-342900" algn="l">
              <a:buClr>
                <a:srgbClr val="0070C0"/>
              </a:buClr>
              <a:buSzPct val="80000"/>
              <a:buFont typeface="Wingdings" pitchFamily="2" charset="2"/>
              <a:buChar char="u"/>
            </a:pPr>
            <a:r>
              <a:rPr lang="en-US" altLang="en-US" sz="1800" dirty="0">
                <a:solidFill>
                  <a:schemeClr val="tx1"/>
                </a:solidFill>
              </a:rPr>
              <a:t>If a model has more hidden units (a higher-dimensional representation space), and/or more layers, then the network can learn more complex representations. However, it makes the network more computationally expensive and may lead to learning unwanted patterns—patterns that improve performance on training data but not on the test data. This is called </a:t>
            </a:r>
            <a:r>
              <a:rPr lang="en-US" altLang="en-US" sz="1800" i="1" dirty="0">
                <a:solidFill>
                  <a:schemeClr val="tx1"/>
                </a:solidFill>
              </a:rPr>
              <a:t>overfitting</a:t>
            </a:r>
            <a:r>
              <a:rPr lang="en-US" altLang="en-US" sz="1800" dirty="0">
                <a:solidFill>
                  <a:schemeClr val="tx1"/>
                </a:solidFill>
              </a:rPr>
              <a:t>, and we'll explore it later.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https://www.tensorflow.org/tutorials/keras/text_classification_with_hub</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
        <p:nvSpPr>
          <p:cNvPr id="9" name="Rectangle 1">
            <a:extLst>
              <a:ext uri="{FF2B5EF4-FFF2-40B4-BE49-F238E27FC236}">
                <a16:creationId xmlns:a16="http://schemas.microsoft.com/office/drawing/2014/main" id="{7BABD4A3-A6AE-44F7-859A-1B94A85C5D87}"/>
              </a:ext>
            </a:extLst>
          </p:cNvPr>
          <p:cNvSpPr>
            <a:spLocks noChangeArrowheads="1"/>
          </p:cNvSpPr>
          <p:nvPr/>
        </p:nvSpPr>
        <p:spPr bwMode="auto">
          <a:xfrm>
            <a:off x="0" y="-63739"/>
            <a:ext cx="0" cy="5846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03136" rIns="-19044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9254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Text Classifier with Preprocess Text</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08012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Compile Model</a:t>
            </a:r>
          </a:p>
          <a:p>
            <a:pPr marL="342900" indent="-342900" algn="l">
              <a:buClr>
                <a:srgbClr val="0070C0"/>
              </a:buClr>
              <a:buSzPct val="80000"/>
              <a:buFont typeface="Wingdings" pitchFamily="2" charset="2"/>
              <a:buChar char="u"/>
            </a:pPr>
            <a:r>
              <a:rPr lang="en-US" altLang="en-US" sz="1800" b="1" dirty="0">
                <a:solidFill>
                  <a:schemeClr val="tx1"/>
                </a:solidFill>
              </a:rPr>
              <a:t>Train Model</a:t>
            </a:r>
          </a:p>
          <a:p>
            <a:pPr marL="342900" indent="-342900" algn="l">
              <a:buClr>
                <a:srgbClr val="0070C0"/>
              </a:buClr>
              <a:buSzPct val="80000"/>
              <a:buFont typeface="Wingdings" pitchFamily="2" charset="2"/>
              <a:buChar char="u"/>
            </a:pPr>
            <a:r>
              <a:rPr lang="en-US" altLang="en-US" sz="1800" b="1" dirty="0">
                <a:solidFill>
                  <a:schemeClr val="tx1"/>
                </a:solidFill>
              </a:rPr>
              <a:t>Evaluate Model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https://www.tensorflow.org/tutorials/keras/text_classification_with_hub</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
        <p:nvSpPr>
          <p:cNvPr id="9" name="Rectangle 1">
            <a:extLst>
              <a:ext uri="{FF2B5EF4-FFF2-40B4-BE49-F238E27FC236}">
                <a16:creationId xmlns:a16="http://schemas.microsoft.com/office/drawing/2014/main" id="{7BABD4A3-A6AE-44F7-859A-1B94A85C5D87}"/>
              </a:ext>
            </a:extLst>
          </p:cNvPr>
          <p:cNvSpPr>
            <a:spLocks noChangeArrowheads="1"/>
          </p:cNvSpPr>
          <p:nvPr/>
        </p:nvSpPr>
        <p:spPr bwMode="auto">
          <a:xfrm>
            <a:off x="0" y="-63739"/>
            <a:ext cx="0" cy="5846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03136" rIns="-19044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6E4BA9FC-9A6F-4BC5-9613-7CBECF391618}"/>
              </a:ext>
            </a:extLst>
          </p:cNvPr>
          <p:cNvPicPr>
            <a:picLocks noChangeAspect="1"/>
          </p:cNvPicPr>
          <p:nvPr/>
        </p:nvPicPr>
        <p:blipFill>
          <a:blip r:embed="rId3"/>
          <a:stretch>
            <a:fillRect/>
          </a:stretch>
        </p:blipFill>
        <p:spPr>
          <a:xfrm>
            <a:off x="1547664" y="2539505"/>
            <a:ext cx="5314950" cy="2952750"/>
          </a:xfrm>
          <a:prstGeom prst="rect">
            <a:avLst/>
          </a:prstGeom>
          <a:ln>
            <a:solidFill>
              <a:srgbClr val="C00000"/>
            </a:solidFill>
          </a:ln>
        </p:spPr>
      </p:pic>
    </p:spTree>
    <p:extLst>
      <p:ext uri="{BB962C8B-B14F-4D97-AF65-F5344CB8AC3E}">
        <p14:creationId xmlns:p14="http://schemas.microsoft.com/office/powerpoint/2010/main" val="3109797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Text Classifier with Preprocess Text</a:t>
            </a:r>
            <a:endParaRPr lang="zh-TW" altLang="en-US" b="1" dirty="0">
              <a:solidFill>
                <a:srgbClr val="FFFF00"/>
              </a:solidFill>
            </a:endParaRPr>
          </a:p>
        </p:txBody>
      </p:sp>
      <p:sp>
        <p:nvSpPr>
          <p:cNvPr id="3" name="副標題 2"/>
          <p:cNvSpPr>
            <a:spLocks noGrp="1"/>
          </p:cNvSpPr>
          <p:nvPr>
            <p:ph type="subTitle" idx="1"/>
          </p:nvPr>
        </p:nvSpPr>
        <p:spPr>
          <a:xfrm>
            <a:off x="467544" y="1268760"/>
            <a:ext cx="3456384" cy="6480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Create Graph</a:t>
            </a:r>
          </a:p>
          <a:p>
            <a:pPr marL="342900" indent="-342900" algn="l">
              <a:buClr>
                <a:srgbClr val="0070C0"/>
              </a:buClr>
              <a:buSzPct val="80000"/>
              <a:buFont typeface="Wingdings" pitchFamily="2" charset="2"/>
              <a:buChar char="u"/>
            </a:pPr>
            <a:r>
              <a:rPr lang="en-US" altLang="en-US" sz="1800" b="1" dirty="0">
                <a:solidFill>
                  <a:schemeClr val="tx1"/>
                </a:solidFill>
              </a:rPr>
              <a:t>Plot Validation Loss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https://www.tensorflow.org/tutorials/keras/text_classification_with_hub</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
        <p:nvSpPr>
          <p:cNvPr id="9" name="Rectangle 1">
            <a:extLst>
              <a:ext uri="{FF2B5EF4-FFF2-40B4-BE49-F238E27FC236}">
                <a16:creationId xmlns:a16="http://schemas.microsoft.com/office/drawing/2014/main" id="{7BABD4A3-A6AE-44F7-859A-1B94A85C5D87}"/>
              </a:ext>
            </a:extLst>
          </p:cNvPr>
          <p:cNvSpPr>
            <a:spLocks noChangeArrowheads="1"/>
          </p:cNvSpPr>
          <p:nvPr/>
        </p:nvSpPr>
        <p:spPr bwMode="auto">
          <a:xfrm>
            <a:off x="0" y="-63739"/>
            <a:ext cx="0" cy="5846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03136" rIns="-19044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84ABCFCD-400D-4DBB-9C2A-DED1E79AAF0B}"/>
              </a:ext>
            </a:extLst>
          </p:cNvPr>
          <p:cNvPicPr>
            <a:picLocks noChangeAspect="1"/>
          </p:cNvPicPr>
          <p:nvPr/>
        </p:nvPicPr>
        <p:blipFill>
          <a:blip r:embed="rId3"/>
          <a:stretch>
            <a:fillRect/>
          </a:stretch>
        </p:blipFill>
        <p:spPr>
          <a:xfrm>
            <a:off x="453850" y="2088590"/>
            <a:ext cx="4118150" cy="3816424"/>
          </a:xfrm>
          <a:prstGeom prst="rect">
            <a:avLst/>
          </a:prstGeom>
          <a:ln>
            <a:solidFill>
              <a:srgbClr val="C00000"/>
            </a:solidFill>
          </a:ln>
        </p:spPr>
      </p:pic>
      <p:pic>
        <p:nvPicPr>
          <p:cNvPr id="11" name="Picture 10">
            <a:extLst>
              <a:ext uri="{FF2B5EF4-FFF2-40B4-BE49-F238E27FC236}">
                <a16:creationId xmlns:a16="http://schemas.microsoft.com/office/drawing/2014/main" id="{32387D73-6C5B-436D-9A1D-FE01850E3F0E}"/>
              </a:ext>
            </a:extLst>
          </p:cNvPr>
          <p:cNvPicPr>
            <a:picLocks noChangeAspect="1"/>
          </p:cNvPicPr>
          <p:nvPr/>
        </p:nvPicPr>
        <p:blipFill>
          <a:blip r:embed="rId4"/>
          <a:stretch>
            <a:fillRect/>
          </a:stretch>
        </p:blipFill>
        <p:spPr>
          <a:xfrm>
            <a:off x="4716016" y="1241220"/>
            <a:ext cx="4222697" cy="3582695"/>
          </a:xfrm>
          <a:prstGeom prst="rect">
            <a:avLst/>
          </a:prstGeom>
          <a:ln>
            <a:solidFill>
              <a:srgbClr val="C00000"/>
            </a:solidFill>
          </a:ln>
        </p:spPr>
      </p:pic>
      <p:pic>
        <p:nvPicPr>
          <p:cNvPr id="12" name="Picture 11">
            <a:extLst>
              <a:ext uri="{FF2B5EF4-FFF2-40B4-BE49-F238E27FC236}">
                <a16:creationId xmlns:a16="http://schemas.microsoft.com/office/drawing/2014/main" id="{2F368469-9F55-42A7-8334-5EA23369F427}"/>
              </a:ext>
            </a:extLst>
          </p:cNvPr>
          <p:cNvPicPr>
            <a:picLocks noChangeAspect="1"/>
          </p:cNvPicPr>
          <p:nvPr/>
        </p:nvPicPr>
        <p:blipFill>
          <a:blip r:embed="rId5"/>
          <a:stretch>
            <a:fillRect/>
          </a:stretch>
        </p:blipFill>
        <p:spPr>
          <a:xfrm>
            <a:off x="4716016" y="5094832"/>
            <a:ext cx="2409825" cy="495300"/>
          </a:xfrm>
          <a:prstGeom prst="rect">
            <a:avLst/>
          </a:prstGeom>
          <a:ln>
            <a:solidFill>
              <a:srgbClr val="C00000"/>
            </a:solidFill>
          </a:ln>
        </p:spPr>
      </p:pic>
    </p:spTree>
    <p:extLst>
      <p:ext uri="{BB962C8B-B14F-4D97-AF65-F5344CB8AC3E}">
        <p14:creationId xmlns:p14="http://schemas.microsoft.com/office/powerpoint/2010/main" val="798358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Text Classifier with Preprocess Text</a:t>
            </a:r>
            <a:endParaRPr lang="zh-TW" altLang="en-US" b="1" dirty="0">
              <a:solidFill>
                <a:srgbClr val="FFFF00"/>
              </a:solidFill>
            </a:endParaRPr>
          </a:p>
        </p:txBody>
      </p:sp>
      <p:sp>
        <p:nvSpPr>
          <p:cNvPr id="3" name="副標題 2"/>
          <p:cNvSpPr>
            <a:spLocks noGrp="1"/>
          </p:cNvSpPr>
          <p:nvPr>
            <p:ph type="subTitle" idx="1"/>
          </p:nvPr>
        </p:nvSpPr>
        <p:spPr>
          <a:xfrm>
            <a:off x="467544" y="1268760"/>
            <a:ext cx="3456384" cy="6480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Create Graph</a:t>
            </a:r>
          </a:p>
          <a:p>
            <a:pPr marL="342900" indent="-342900" algn="l">
              <a:buClr>
                <a:srgbClr val="0070C0"/>
              </a:buClr>
              <a:buSzPct val="80000"/>
              <a:buFont typeface="Wingdings" pitchFamily="2" charset="2"/>
              <a:buChar char="u"/>
            </a:pPr>
            <a:r>
              <a:rPr lang="en-US" altLang="en-US" sz="1800" b="1" dirty="0">
                <a:solidFill>
                  <a:schemeClr val="tx1"/>
                </a:solidFill>
              </a:rPr>
              <a:t>Plot </a:t>
            </a:r>
            <a:r>
              <a:rPr lang="en-US" altLang="en-US" sz="1800" b="1">
                <a:solidFill>
                  <a:schemeClr val="tx1"/>
                </a:solidFill>
              </a:rPr>
              <a:t>Validation Accuracy</a:t>
            </a:r>
            <a:endParaRPr lang="en-US" alt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https://www.tensorflow.org/tutorials/keras/text_classification_with_hub</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
        <p:nvSpPr>
          <p:cNvPr id="9" name="Rectangle 1">
            <a:extLst>
              <a:ext uri="{FF2B5EF4-FFF2-40B4-BE49-F238E27FC236}">
                <a16:creationId xmlns:a16="http://schemas.microsoft.com/office/drawing/2014/main" id="{7BABD4A3-A6AE-44F7-859A-1B94A85C5D87}"/>
              </a:ext>
            </a:extLst>
          </p:cNvPr>
          <p:cNvSpPr>
            <a:spLocks noChangeArrowheads="1"/>
          </p:cNvSpPr>
          <p:nvPr/>
        </p:nvSpPr>
        <p:spPr bwMode="auto">
          <a:xfrm>
            <a:off x="0" y="-63739"/>
            <a:ext cx="0" cy="5846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03136" rIns="-19044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2C06E88A-510A-44DD-9892-851F29276057}"/>
              </a:ext>
            </a:extLst>
          </p:cNvPr>
          <p:cNvPicPr>
            <a:picLocks noChangeAspect="1"/>
          </p:cNvPicPr>
          <p:nvPr/>
        </p:nvPicPr>
        <p:blipFill>
          <a:blip r:embed="rId3"/>
          <a:stretch>
            <a:fillRect/>
          </a:stretch>
        </p:blipFill>
        <p:spPr>
          <a:xfrm>
            <a:off x="5292080" y="2108002"/>
            <a:ext cx="3681139" cy="3124087"/>
          </a:xfrm>
          <a:prstGeom prst="rect">
            <a:avLst/>
          </a:prstGeom>
          <a:ln>
            <a:solidFill>
              <a:srgbClr val="C00000"/>
            </a:solidFill>
          </a:ln>
        </p:spPr>
      </p:pic>
      <p:pic>
        <p:nvPicPr>
          <p:cNvPr id="8" name="Picture 7">
            <a:extLst>
              <a:ext uri="{FF2B5EF4-FFF2-40B4-BE49-F238E27FC236}">
                <a16:creationId xmlns:a16="http://schemas.microsoft.com/office/drawing/2014/main" id="{BE39A628-11CA-4008-A6F1-C1DB3731B08F}"/>
              </a:ext>
            </a:extLst>
          </p:cNvPr>
          <p:cNvPicPr>
            <a:picLocks noChangeAspect="1"/>
          </p:cNvPicPr>
          <p:nvPr/>
        </p:nvPicPr>
        <p:blipFill>
          <a:blip r:embed="rId4"/>
          <a:stretch>
            <a:fillRect/>
          </a:stretch>
        </p:blipFill>
        <p:spPr>
          <a:xfrm>
            <a:off x="428849" y="2108002"/>
            <a:ext cx="4752975" cy="2076450"/>
          </a:xfrm>
          <a:prstGeom prst="rect">
            <a:avLst/>
          </a:prstGeom>
          <a:ln>
            <a:solidFill>
              <a:srgbClr val="C00000"/>
            </a:solidFill>
          </a:ln>
        </p:spPr>
      </p:pic>
    </p:spTree>
    <p:extLst>
      <p:ext uri="{BB962C8B-B14F-4D97-AF65-F5344CB8AC3E}">
        <p14:creationId xmlns:p14="http://schemas.microsoft.com/office/powerpoint/2010/main" val="3483177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2020/5/11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Text Classifier with Preprocess Text</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96855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Text Classifier with Preprocess Text</a:t>
            </a:r>
          </a:p>
          <a:p>
            <a:pPr marL="342900" indent="-342900" algn="l">
              <a:buClr>
                <a:srgbClr val="0070C0"/>
              </a:buClr>
              <a:buSzPct val="80000"/>
              <a:buFont typeface="Wingdings" pitchFamily="2" charset="2"/>
              <a:buChar char="u"/>
            </a:pPr>
            <a:r>
              <a:rPr lang="en-US" sz="1800" b="1" dirty="0">
                <a:solidFill>
                  <a:schemeClr val="tx1"/>
                </a:solidFill>
              </a:rPr>
              <a:t>Problem Description:</a:t>
            </a:r>
          </a:p>
          <a:p>
            <a:pPr marL="342900" indent="-342900" algn="l">
              <a:buClr>
                <a:srgbClr val="0070C0"/>
              </a:buClr>
              <a:buSzPct val="80000"/>
              <a:buFont typeface="Wingdings" pitchFamily="2" charset="2"/>
              <a:buChar char="u"/>
            </a:pPr>
            <a:r>
              <a:rPr lang="en-US" sz="1800" dirty="0">
                <a:solidFill>
                  <a:schemeClr val="tx1"/>
                </a:solidFill>
              </a:rPr>
              <a:t>Given: </a:t>
            </a:r>
          </a:p>
          <a:p>
            <a:pPr marL="800100" lvl="1" indent="-342900" algn="l">
              <a:buClr>
                <a:srgbClr val="0070C0"/>
              </a:buClr>
              <a:buSzPct val="80000"/>
              <a:buFont typeface="Wingdings" pitchFamily="2" charset="2"/>
              <a:buChar char="u"/>
            </a:pPr>
            <a:r>
              <a:rPr lang="en-US" sz="1800" dirty="0">
                <a:solidFill>
                  <a:schemeClr val="tx1"/>
                </a:solidFill>
              </a:rPr>
              <a:t>The  movie reviewer enter their opinion with texts</a:t>
            </a:r>
          </a:p>
          <a:p>
            <a:pPr marL="342900" indent="-342900" algn="l">
              <a:buClr>
                <a:srgbClr val="0070C0"/>
              </a:buClr>
              <a:buSzPct val="80000"/>
              <a:buFont typeface="Wingdings" pitchFamily="2" charset="2"/>
              <a:buChar char="u"/>
            </a:pPr>
            <a:r>
              <a:rPr lang="en-US" sz="1800" dirty="0">
                <a:solidFill>
                  <a:schemeClr val="tx1"/>
                </a:solidFill>
              </a:rPr>
              <a:t>Predict: the text is positive or negative.</a:t>
            </a:r>
          </a:p>
          <a:p>
            <a:pPr marL="342900" indent="-342900" algn="l">
              <a:buClr>
                <a:srgbClr val="0070C0"/>
              </a:buClr>
              <a:buSzPct val="80000"/>
              <a:buFont typeface="Wingdings" pitchFamily="2" charset="2"/>
              <a:buChar char="u"/>
            </a:pPr>
            <a:r>
              <a:rPr lang="en-US" sz="1800" dirty="0">
                <a:solidFill>
                  <a:schemeClr val="tx1"/>
                </a:solidFill>
              </a:rPr>
              <a:t>Problem formation :</a:t>
            </a:r>
          </a:p>
          <a:p>
            <a:pPr marL="342900" indent="-342900" algn="l">
              <a:buClr>
                <a:srgbClr val="0070C0"/>
              </a:buClr>
              <a:buSzPct val="80000"/>
              <a:buFont typeface="Wingdings" pitchFamily="2" charset="2"/>
              <a:buChar char="u"/>
            </a:pPr>
            <a:r>
              <a:rPr lang="en-US" sz="1800" dirty="0">
                <a:solidFill>
                  <a:schemeClr val="tx1"/>
                </a:solidFill>
              </a:rPr>
              <a:t>Given:</a:t>
            </a:r>
          </a:p>
          <a:p>
            <a:pPr marL="800100" lvl="1" indent="-342900" algn="l">
              <a:buClr>
                <a:srgbClr val="0070C0"/>
              </a:buClr>
              <a:buSzPct val="80000"/>
              <a:buFont typeface="Wingdings" pitchFamily="2" charset="2"/>
              <a:buChar char="u"/>
            </a:pPr>
            <a:r>
              <a:rPr lang="en-US" sz="1800" dirty="0">
                <a:solidFill>
                  <a:schemeClr val="tx1"/>
                </a:solidFill>
              </a:rPr>
              <a:t>The  movie reviewer enter their opinion with texts.</a:t>
            </a:r>
          </a:p>
          <a:p>
            <a:pPr marL="800100" lvl="1" indent="-342900" algn="l">
              <a:buClr>
                <a:srgbClr val="0070C0"/>
              </a:buClr>
              <a:buSzPct val="80000"/>
              <a:buFont typeface="Wingdings" pitchFamily="2" charset="2"/>
              <a:buChar char="u"/>
            </a:pPr>
            <a:r>
              <a:rPr lang="en-US" sz="1800" dirty="0">
                <a:solidFill>
                  <a:schemeClr val="tx1"/>
                </a:solidFill>
              </a:rPr>
              <a:t>Translate the text into the number (code) as the unique code stream as input.</a:t>
            </a:r>
          </a:p>
          <a:p>
            <a:pPr marL="342900" indent="-342900" algn="l">
              <a:buClr>
                <a:srgbClr val="0070C0"/>
              </a:buClr>
              <a:buSzPct val="80000"/>
              <a:buFont typeface="Wingdings" pitchFamily="2" charset="2"/>
              <a:buChar char="u"/>
            </a:pPr>
            <a:r>
              <a:rPr lang="en-US" sz="1800" dirty="0">
                <a:solidFill>
                  <a:schemeClr val="tx1"/>
                </a:solidFill>
              </a:rPr>
              <a:t>Predict:</a:t>
            </a:r>
          </a:p>
          <a:p>
            <a:pPr marL="800100" lvl="1" indent="-342900" algn="l">
              <a:buClr>
                <a:srgbClr val="0070C0"/>
              </a:buClr>
              <a:buSzPct val="80000"/>
              <a:buFont typeface="Wingdings" pitchFamily="2" charset="2"/>
              <a:buChar char="u"/>
            </a:pPr>
            <a:r>
              <a:rPr lang="en-US" sz="1800" dirty="0">
                <a:solidFill>
                  <a:schemeClr val="tx1"/>
                </a:solidFill>
              </a:rPr>
              <a:t>The output is label positive (1) or negative (0).</a:t>
            </a:r>
            <a:endParaRPr lang="en-US" altLang="zh-TW" sz="1800" b="1" dirty="0">
              <a:solidFill>
                <a:schemeClr val="tx1"/>
              </a:solidFill>
            </a:endParaRPr>
          </a:p>
          <a:p>
            <a:pPr marL="342900" indent="-342900" algn="l">
              <a:buClr>
                <a:srgbClr val="0070C0"/>
              </a:buClr>
              <a:buSzPct val="80000"/>
              <a:buFont typeface="Wingdings" pitchFamily="2" charset="2"/>
              <a:buChar char="u"/>
            </a:pPr>
            <a:r>
              <a:rPr lang="en-US" altLang="zh-TW" sz="1800" dirty="0">
                <a:solidFill>
                  <a:schemeClr val="tx1"/>
                </a:solidFill>
              </a:rPr>
              <a:t>The IMDB dataset contains 50,000 movie reviews. The dataset are split into 25,000 reviews for training and 25,000 reviews for testing.</a:t>
            </a:r>
          </a:p>
          <a:p>
            <a:pPr marL="342900" indent="-342900" algn="l">
              <a:buClr>
                <a:srgbClr val="0070C0"/>
              </a:buClr>
              <a:buSzPct val="80000"/>
              <a:buFont typeface="Wingdings" pitchFamily="2" charset="2"/>
              <a:buChar char="u"/>
            </a:pPr>
            <a:r>
              <a:rPr lang="en-US" altLang="zh-TW" sz="1800" dirty="0">
                <a:solidFill>
                  <a:schemeClr val="tx1"/>
                </a:solidFill>
              </a:rPr>
              <a:t>Installed </a:t>
            </a:r>
            <a:r>
              <a:rPr lang="en-US" altLang="zh-TW" sz="1800" dirty="0" err="1">
                <a:solidFill>
                  <a:schemeClr val="tx1"/>
                </a:solidFill>
              </a:rPr>
              <a:t>tfds</a:t>
            </a:r>
            <a:r>
              <a:rPr lang="en-US" altLang="zh-TW" sz="1800" dirty="0">
                <a:solidFill>
                  <a:schemeClr val="tx1"/>
                </a:solidFill>
              </a:rPr>
              <a:t> (Tensorflow Dataset) package for text processing. </a:t>
            </a:r>
          </a:p>
          <a:p>
            <a:pPr marL="342900" indent="-342900" algn="l">
              <a:buClr>
                <a:srgbClr val="0070C0"/>
              </a:buClr>
              <a:buSzPct val="80000"/>
              <a:buFont typeface="Wingdings" pitchFamily="2" charset="2"/>
              <a:buChar char="u"/>
            </a:pPr>
            <a:r>
              <a:rPr lang="en-US" altLang="zh-TW" sz="1800" dirty="0">
                <a:solidFill>
                  <a:schemeClr val="tx1"/>
                </a:solidFill>
              </a:rPr>
              <a:t>&gt; pip install </a:t>
            </a:r>
            <a:r>
              <a:rPr lang="en-US" altLang="zh-TW" sz="1800" dirty="0" err="1">
                <a:solidFill>
                  <a:schemeClr val="tx1"/>
                </a:solidFill>
              </a:rPr>
              <a:t>tfds</a:t>
            </a:r>
            <a:r>
              <a:rPr lang="en-US" altLang="zh-TW" sz="1800" dirty="0">
                <a:solidFill>
                  <a:schemeClr val="tx1"/>
                </a:solidFill>
              </a:rPr>
              <a:t>-nightly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https://www.tensorflow.org/tutorials/keras/text_classification_with_hub</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4151222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Text Classifier with Preprocess Text</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Text Classifier with Preprocess Text</a:t>
            </a:r>
          </a:p>
          <a:p>
            <a:pPr marL="342900" indent="-342900" algn="l">
              <a:buClr>
                <a:srgbClr val="0070C0"/>
              </a:buClr>
              <a:buSzPct val="80000"/>
              <a:buFont typeface="Wingdings" pitchFamily="2" charset="2"/>
              <a:buChar char="u"/>
            </a:pPr>
            <a:r>
              <a:rPr lang="en-US" sz="1800" dirty="0">
                <a:solidFill>
                  <a:schemeClr val="tx1"/>
                </a:solidFill>
              </a:rPr>
              <a:t>Import the Python Tensorflow package.</a:t>
            </a: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https://www.tensorflow.org/tutorials/keras/text_classification_with_hub</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DA6CF4B4-5253-4778-A23B-EFFD766C3994}"/>
              </a:ext>
            </a:extLst>
          </p:cNvPr>
          <p:cNvPicPr>
            <a:picLocks noChangeAspect="1"/>
          </p:cNvPicPr>
          <p:nvPr/>
        </p:nvPicPr>
        <p:blipFill>
          <a:blip r:embed="rId3"/>
          <a:stretch>
            <a:fillRect/>
          </a:stretch>
        </p:blipFill>
        <p:spPr>
          <a:xfrm>
            <a:off x="1979712" y="2333625"/>
            <a:ext cx="3743325" cy="2190750"/>
          </a:xfrm>
          <a:prstGeom prst="rect">
            <a:avLst/>
          </a:prstGeom>
          <a:ln>
            <a:solidFill>
              <a:srgbClr val="C00000"/>
            </a:solidFill>
          </a:ln>
        </p:spPr>
      </p:pic>
    </p:spTree>
    <p:extLst>
      <p:ext uri="{BB962C8B-B14F-4D97-AF65-F5344CB8AC3E}">
        <p14:creationId xmlns:p14="http://schemas.microsoft.com/office/powerpoint/2010/main" val="4161691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Text Classifier with Preprocess Text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5202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Download the IMDB Dataset</a:t>
            </a:r>
          </a:p>
          <a:p>
            <a:pPr marL="342900" indent="-342900" algn="l">
              <a:buClr>
                <a:srgbClr val="0070C0"/>
              </a:buClr>
              <a:buSzPct val="80000"/>
              <a:buFont typeface="Wingdings" pitchFamily="2" charset="2"/>
              <a:buChar char="u"/>
            </a:pPr>
            <a:r>
              <a:rPr lang="en-US" altLang="en-US" sz="1800" dirty="0">
                <a:solidFill>
                  <a:srgbClr val="202124"/>
                </a:solidFill>
                <a:latin typeface="+mj-lt"/>
              </a:rPr>
              <a:t>The IMDB (Internet Movie Database) movie reviews dataset comes with </a:t>
            </a:r>
            <a:r>
              <a:rPr lang="en-US" altLang="en-US" sz="1800" dirty="0" err="1">
                <a:solidFill>
                  <a:srgbClr val="202124"/>
                </a:solidFill>
                <a:latin typeface="+mj-lt"/>
              </a:rPr>
              <a:t>tfds</a:t>
            </a:r>
            <a:r>
              <a:rPr lang="en-US" altLang="en-US" sz="1800" dirty="0">
                <a:solidFill>
                  <a:srgbClr val="202124"/>
                </a:solidFill>
                <a:latin typeface="+mj-lt"/>
              </a:rPr>
              <a:t> (Tensorflow Dataset) package. </a:t>
            </a:r>
          </a:p>
          <a:p>
            <a:pPr marL="342900" indent="-342900" algn="l">
              <a:buClr>
                <a:srgbClr val="0070C0"/>
              </a:buClr>
              <a:buSzPct val="80000"/>
              <a:buFont typeface="Wingdings" pitchFamily="2" charset="2"/>
              <a:buChar char="u"/>
            </a:pPr>
            <a:r>
              <a:rPr lang="en-US" altLang="en-US" sz="1800" dirty="0">
                <a:solidFill>
                  <a:srgbClr val="202124"/>
                </a:solidFill>
                <a:latin typeface="+mj-lt"/>
              </a:rPr>
              <a:t>The IMDB has already been preprocessed so that the reviews (sequences of words) have been converted to sequences of</a:t>
            </a:r>
            <a:r>
              <a:rPr lang="en-US" altLang="en-US" sz="1800" b="1" dirty="0">
                <a:solidFill>
                  <a:srgbClr val="C00000"/>
                </a:solidFill>
                <a:latin typeface="+mj-lt"/>
              </a:rPr>
              <a:t> integers</a:t>
            </a:r>
            <a:r>
              <a:rPr lang="en-US" altLang="en-US" sz="1800" dirty="0">
                <a:solidFill>
                  <a:srgbClr val="202124"/>
                </a:solidFill>
                <a:latin typeface="+mj-lt"/>
              </a:rPr>
              <a:t>, where each integer represents a specific word in a dictionary.</a:t>
            </a:r>
            <a:endParaRPr lang="en-US" altLang="en-US" sz="1800" dirty="0">
              <a:solidFill>
                <a:schemeClr val="tx1"/>
              </a:solidFill>
              <a:latin typeface="+mj-lt"/>
            </a:endParaRPr>
          </a:p>
          <a:p>
            <a:pPr marL="342900" indent="-342900" algn="l">
              <a:buClr>
                <a:srgbClr val="0070C0"/>
              </a:buClr>
              <a:buSzPct val="80000"/>
              <a:buFont typeface="Wingdings" pitchFamily="2" charset="2"/>
              <a:buChar char="u"/>
            </a:pPr>
            <a:r>
              <a:rPr lang="en-US" altLang="en-US" sz="1800" dirty="0">
                <a:solidFill>
                  <a:srgbClr val="202124"/>
                </a:solidFill>
                <a:latin typeface="+mj-lt"/>
              </a:rPr>
              <a:t>The following code downloads the IMDB dataset to your machine (or uses a cached copy if you've already downloaded it):</a:t>
            </a:r>
            <a:endParaRPr lang="en-US" altLang="en-US" sz="1800" dirty="0">
              <a:solidFill>
                <a:schemeClr val="tx1"/>
              </a:solidFill>
              <a:latin typeface="+mj-lt"/>
            </a:endParaRPr>
          </a:p>
          <a:p>
            <a:pPr marL="342900" indent="-342900" algn="l">
              <a:buClr>
                <a:srgbClr val="0070C0"/>
              </a:buClr>
              <a:buSzPct val="80000"/>
              <a:buFont typeface="Wingdings" pitchFamily="2" charset="2"/>
              <a:buChar char="u"/>
            </a:pPr>
            <a:endParaRPr lang="en-US" altLang="zh-TW" sz="1800" dirty="0">
              <a:solidFill>
                <a:schemeClr val="tx1"/>
              </a:solidFill>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https://www.tensorflow.org/tutorials/keras/text_classification_with_hub</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8" name="Picture 7">
            <a:extLst>
              <a:ext uri="{FF2B5EF4-FFF2-40B4-BE49-F238E27FC236}">
                <a16:creationId xmlns:a16="http://schemas.microsoft.com/office/drawing/2014/main" id="{A21D91B9-36B6-4D6D-80EB-65BE857A9696}"/>
              </a:ext>
            </a:extLst>
          </p:cNvPr>
          <p:cNvPicPr>
            <a:picLocks noChangeAspect="1"/>
          </p:cNvPicPr>
          <p:nvPr/>
        </p:nvPicPr>
        <p:blipFill>
          <a:blip r:embed="rId3"/>
          <a:stretch>
            <a:fillRect/>
          </a:stretch>
        </p:blipFill>
        <p:spPr>
          <a:xfrm>
            <a:off x="1314450" y="4324068"/>
            <a:ext cx="6515100" cy="1647825"/>
          </a:xfrm>
          <a:prstGeom prst="rect">
            <a:avLst/>
          </a:prstGeom>
          <a:ln>
            <a:solidFill>
              <a:srgbClr val="C00000"/>
            </a:solidFill>
          </a:ln>
        </p:spPr>
      </p:pic>
    </p:spTree>
    <p:extLst>
      <p:ext uri="{BB962C8B-B14F-4D97-AF65-F5344CB8AC3E}">
        <p14:creationId xmlns:p14="http://schemas.microsoft.com/office/powerpoint/2010/main" val="2944736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Text Classifier with Preprocess Text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0081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Try the Encoder</a:t>
            </a:r>
          </a:p>
          <a:p>
            <a:pPr marL="342900" indent="-342900" algn="l">
              <a:buClr>
                <a:srgbClr val="0070C0"/>
              </a:buClr>
              <a:buSzPct val="80000"/>
              <a:buFont typeface="Wingdings" pitchFamily="2" charset="2"/>
              <a:buChar char="u"/>
            </a:pPr>
            <a:r>
              <a:rPr lang="en-US" altLang="en-US" sz="1800" dirty="0">
                <a:solidFill>
                  <a:schemeClr val="tx1"/>
                </a:solidFill>
                <a:latin typeface="+mj-lt"/>
              </a:rPr>
              <a:t>The dataset </a:t>
            </a:r>
            <a:r>
              <a:rPr lang="en-US" altLang="en-US" sz="1800" b="1" dirty="0">
                <a:solidFill>
                  <a:schemeClr val="tx1"/>
                </a:solidFill>
                <a:latin typeface="+mj-lt"/>
              </a:rPr>
              <a:t>info</a:t>
            </a:r>
            <a:r>
              <a:rPr lang="en-US" altLang="en-US" sz="1800" dirty="0">
                <a:solidFill>
                  <a:schemeClr val="tx1"/>
                </a:solidFill>
                <a:latin typeface="+mj-lt"/>
              </a:rPr>
              <a:t> includes the text encoder (a </a:t>
            </a:r>
            <a:r>
              <a:rPr lang="en-US" altLang="en-US" sz="1800" dirty="0" err="1">
                <a:solidFill>
                  <a:schemeClr val="tx1"/>
                </a:solidFill>
                <a:latin typeface="+mj-lt"/>
                <a:hlinkClick r:id="rId2">
                  <a:extLst>
                    <a:ext uri="{A12FA001-AC4F-418D-AE19-62706E023703}">
                      <ahyp:hlinkClr xmlns:ahyp="http://schemas.microsoft.com/office/drawing/2018/hyperlinkcolor" val="tx"/>
                    </a:ext>
                  </a:extLst>
                </a:hlinkClick>
              </a:rPr>
              <a:t>tfds.features.text.SubwordTextEncoder</a:t>
            </a:r>
            <a:r>
              <a:rPr lang="en-US" altLang="en-US" sz="1800" dirty="0">
                <a:solidFill>
                  <a:schemeClr val="tx1"/>
                </a:solidFill>
                <a:latin typeface="+mj-lt"/>
              </a:rPr>
              <a:t>).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https://www.tensorflow.org/tutorials/keras/text_classification_with_hub</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9" name="Picture 8">
            <a:extLst>
              <a:ext uri="{FF2B5EF4-FFF2-40B4-BE49-F238E27FC236}">
                <a16:creationId xmlns:a16="http://schemas.microsoft.com/office/drawing/2014/main" id="{358B22FD-938A-4394-89D5-03698F57C521}"/>
              </a:ext>
            </a:extLst>
          </p:cNvPr>
          <p:cNvPicPr>
            <a:picLocks noChangeAspect="1"/>
          </p:cNvPicPr>
          <p:nvPr/>
        </p:nvPicPr>
        <p:blipFill>
          <a:blip r:embed="rId4"/>
          <a:stretch>
            <a:fillRect/>
          </a:stretch>
        </p:blipFill>
        <p:spPr>
          <a:xfrm>
            <a:off x="1043608" y="2535833"/>
            <a:ext cx="4933950" cy="628650"/>
          </a:xfrm>
          <a:prstGeom prst="rect">
            <a:avLst/>
          </a:prstGeom>
          <a:ln>
            <a:solidFill>
              <a:srgbClr val="C00000"/>
            </a:solidFill>
          </a:ln>
        </p:spPr>
      </p:pic>
      <p:pic>
        <p:nvPicPr>
          <p:cNvPr id="10" name="Picture 9">
            <a:extLst>
              <a:ext uri="{FF2B5EF4-FFF2-40B4-BE49-F238E27FC236}">
                <a16:creationId xmlns:a16="http://schemas.microsoft.com/office/drawing/2014/main" id="{84D6A74A-5571-4668-85FE-AE1F0F139754}"/>
              </a:ext>
            </a:extLst>
          </p:cNvPr>
          <p:cNvPicPr>
            <a:picLocks noChangeAspect="1"/>
          </p:cNvPicPr>
          <p:nvPr/>
        </p:nvPicPr>
        <p:blipFill>
          <a:blip r:embed="rId5"/>
          <a:stretch>
            <a:fillRect/>
          </a:stretch>
        </p:blipFill>
        <p:spPr>
          <a:xfrm>
            <a:off x="2051720" y="3340122"/>
            <a:ext cx="1714500" cy="238125"/>
          </a:xfrm>
          <a:prstGeom prst="rect">
            <a:avLst/>
          </a:prstGeom>
          <a:ln>
            <a:solidFill>
              <a:srgbClr val="C00000"/>
            </a:solidFill>
          </a:ln>
        </p:spPr>
      </p:pic>
    </p:spTree>
    <p:extLst>
      <p:ext uri="{BB962C8B-B14F-4D97-AF65-F5344CB8AC3E}">
        <p14:creationId xmlns:p14="http://schemas.microsoft.com/office/powerpoint/2010/main" val="2453480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Text Classifier with Preprocess Text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0081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Try the Encoder</a:t>
            </a:r>
          </a:p>
          <a:p>
            <a:pPr marL="342900" indent="-342900" algn="l">
              <a:buClr>
                <a:srgbClr val="0070C0"/>
              </a:buClr>
              <a:buSzPct val="80000"/>
              <a:buFont typeface="Wingdings" pitchFamily="2" charset="2"/>
              <a:buChar char="u"/>
            </a:pPr>
            <a:r>
              <a:rPr lang="en-US" altLang="en-US" sz="1800" dirty="0">
                <a:solidFill>
                  <a:schemeClr val="tx1"/>
                </a:solidFill>
                <a:latin typeface="+mj-lt"/>
              </a:rPr>
              <a:t>Encode s string</a:t>
            </a:r>
          </a:p>
          <a:p>
            <a:pPr marL="342900" indent="-342900" algn="l">
              <a:buClr>
                <a:srgbClr val="0070C0"/>
              </a:buClr>
              <a:buSzPct val="80000"/>
              <a:buFont typeface="Wingdings" pitchFamily="2" charset="2"/>
              <a:buChar char="u"/>
            </a:pPr>
            <a:r>
              <a:rPr lang="en-US" altLang="en-US" sz="1800" dirty="0">
                <a:solidFill>
                  <a:schemeClr val="tx1"/>
                </a:solidFill>
                <a:latin typeface="+mj-lt"/>
              </a:rPr>
              <a:t>Decode a string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https://www.tensorflow.org/tutorials/keras/text_classification_with_hub</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517C11FB-00F7-4C80-8CEA-5817FEAB0F86}"/>
              </a:ext>
            </a:extLst>
          </p:cNvPr>
          <p:cNvPicPr>
            <a:picLocks noChangeAspect="1"/>
          </p:cNvPicPr>
          <p:nvPr/>
        </p:nvPicPr>
        <p:blipFill>
          <a:blip r:embed="rId3"/>
          <a:stretch>
            <a:fillRect/>
          </a:stretch>
        </p:blipFill>
        <p:spPr>
          <a:xfrm>
            <a:off x="1691680" y="4854000"/>
            <a:ext cx="4581525" cy="342900"/>
          </a:xfrm>
          <a:prstGeom prst="rect">
            <a:avLst/>
          </a:prstGeom>
          <a:ln>
            <a:solidFill>
              <a:srgbClr val="C00000"/>
            </a:solidFill>
          </a:ln>
        </p:spPr>
      </p:pic>
      <p:pic>
        <p:nvPicPr>
          <p:cNvPr id="8" name="Picture 7">
            <a:extLst>
              <a:ext uri="{FF2B5EF4-FFF2-40B4-BE49-F238E27FC236}">
                <a16:creationId xmlns:a16="http://schemas.microsoft.com/office/drawing/2014/main" id="{04319911-C76C-49D4-8DEC-CBB05E037481}"/>
              </a:ext>
            </a:extLst>
          </p:cNvPr>
          <p:cNvPicPr>
            <a:picLocks noChangeAspect="1"/>
          </p:cNvPicPr>
          <p:nvPr/>
        </p:nvPicPr>
        <p:blipFill>
          <a:blip r:embed="rId4"/>
          <a:stretch>
            <a:fillRect/>
          </a:stretch>
        </p:blipFill>
        <p:spPr>
          <a:xfrm>
            <a:off x="1691680" y="2441455"/>
            <a:ext cx="4962525" cy="2200275"/>
          </a:xfrm>
          <a:prstGeom prst="rect">
            <a:avLst/>
          </a:prstGeom>
          <a:ln>
            <a:solidFill>
              <a:srgbClr val="C00000"/>
            </a:solidFill>
          </a:ln>
        </p:spPr>
      </p:pic>
    </p:spTree>
    <p:extLst>
      <p:ext uri="{BB962C8B-B14F-4D97-AF65-F5344CB8AC3E}">
        <p14:creationId xmlns:p14="http://schemas.microsoft.com/office/powerpoint/2010/main" val="2817673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Text Classifier with Preprocess Text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7200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j-lt"/>
              </a:rPr>
              <a:t>Print the Encode Words</a:t>
            </a:r>
          </a:p>
          <a:p>
            <a:pPr marL="342900" indent="-342900" algn="l">
              <a:buClr>
                <a:srgbClr val="0070C0"/>
              </a:buClr>
              <a:buSzPct val="80000"/>
              <a:buFont typeface="Wingdings" pitchFamily="2" charset="2"/>
              <a:buChar char="u"/>
            </a:pPr>
            <a:r>
              <a:rPr lang="en-US" altLang="en-US" sz="1800" dirty="0">
                <a:solidFill>
                  <a:schemeClr val="tx1"/>
                </a:solidFill>
                <a:latin typeface="+mj-lt"/>
              </a:rPr>
              <a:t>Print the encode word by decode word-by-word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https://www.tensorflow.org/tutorials/keras/text_classification_with_hub</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9" name="Picture 8">
            <a:extLst>
              <a:ext uri="{FF2B5EF4-FFF2-40B4-BE49-F238E27FC236}">
                <a16:creationId xmlns:a16="http://schemas.microsoft.com/office/drawing/2014/main" id="{1F35ABC8-766E-4D2B-B53B-5E87EDC46FF2}"/>
              </a:ext>
            </a:extLst>
          </p:cNvPr>
          <p:cNvPicPr>
            <a:picLocks noChangeAspect="1"/>
          </p:cNvPicPr>
          <p:nvPr/>
        </p:nvPicPr>
        <p:blipFill>
          <a:blip r:embed="rId3"/>
          <a:stretch>
            <a:fillRect/>
          </a:stretch>
        </p:blipFill>
        <p:spPr>
          <a:xfrm>
            <a:off x="1705691" y="2108434"/>
            <a:ext cx="4829175" cy="752475"/>
          </a:xfrm>
          <a:prstGeom prst="rect">
            <a:avLst/>
          </a:prstGeom>
          <a:ln>
            <a:solidFill>
              <a:srgbClr val="C00000"/>
            </a:solidFill>
          </a:ln>
        </p:spPr>
      </p:pic>
      <p:pic>
        <p:nvPicPr>
          <p:cNvPr id="10" name="Picture 9">
            <a:extLst>
              <a:ext uri="{FF2B5EF4-FFF2-40B4-BE49-F238E27FC236}">
                <a16:creationId xmlns:a16="http://schemas.microsoft.com/office/drawing/2014/main" id="{F80B4036-3D87-4867-A69B-B6485713C755}"/>
              </a:ext>
            </a:extLst>
          </p:cNvPr>
          <p:cNvPicPr>
            <a:picLocks noChangeAspect="1"/>
          </p:cNvPicPr>
          <p:nvPr/>
        </p:nvPicPr>
        <p:blipFill>
          <a:blip r:embed="rId4"/>
          <a:stretch>
            <a:fillRect/>
          </a:stretch>
        </p:blipFill>
        <p:spPr>
          <a:xfrm>
            <a:off x="3635896" y="3010842"/>
            <a:ext cx="1228725" cy="1085850"/>
          </a:xfrm>
          <a:prstGeom prst="rect">
            <a:avLst/>
          </a:prstGeom>
          <a:ln>
            <a:solidFill>
              <a:srgbClr val="C00000"/>
            </a:solidFill>
          </a:ln>
        </p:spPr>
      </p:pic>
    </p:spTree>
    <p:extLst>
      <p:ext uri="{BB962C8B-B14F-4D97-AF65-F5344CB8AC3E}">
        <p14:creationId xmlns:p14="http://schemas.microsoft.com/office/powerpoint/2010/main" val="3037773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Text Classifier with Preprocess Text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4482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Explore the Data</a:t>
            </a:r>
          </a:p>
          <a:p>
            <a:pPr marL="342900" indent="-342900" algn="l">
              <a:buClr>
                <a:srgbClr val="0070C0"/>
              </a:buClr>
              <a:buSzPct val="80000"/>
              <a:buFont typeface="Wingdings" pitchFamily="2" charset="2"/>
              <a:buChar char="u"/>
            </a:pPr>
            <a:r>
              <a:rPr lang="en-US" sz="1800" dirty="0">
                <a:solidFill>
                  <a:schemeClr val="tx1"/>
                </a:solidFill>
              </a:rPr>
              <a:t>Let's take a moment to understand the format of the data. </a:t>
            </a:r>
          </a:p>
          <a:p>
            <a:pPr marL="342900" indent="-342900" algn="l">
              <a:buClr>
                <a:srgbClr val="0070C0"/>
              </a:buClr>
              <a:buSzPct val="80000"/>
              <a:buFont typeface="Wingdings" pitchFamily="2" charset="2"/>
              <a:buChar char="u"/>
            </a:pPr>
            <a:r>
              <a:rPr lang="en-US" sz="1800" dirty="0">
                <a:solidFill>
                  <a:schemeClr val="tx1"/>
                </a:solidFill>
              </a:rPr>
              <a:t>The dataset comes preprocessed: each example is an array of integers representing the words of the movie review.</a:t>
            </a:r>
          </a:p>
          <a:p>
            <a:pPr marL="342900" indent="-342900" algn="l">
              <a:buClr>
                <a:srgbClr val="0070C0"/>
              </a:buClr>
              <a:buSzPct val="80000"/>
              <a:buFont typeface="Wingdings" pitchFamily="2" charset="2"/>
              <a:buChar char="u"/>
            </a:pPr>
            <a:r>
              <a:rPr lang="en-US" sz="1800" dirty="0">
                <a:solidFill>
                  <a:schemeClr val="tx1"/>
                </a:solidFill>
              </a:rPr>
              <a:t>The text of reviews have been converted to integers, where each integer represents a specific word-piece in the dictionary.</a:t>
            </a:r>
          </a:p>
          <a:p>
            <a:pPr marL="342900" indent="-342900" algn="l">
              <a:buClr>
                <a:srgbClr val="0070C0"/>
              </a:buClr>
              <a:buSzPct val="80000"/>
              <a:buFont typeface="Wingdings" pitchFamily="2" charset="2"/>
              <a:buChar char="u"/>
            </a:pPr>
            <a:r>
              <a:rPr lang="en-US" sz="1800" dirty="0">
                <a:solidFill>
                  <a:schemeClr val="tx1"/>
                </a:solidFill>
              </a:rPr>
              <a:t>Each label is an integer value of either 0 or 1, where 0 is a negative review, and 1 is a positive review.</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https://www.tensorflow.org/tutorials/keras/text_classification_with_hub</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1520528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Text Classifier with Preprocess Text</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0081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Explore the Data</a:t>
            </a:r>
          </a:p>
          <a:p>
            <a:pPr marL="342900" indent="-342900" algn="l">
              <a:buClr>
                <a:srgbClr val="0070C0"/>
              </a:buClr>
              <a:buSzPct val="80000"/>
              <a:buFont typeface="Wingdings" pitchFamily="2" charset="2"/>
              <a:buChar char="u"/>
            </a:pPr>
            <a:r>
              <a:rPr lang="en-US" sz="1800" dirty="0">
                <a:solidFill>
                  <a:schemeClr val="tx1"/>
                </a:solidFill>
              </a:rPr>
              <a:t>Take 3 sets of encoded </a:t>
            </a:r>
            <a:r>
              <a:rPr lang="en-US" sz="1800" dirty="0" err="1">
                <a:solidFill>
                  <a:schemeClr val="tx1"/>
                </a:solidFill>
              </a:rPr>
              <a:t>train_example</a:t>
            </a:r>
            <a:r>
              <a:rPr lang="en-US" sz="1800" dirty="0">
                <a:solidFill>
                  <a:schemeClr val="tx1"/>
                </a:solidFill>
              </a:rPr>
              <a:t>  and </a:t>
            </a:r>
            <a:r>
              <a:rPr lang="en-US" sz="1800" dirty="0" err="1">
                <a:solidFill>
                  <a:schemeClr val="tx1"/>
                </a:solidFill>
              </a:rPr>
              <a:t>train_label</a:t>
            </a:r>
            <a:r>
              <a:rPr lang="en-US" sz="1800" dirty="0">
                <a:solidFill>
                  <a:schemeClr val="tx1"/>
                </a:solidFill>
              </a:rPr>
              <a:t> out of </a:t>
            </a:r>
            <a:r>
              <a:rPr lang="en-US" sz="1800" dirty="0" err="1">
                <a:solidFill>
                  <a:schemeClr val="tx1"/>
                </a:solidFill>
              </a:rPr>
              <a:t>train_data</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Decode back to the text format and print out.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https://www.tensorflow.org/tutorials/keras/text_classification_with_hub</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5B6A8F23-2BE3-40C0-81F6-6D5FA71CD66D}"/>
              </a:ext>
            </a:extLst>
          </p:cNvPr>
          <p:cNvPicPr>
            <a:picLocks noChangeAspect="1"/>
          </p:cNvPicPr>
          <p:nvPr/>
        </p:nvPicPr>
        <p:blipFill>
          <a:blip r:embed="rId3"/>
          <a:stretch>
            <a:fillRect/>
          </a:stretch>
        </p:blipFill>
        <p:spPr>
          <a:xfrm>
            <a:off x="1427143" y="2354779"/>
            <a:ext cx="6867525" cy="1704975"/>
          </a:xfrm>
          <a:prstGeom prst="rect">
            <a:avLst/>
          </a:prstGeom>
          <a:ln>
            <a:solidFill>
              <a:srgbClr val="C00000"/>
            </a:solidFill>
          </a:ln>
        </p:spPr>
      </p:pic>
      <p:pic>
        <p:nvPicPr>
          <p:cNvPr id="8" name="Picture 7">
            <a:extLst>
              <a:ext uri="{FF2B5EF4-FFF2-40B4-BE49-F238E27FC236}">
                <a16:creationId xmlns:a16="http://schemas.microsoft.com/office/drawing/2014/main" id="{3CBC7E97-C087-44B4-AB62-83CCDEA7E785}"/>
              </a:ext>
            </a:extLst>
          </p:cNvPr>
          <p:cNvPicPr>
            <a:picLocks noChangeAspect="1"/>
          </p:cNvPicPr>
          <p:nvPr/>
        </p:nvPicPr>
        <p:blipFill>
          <a:blip r:embed="rId4"/>
          <a:stretch>
            <a:fillRect/>
          </a:stretch>
        </p:blipFill>
        <p:spPr>
          <a:xfrm>
            <a:off x="1427143" y="4137661"/>
            <a:ext cx="6286500" cy="2533650"/>
          </a:xfrm>
          <a:prstGeom prst="rect">
            <a:avLst/>
          </a:prstGeom>
          <a:ln>
            <a:solidFill>
              <a:srgbClr val="C00000"/>
            </a:solidFill>
          </a:ln>
        </p:spPr>
      </p:pic>
    </p:spTree>
    <p:extLst>
      <p:ext uri="{BB962C8B-B14F-4D97-AF65-F5344CB8AC3E}">
        <p14:creationId xmlns:p14="http://schemas.microsoft.com/office/powerpoint/2010/main" val="125711538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1330</TotalTime>
  <Words>1371</Words>
  <Application>Microsoft Office PowerPoint</Application>
  <PresentationFormat>On-screen Show (4:3)</PresentationFormat>
  <Paragraphs>163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Roboto</vt:lpstr>
      <vt:lpstr>Roboto Mono</vt:lpstr>
      <vt:lpstr>Wingdings</vt:lpstr>
      <vt:lpstr>Office 佈景主題</vt:lpstr>
      <vt:lpstr>6 Text Classifier with Preprocess Text</vt:lpstr>
      <vt:lpstr>6 Text Classifier with Preprocess Text</vt:lpstr>
      <vt:lpstr>6 Text Classifier with Preprocess Text</vt:lpstr>
      <vt:lpstr>6 Text Classifier with Preprocess Text</vt:lpstr>
      <vt:lpstr>6 Text Classifier with Preprocess Text</vt:lpstr>
      <vt:lpstr>6 Text Classifier with Preprocess Text</vt:lpstr>
      <vt:lpstr>6 Text Classifier with Preprocess Text</vt:lpstr>
      <vt:lpstr>6 Text Classifier with Preprocess Text</vt:lpstr>
      <vt:lpstr>6 Text Classifier with Preprocess Text</vt:lpstr>
      <vt:lpstr>6 Text Classifier with Preprocess Text</vt:lpstr>
      <vt:lpstr>6 Text Classifier with Preprocess Text</vt:lpstr>
      <vt:lpstr>6 Text Classifier with Preprocess Text</vt:lpstr>
      <vt:lpstr>6 Text Classifier with Preprocess Text</vt:lpstr>
      <vt:lpstr>6 Text Classifier with Preprocess Text</vt:lpstr>
      <vt:lpstr>6 Text Classifier with Preprocess Text</vt:lpstr>
      <vt:lpstr>6 Text Classifier with Preprocess Text</vt:lpstr>
      <vt:lpstr>6 Text Classifier with Preprocess Text</vt:lpstr>
      <vt:lpstr>6 Text Classifier with Preprocess Text</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370</cp:revision>
  <dcterms:created xsi:type="dcterms:W3CDTF">2018-09-28T16:40:41Z</dcterms:created>
  <dcterms:modified xsi:type="dcterms:W3CDTF">2020-05-12T00:28:02Z</dcterms:modified>
</cp:coreProperties>
</file>