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70" r:id="rId4"/>
    <p:sldId id="271" r:id="rId5"/>
    <p:sldId id="279" r:id="rId6"/>
    <p:sldId id="272" r:id="rId7"/>
    <p:sldId id="273" r:id="rId8"/>
    <p:sldId id="280" r:id="rId9"/>
    <p:sldId id="274" r:id="rId10"/>
    <p:sldId id="281" r:id="rId11"/>
    <p:sldId id="275" r:id="rId12"/>
    <p:sldId id="282" r:id="rId13"/>
    <p:sldId id="276" r:id="rId14"/>
    <p:sldId id="277" r:id="rId15"/>
    <p:sldId id="278"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57" d="100"/>
          <a:sy n="57" d="100"/>
        </p:scale>
        <p:origin x="816"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901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441" y="2132856"/>
            <a:ext cx="9144000" cy="1470025"/>
          </a:xfrm>
          <a:solidFill>
            <a:srgbClr val="00B0F0"/>
          </a:solidFill>
        </p:spPr>
        <p:txBody>
          <a:bodyPr>
            <a:normAutofit/>
          </a:bodyPr>
          <a:lstStyle/>
          <a:p>
            <a:r>
              <a:rPr lang="en-US" altLang="zh-TW" sz="4800" b="1" dirty="0">
                <a:solidFill>
                  <a:srgbClr val="FFFF00"/>
                </a:solidFill>
              </a:rPr>
              <a:t>901.4 Micro Blog Project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58787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901.4 Micro Blog Project</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1919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Micro Blog Project</a:t>
            </a:r>
          </a:p>
          <a:p>
            <a:pPr marL="342900" indent="-342900" algn="l">
              <a:buClr>
                <a:srgbClr val="0070C0"/>
              </a:buClr>
              <a:buSzPct val="80000"/>
              <a:buFont typeface="Wingdings" pitchFamily="2" charset="2"/>
              <a:buChar char="u"/>
            </a:pPr>
            <a:r>
              <a:rPr lang="en-US" altLang="zh-TW" sz="1600" dirty="0">
                <a:solidFill>
                  <a:schemeClr val="tx1"/>
                </a:solidFill>
                <a:latin typeface="+mj-lt"/>
              </a:rPr>
              <a:t>We will create a min-blog where we can view articles, add an article, delete article. </a:t>
            </a:r>
          </a:p>
          <a:p>
            <a:pPr marL="342900" indent="-342900" algn="l">
              <a:buClr>
                <a:srgbClr val="0070C0"/>
              </a:buClr>
              <a:buSzPct val="80000"/>
              <a:buFont typeface="Wingdings" pitchFamily="2" charset="2"/>
              <a:buChar char="u"/>
            </a:pPr>
            <a:r>
              <a:rPr lang="en-US" altLang="zh-TW" sz="1600" dirty="0">
                <a:solidFill>
                  <a:schemeClr val="tx1"/>
                </a:solidFill>
                <a:latin typeface="+mj-lt"/>
              </a:rPr>
              <a:t>We will use state, react router, fetch data, react Hook, such as, useState and useEffect and create the custom Hook.</a:t>
            </a:r>
          </a:p>
          <a:p>
            <a:pPr marL="342900" indent="-342900" algn="l">
              <a:buClr>
                <a:srgbClr val="0070C0"/>
              </a:buClr>
              <a:buSzPct val="80000"/>
              <a:buFont typeface="Wingdings" pitchFamily="2" charset="2"/>
              <a:buChar char="u"/>
            </a:pPr>
            <a:r>
              <a:rPr lang="en-US" altLang="zh-TW" sz="1600" dirty="0">
                <a:solidFill>
                  <a:schemeClr val="tx1"/>
                </a:solidFill>
                <a:latin typeface="+mj-lt"/>
              </a:rPr>
              <a:t>At the end, we should be able to create bigger application.</a:t>
            </a:r>
          </a:p>
          <a:p>
            <a:pPr marL="342900" indent="-342900" algn="l">
              <a:buClr>
                <a:srgbClr val="0070C0"/>
              </a:buClr>
              <a:buSzPct val="80000"/>
              <a:buFont typeface="Wingdings" pitchFamily="2" charset="2"/>
              <a:buChar char="u"/>
            </a:pPr>
            <a:r>
              <a:rPr lang="en-US" altLang="zh-TW" sz="1600" dirty="0">
                <a:solidFill>
                  <a:schemeClr val="tx1"/>
                </a:solidFill>
                <a:latin typeface="+mj-lt"/>
              </a:rPr>
              <a:t>We need some basic knowledge of HTML, CSS, and JavaScript.</a:t>
            </a:r>
          </a:p>
          <a:p>
            <a:pPr algn="l">
              <a:buClr>
                <a:srgbClr val="0070C0"/>
              </a:buClr>
              <a:buSzPct val="80000"/>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2BDDDF06-C25C-C676-FFFE-C40E07B61A3B}"/>
              </a:ext>
            </a:extLst>
          </p:cNvPr>
          <p:cNvPicPr>
            <a:picLocks noChangeAspect="1"/>
          </p:cNvPicPr>
          <p:nvPr/>
        </p:nvPicPr>
        <p:blipFill>
          <a:blip r:embed="rId2"/>
          <a:stretch>
            <a:fillRect/>
          </a:stretch>
        </p:blipFill>
        <p:spPr>
          <a:xfrm>
            <a:off x="2947987" y="3598192"/>
            <a:ext cx="3248025" cy="2257425"/>
          </a:xfrm>
          <a:prstGeom prst="rect">
            <a:avLst/>
          </a:prstGeom>
          <a:ln>
            <a:solidFill>
              <a:srgbClr val="C00000"/>
            </a:solidFill>
          </a:ln>
        </p:spPr>
      </p:pic>
    </p:spTree>
    <p:extLst>
      <p:ext uri="{BB962C8B-B14F-4D97-AF65-F5344CB8AC3E}">
        <p14:creationId xmlns:p14="http://schemas.microsoft.com/office/powerpoint/2010/main" val="375192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441" y="2132856"/>
            <a:ext cx="9144000" cy="1470025"/>
          </a:xfrm>
          <a:solidFill>
            <a:srgbClr val="00B0F0"/>
          </a:solidFill>
        </p:spPr>
        <p:txBody>
          <a:bodyPr>
            <a:normAutofit/>
          </a:bodyPr>
          <a:lstStyle/>
          <a:p>
            <a:r>
              <a:rPr lang="en-US" altLang="zh-TW" sz="4800" b="1" dirty="0">
                <a:solidFill>
                  <a:srgbClr val="FFFF00"/>
                </a:solidFill>
              </a:rPr>
              <a:t>901.5 VS Code: ReactJS Snippet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10939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901.5 VS Code: ReactJS Snippet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VS Code: ReactJS Snippet</a:t>
            </a:r>
          </a:p>
          <a:p>
            <a:pPr marL="342900" indent="-342900" algn="l">
              <a:buClr>
                <a:srgbClr val="0070C0"/>
              </a:buClr>
              <a:buSzPct val="80000"/>
              <a:buFont typeface="Wingdings" pitchFamily="2" charset="2"/>
              <a:buChar char="u"/>
            </a:pPr>
            <a:r>
              <a:rPr lang="en-US" altLang="zh-TW" sz="1600" dirty="0">
                <a:solidFill>
                  <a:schemeClr val="tx1"/>
                </a:solidFill>
                <a:latin typeface="+mj-lt"/>
              </a:rPr>
              <a:t>We will use VS Code for editor.</a:t>
            </a:r>
          </a:p>
          <a:p>
            <a:pPr marL="342900" indent="-342900" algn="l">
              <a:buClr>
                <a:srgbClr val="0070C0"/>
              </a:buClr>
              <a:buSzPct val="80000"/>
              <a:buFont typeface="Wingdings" pitchFamily="2" charset="2"/>
              <a:buChar char="u"/>
            </a:pPr>
            <a:r>
              <a:rPr lang="en-US" altLang="zh-TW" sz="1600" dirty="0">
                <a:solidFill>
                  <a:schemeClr val="tx1"/>
                </a:solidFill>
                <a:latin typeface="+mj-lt"/>
              </a:rPr>
              <a:t>We need the package “Simple React Snippets” to create the code template for us.</a:t>
            </a:r>
          </a:p>
          <a:p>
            <a:pPr algn="l">
              <a:buClr>
                <a:srgbClr val="0070C0"/>
              </a:buClr>
              <a:buSzPct val="80000"/>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218A6948-863F-BA92-5D01-8C0479D077CF}"/>
              </a:ext>
            </a:extLst>
          </p:cNvPr>
          <p:cNvPicPr>
            <a:picLocks noChangeAspect="1"/>
          </p:cNvPicPr>
          <p:nvPr/>
        </p:nvPicPr>
        <p:blipFill>
          <a:blip r:embed="rId2"/>
          <a:stretch>
            <a:fillRect/>
          </a:stretch>
        </p:blipFill>
        <p:spPr>
          <a:xfrm>
            <a:off x="904875" y="2823170"/>
            <a:ext cx="7334250" cy="3257550"/>
          </a:xfrm>
          <a:prstGeom prst="rect">
            <a:avLst/>
          </a:prstGeom>
          <a:ln>
            <a:solidFill>
              <a:srgbClr val="C00000"/>
            </a:solidFill>
          </a:ln>
        </p:spPr>
      </p:pic>
      <p:sp>
        <p:nvSpPr>
          <p:cNvPr id="10" name="Rectangle 9">
            <a:extLst>
              <a:ext uri="{FF2B5EF4-FFF2-40B4-BE49-F238E27FC236}">
                <a16:creationId xmlns:a16="http://schemas.microsoft.com/office/drawing/2014/main" id="{DD97D043-6324-91A6-B184-3413D92FB025}"/>
              </a:ext>
            </a:extLst>
          </p:cNvPr>
          <p:cNvSpPr/>
          <p:nvPr/>
        </p:nvSpPr>
        <p:spPr>
          <a:xfrm>
            <a:off x="1187624" y="5085184"/>
            <a:ext cx="1584176" cy="4320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48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8CB409-16B4-4E49-577C-0B373655D71F}"/>
              </a:ext>
            </a:extLst>
          </p:cNvPr>
          <p:cNvPicPr>
            <a:picLocks noChangeAspect="1"/>
          </p:cNvPicPr>
          <p:nvPr/>
        </p:nvPicPr>
        <p:blipFill>
          <a:blip r:embed="rId2"/>
          <a:stretch>
            <a:fillRect/>
          </a:stretch>
        </p:blipFill>
        <p:spPr>
          <a:xfrm>
            <a:off x="1449522" y="2546290"/>
            <a:ext cx="6162675" cy="40767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901.5 VS Code: ReactJS Snippet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666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VS Code: ReactJS Snippet</a:t>
            </a:r>
          </a:p>
          <a:p>
            <a:pPr marL="342900" indent="-342900" algn="l">
              <a:buClr>
                <a:srgbClr val="0070C0"/>
              </a:buClr>
              <a:buSzPct val="80000"/>
              <a:buFont typeface="Wingdings" pitchFamily="2" charset="2"/>
              <a:buChar char="u"/>
            </a:pPr>
            <a:r>
              <a:rPr lang="en-US" altLang="zh-TW" sz="1600" dirty="0">
                <a:solidFill>
                  <a:schemeClr val="tx1"/>
                </a:solidFill>
                <a:latin typeface="+mj-lt"/>
              </a:rPr>
              <a:t>These snippets are used to generate the ReactJS components.</a:t>
            </a:r>
          </a:p>
          <a:p>
            <a:pPr algn="l">
              <a:buClr>
                <a:srgbClr val="0070C0"/>
              </a:buClr>
              <a:buSzPct val="80000"/>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10" name="Rectangle 9">
            <a:extLst>
              <a:ext uri="{FF2B5EF4-FFF2-40B4-BE49-F238E27FC236}">
                <a16:creationId xmlns:a16="http://schemas.microsoft.com/office/drawing/2014/main" id="{DD97D043-6324-91A6-B184-3413D92FB025}"/>
              </a:ext>
            </a:extLst>
          </p:cNvPr>
          <p:cNvSpPr/>
          <p:nvPr/>
        </p:nvSpPr>
        <p:spPr>
          <a:xfrm>
            <a:off x="3563888" y="3789040"/>
            <a:ext cx="2133600" cy="28339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48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901.5 VS Code: ReactJS Snippet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VS Code: ReactJS Snippet</a:t>
            </a:r>
          </a:p>
          <a:p>
            <a:pPr marL="342900" indent="-342900" algn="l">
              <a:buClr>
                <a:srgbClr val="0070C0"/>
              </a:buClr>
              <a:buSzPct val="80000"/>
              <a:buFont typeface="Wingdings" pitchFamily="2" charset="2"/>
              <a:buChar char="u"/>
            </a:pPr>
            <a:r>
              <a:rPr lang="en-US" altLang="zh-TW" sz="1600" dirty="0">
                <a:solidFill>
                  <a:schemeClr val="tx1"/>
                </a:solidFill>
                <a:latin typeface="+mj-lt"/>
              </a:rPr>
              <a:t>Below settings are used to generate JSX template.</a:t>
            </a:r>
          </a:p>
          <a:p>
            <a:pPr algn="l">
              <a:buClr>
                <a:srgbClr val="0070C0"/>
              </a:buClr>
              <a:buSzPct val="80000"/>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40DCCEEE-BF19-F9F9-9089-C21040A1FAB9}"/>
              </a:ext>
            </a:extLst>
          </p:cNvPr>
          <p:cNvPicPr>
            <a:picLocks noChangeAspect="1"/>
          </p:cNvPicPr>
          <p:nvPr/>
        </p:nvPicPr>
        <p:blipFill>
          <a:blip r:embed="rId2"/>
          <a:stretch>
            <a:fillRect/>
          </a:stretch>
        </p:blipFill>
        <p:spPr>
          <a:xfrm>
            <a:off x="519112" y="2190568"/>
            <a:ext cx="8105775" cy="3495675"/>
          </a:xfrm>
          <a:prstGeom prst="rect">
            <a:avLst/>
          </a:prstGeom>
          <a:ln>
            <a:solidFill>
              <a:srgbClr val="C00000"/>
            </a:solidFill>
          </a:ln>
        </p:spPr>
      </p:pic>
    </p:spTree>
    <p:extLst>
      <p:ext uri="{BB962C8B-B14F-4D97-AF65-F5344CB8AC3E}">
        <p14:creationId xmlns:p14="http://schemas.microsoft.com/office/powerpoint/2010/main" val="154652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a:t>
            </a:r>
            <a:r>
              <a:rPr lang="en-US" altLang="zh-TW" b="1" dirty="0">
                <a:solidFill>
                  <a:srgbClr val="FFFF00"/>
                </a:solidFill>
              </a:rPr>
              <a:t> Introduction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Introduction</a:t>
            </a:r>
          </a:p>
          <a:p>
            <a:pPr marL="342900" indent="-342900" algn="l">
              <a:buClr>
                <a:srgbClr val="0070C0"/>
              </a:buClr>
              <a:buSzPct val="80000"/>
              <a:buFont typeface="Wingdings" pitchFamily="2" charset="2"/>
              <a:buChar char="u"/>
            </a:pPr>
            <a:r>
              <a:rPr lang="en-US" altLang="zh-TW" sz="1600" dirty="0">
                <a:solidFill>
                  <a:schemeClr val="tx1"/>
                </a:solidFill>
                <a:latin typeface="+mj-lt"/>
              </a:rPr>
              <a:t>We discussed Web GUI project using ReactJS/JavaScript.</a:t>
            </a:r>
          </a:p>
          <a:p>
            <a:pPr marL="342900" indent="-342900" algn="l">
              <a:buClr>
                <a:srgbClr val="0070C0"/>
              </a:buClr>
              <a:buSzPct val="80000"/>
              <a:buFont typeface="Wingdings" pitchFamily="2" charset="2"/>
              <a:buChar char="u"/>
            </a:pPr>
            <a:r>
              <a:rPr lang="en-US" altLang="zh-TW" sz="1600" dirty="0">
                <a:solidFill>
                  <a:schemeClr val="tx1"/>
                </a:solidFill>
                <a:latin typeface="+mj-lt"/>
              </a:rPr>
              <a:t>We will discuss setup, JSX, templates, and events, state, Hook, React Router, and Asynchronous in components.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901.1 What is ReactJS?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4613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901.1 What is ReactJS?</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What is React?</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ReactJS is JavaScript Library used to create interactive websites and user interface.</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ReactJS is used to create SPA (Single Page Application).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239FF7BE-D1E3-C3E0-042F-CE55430BCB6C}"/>
              </a:ext>
            </a:extLst>
          </p:cNvPr>
          <p:cNvPicPr>
            <a:picLocks noChangeAspect="1"/>
          </p:cNvPicPr>
          <p:nvPr/>
        </p:nvPicPr>
        <p:blipFill>
          <a:blip r:embed="rId2"/>
          <a:stretch>
            <a:fillRect/>
          </a:stretch>
        </p:blipFill>
        <p:spPr>
          <a:xfrm>
            <a:off x="1019175" y="2624747"/>
            <a:ext cx="7105650" cy="1676400"/>
          </a:xfrm>
          <a:prstGeom prst="rect">
            <a:avLst/>
          </a:prstGeom>
          <a:ln>
            <a:solidFill>
              <a:srgbClr val="C00000"/>
            </a:solidFill>
          </a:ln>
        </p:spPr>
      </p:pic>
    </p:spTree>
    <p:extLst>
      <p:ext uri="{BB962C8B-B14F-4D97-AF65-F5344CB8AC3E}">
        <p14:creationId xmlns:p14="http://schemas.microsoft.com/office/powerpoint/2010/main" val="291046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441" y="2132856"/>
            <a:ext cx="9144000" cy="1470025"/>
          </a:xfrm>
          <a:solidFill>
            <a:srgbClr val="00B0F0"/>
          </a:solidFill>
        </p:spPr>
        <p:txBody>
          <a:bodyPr>
            <a:normAutofit/>
          </a:bodyPr>
          <a:lstStyle/>
          <a:p>
            <a:r>
              <a:rPr lang="en-US" altLang="zh-TW" sz="4800" b="1" dirty="0">
                <a:solidFill>
                  <a:srgbClr val="FFFF00"/>
                </a:solidFill>
              </a:rPr>
              <a:t>901.2 What is SPA?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81015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901.2 What is SPA?</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What is APA (Single Page Application)?</a:t>
            </a:r>
          </a:p>
          <a:p>
            <a:pPr marL="342900" indent="-342900" algn="l">
              <a:buClr>
                <a:srgbClr val="0070C0"/>
              </a:buClr>
              <a:buSzPct val="80000"/>
              <a:buFont typeface="Wingdings" pitchFamily="2" charset="2"/>
              <a:buChar char="u"/>
            </a:pPr>
            <a:r>
              <a:rPr lang="en-US" altLang="zh-TW" sz="1600" dirty="0">
                <a:solidFill>
                  <a:schemeClr val="tx1"/>
                </a:solidFill>
                <a:latin typeface="+mj-lt"/>
              </a:rPr>
              <a:t>Single Page means the sever only need to send a Single HTML page to the browser for the website to run.</a:t>
            </a:r>
          </a:p>
          <a:p>
            <a:pPr algn="l">
              <a:buClr>
                <a:srgbClr val="0070C0"/>
              </a:buClr>
              <a:buSzPct val="80000"/>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17A04BFD-8FFF-BA98-FA87-B60637B1EB85}"/>
              </a:ext>
            </a:extLst>
          </p:cNvPr>
          <p:cNvPicPr>
            <a:picLocks noChangeAspect="1"/>
          </p:cNvPicPr>
          <p:nvPr/>
        </p:nvPicPr>
        <p:blipFill>
          <a:blip r:embed="rId2"/>
          <a:stretch>
            <a:fillRect/>
          </a:stretch>
        </p:blipFill>
        <p:spPr>
          <a:xfrm>
            <a:off x="827584" y="2464259"/>
            <a:ext cx="6848475" cy="1685925"/>
          </a:xfrm>
          <a:prstGeom prst="rect">
            <a:avLst/>
          </a:prstGeom>
          <a:ln>
            <a:solidFill>
              <a:srgbClr val="C00000"/>
            </a:solidFill>
          </a:ln>
        </p:spPr>
      </p:pic>
    </p:spTree>
    <p:extLst>
      <p:ext uri="{BB962C8B-B14F-4D97-AF65-F5344CB8AC3E}">
        <p14:creationId xmlns:p14="http://schemas.microsoft.com/office/powerpoint/2010/main" val="70901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901.2 What is SPA?</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26701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What is APA (Single Page Application)?</a:t>
            </a:r>
          </a:p>
          <a:p>
            <a:pPr marL="342900" indent="-342900" algn="l">
              <a:buClr>
                <a:srgbClr val="0070C0"/>
              </a:buClr>
              <a:buSzPct val="80000"/>
              <a:buFont typeface="Wingdings" pitchFamily="2" charset="2"/>
              <a:buChar char="u"/>
            </a:pPr>
            <a:r>
              <a:rPr lang="en-US" altLang="zh-TW" sz="1600" dirty="0">
                <a:solidFill>
                  <a:schemeClr val="tx1"/>
                </a:solidFill>
                <a:latin typeface="+mj-lt"/>
              </a:rPr>
              <a:t>The, ReactJS takes over and manage the whole website In the browser, including any kind of website data or user interactivity, such as, click events, routing from page to page.</a:t>
            </a:r>
          </a:p>
          <a:p>
            <a:pPr marL="342900" indent="-342900" algn="l">
              <a:buClr>
                <a:srgbClr val="0070C0"/>
              </a:buClr>
              <a:buSzPct val="80000"/>
              <a:buFont typeface="Wingdings" pitchFamily="2" charset="2"/>
              <a:buChar char="u"/>
            </a:pPr>
            <a:r>
              <a:rPr lang="en-US" altLang="zh-TW" sz="1600" dirty="0">
                <a:solidFill>
                  <a:schemeClr val="tx1"/>
                </a:solidFill>
                <a:latin typeface="+mj-lt"/>
              </a:rPr>
              <a:t>So, users can navigate from page to page by clicking links on the website.</a:t>
            </a:r>
          </a:p>
          <a:p>
            <a:pPr marL="342900" indent="-342900" algn="l">
              <a:buClr>
                <a:srgbClr val="0070C0"/>
              </a:buClr>
              <a:buSzPct val="80000"/>
              <a:buFont typeface="Wingdings" pitchFamily="2" charset="2"/>
              <a:buChar char="u"/>
            </a:pPr>
            <a:r>
              <a:rPr lang="en-US" altLang="zh-TW" sz="1600" dirty="0">
                <a:solidFill>
                  <a:schemeClr val="tx1"/>
                </a:solidFill>
                <a:latin typeface="+mj-lt"/>
              </a:rPr>
              <a:t>But those new pages are not then sent to the browser from the server, instead, ReactJS changes all the content in the browser depending on the route of the URL of the link that the user clicks.</a:t>
            </a:r>
          </a:p>
          <a:p>
            <a:pPr marL="342900" indent="-342900" algn="l">
              <a:buClr>
                <a:srgbClr val="0070C0"/>
              </a:buClr>
              <a:buSzPct val="80000"/>
              <a:buFont typeface="Wingdings" pitchFamily="2" charset="2"/>
              <a:buChar char="u"/>
            </a:pPr>
            <a:r>
              <a:rPr lang="en-US" altLang="zh-TW" sz="1600" dirty="0">
                <a:solidFill>
                  <a:schemeClr val="tx1"/>
                </a:solidFill>
                <a:latin typeface="+mj-lt"/>
              </a:rPr>
              <a:t>For example, if user click the contact link, then ReactJS will look at the URL forward slash contact and inject a contact form onto the page. These new pages are loaded very quick in ReactJS. </a:t>
            </a: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3B169CC7-DDEF-A5BD-D1D5-E61C4C0DE882}"/>
              </a:ext>
            </a:extLst>
          </p:cNvPr>
          <p:cNvPicPr>
            <a:picLocks noChangeAspect="1"/>
          </p:cNvPicPr>
          <p:nvPr/>
        </p:nvPicPr>
        <p:blipFill>
          <a:blip r:embed="rId2"/>
          <a:stretch>
            <a:fillRect/>
          </a:stretch>
        </p:blipFill>
        <p:spPr>
          <a:xfrm>
            <a:off x="843905" y="4188319"/>
            <a:ext cx="6810375" cy="2057400"/>
          </a:xfrm>
          <a:prstGeom prst="rect">
            <a:avLst/>
          </a:prstGeom>
          <a:ln>
            <a:solidFill>
              <a:srgbClr val="C00000"/>
            </a:solidFill>
          </a:ln>
        </p:spPr>
      </p:pic>
    </p:spTree>
    <p:extLst>
      <p:ext uri="{BB962C8B-B14F-4D97-AF65-F5344CB8AC3E}">
        <p14:creationId xmlns:p14="http://schemas.microsoft.com/office/powerpoint/2010/main" val="46482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441" y="2132856"/>
            <a:ext cx="9144000" cy="1470025"/>
          </a:xfrm>
          <a:solidFill>
            <a:srgbClr val="00B0F0"/>
          </a:solidFill>
        </p:spPr>
        <p:txBody>
          <a:bodyPr>
            <a:normAutofit/>
          </a:bodyPr>
          <a:lstStyle/>
          <a:p>
            <a:r>
              <a:rPr lang="en-US" altLang="zh-TW" sz="4800" b="1" dirty="0">
                <a:solidFill>
                  <a:srgbClr val="FFFF00"/>
                </a:solidFill>
              </a:rPr>
              <a:t>901.3 Why ReactJS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9106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901.3 Why ReactJS?</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Why ReactJS?</a:t>
            </a:r>
          </a:p>
          <a:p>
            <a:pPr marL="342900" indent="-342900" algn="l">
              <a:buClr>
                <a:srgbClr val="0070C0"/>
              </a:buClr>
              <a:buSzPct val="80000"/>
              <a:buFont typeface="Wingdings" pitchFamily="2" charset="2"/>
              <a:buChar char="u"/>
            </a:pPr>
            <a:r>
              <a:rPr lang="en-US" altLang="zh-TW" sz="1600" dirty="0">
                <a:solidFill>
                  <a:schemeClr val="tx1"/>
                </a:solidFill>
                <a:latin typeface="+mj-lt"/>
              </a:rPr>
              <a:t>Traditionally, every link user clicks sends a request to server from a new HTML page.</a:t>
            </a:r>
          </a:p>
          <a:p>
            <a:pPr marL="342900" indent="-342900" algn="l">
              <a:buClr>
                <a:srgbClr val="0070C0"/>
              </a:buClr>
              <a:buSzPct val="80000"/>
              <a:buFont typeface="Wingdings" pitchFamily="2" charset="2"/>
              <a:buChar char="u"/>
            </a:pPr>
            <a:r>
              <a:rPr lang="en-US" altLang="zh-TW" sz="1600" dirty="0">
                <a:solidFill>
                  <a:schemeClr val="tx1"/>
                </a:solidFill>
                <a:latin typeface="+mj-lt"/>
              </a:rPr>
              <a:t>If you click on a contact link, it will send a request to the server, the server will look at this URL and then server will send back an HTML page to the browser.</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will be same for every page.</a:t>
            </a:r>
          </a:p>
          <a:p>
            <a:pPr algn="l">
              <a:buClr>
                <a:srgbClr val="0070C0"/>
              </a:buClr>
              <a:buSzPct val="80000"/>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https://www.youtube.com/watch?v=j942wKiXFu8&amp;list=PL4cUxeGkcC9gZD-Tvwfod2gaISzfRiP9d</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2022/11/2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C8B1B701-1C82-5367-BEF5-A6CFB7285D6E}"/>
              </a:ext>
            </a:extLst>
          </p:cNvPr>
          <p:cNvPicPr>
            <a:picLocks noChangeAspect="1"/>
          </p:cNvPicPr>
          <p:nvPr/>
        </p:nvPicPr>
        <p:blipFill>
          <a:blip r:embed="rId2"/>
          <a:stretch>
            <a:fillRect/>
          </a:stretch>
        </p:blipFill>
        <p:spPr>
          <a:xfrm>
            <a:off x="1043608" y="4331124"/>
            <a:ext cx="6838950" cy="1704975"/>
          </a:xfrm>
          <a:prstGeom prst="rect">
            <a:avLst/>
          </a:prstGeom>
          <a:ln>
            <a:solidFill>
              <a:srgbClr val="C00000"/>
            </a:solidFill>
          </a:ln>
        </p:spPr>
      </p:pic>
    </p:spTree>
    <p:extLst>
      <p:ext uri="{BB962C8B-B14F-4D97-AF65-F5344CB8AC3E}">
        <p14:creationId xmlns:p14="http://schemas.microsoft.com/office/powerpoint/2010/main" val="374572310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3485</TotalTime>
  <Words>687</Words>
  <Application>Microsoft Office PowerPoint</Application>
  <PresentationFormat>On-screen Show (4:3)</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901 Introduction</vt:lpstr>
      <vt:lpstr>901 Introduction</vt:lpstr>
      <vt:lpstr>901.1 What is ReactJS?</vt:lpstr>
      <vt:lpstr>901.1 What is ReactJS?</vt:lpstr>
      <vt:lpstr>901.2 What is SPA?</vt:lpstr>
      <vt:lpstr>901.2 What is SPA?</vt:lpstr>
      <vt:lpstr>901.2 What is SPA?</vt:lpstr>
      <vt:lpstr>901.3 Why ReactJS</vt:lpstr>
      <vt:lpstr>901.3 Why ReactJS?</vt:lpstr>
      <vt:lpstr>901.4 Micro Blog Project</vt:lpstr>
      <vt:lpstr>901.4 Micro Blog Project</vt:lpstr>
      <vt:lpstr>901.5 VS Code: ReactJS Snippet</vt:lpstr>
      <vt:lpstr>901.5 VS Code: ReactJS Snippet</vt:lpstr>
      <vt:lpstr>901.5 VS Code: ReactJS Snippet</vt:lpstr>
      <vt:lpstr>901.5 VS Code: ReactJS Snippet</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1077</cp:revision>
  <dcterms:created xsi:type="dcterms:W3CDTF">2018-09-28T16:40:41Z</dcterms:created>
  <dcterms:modified xsi:type="dcterms:W3CDTF">2022-11-02T21:13:12Z</dcterms:modified>
</cp:coreProperties>
</file>