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1" r:id="rId4"/>
    <p:sldId id="264" r:id="rId5"/>
    <p:sldId id="265" r:id="rId6"/>
    <p:sldId id="272" r:id="rId7"/>
    <p:sldId id="266" r:id="rId8"/>
    <p:sldId id="273" r:id="rId9"/>
    <p:sldId id="267" r:id="rId10"/>
    <p:sldId id="269" r:id="rId11"/>
    <p:sldId id="268" r:id="rId12"/>
    <p:sldId id="270" r:id="rId13"/>
    <p:sldId id="274" r:id="rId14"/>
    <p:sldId id="275" r:id="rId15"/>
    <p:sldId id="276" r:id="rId16"/>
    <p:sldId id="262" r:id="rId17"/>
    <p:sldId id="263" r:id="rId18"/>
    <p:sldId id="277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1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K_PP_2KgGE&amp;list=PLZbbT5o_s2xoWNVdDudn51XM8lOuZ_Njv&amp;index=8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QK_PP_2KgGE&amp;list=PLZbbT5o_s2xoWNVdDudn51XM8lOuZ_Njv&amp;index=8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QK_PP_2KgGE&amp;list=PLZbbT5o_s2xoWNVdDudn51XM8lOuZ_Njv&amp;index=8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QK_PP_2KgGE&amp;list=PLZbbT5o_s2xoWNVdDudn51XM8lOuZ_Njv&amp;index=8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QK_PP_2KgGE&amp;list=PLZbbT5o_s2xoWNVdDudn51XM8lOuZ_Njv&amp;index=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QK_PP_2KgGE&amp;list=PLZbbT5o_s2xoWNVdDudn51XM8lOuZ_Njv&amp;index=8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K_PP_2KgGE&amp;list=PLZbbT5o_s2xoWNVdDudn51XM8lOuZ_Njv&amp;index=8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K_PP_2KgGE&amp;list=PLZbbT5o_s2xoWNVdDudn51XM8lOuZ_Njv&amp;index=8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K_PP_2KgGE&amp;list=PLZbbT5o_s2xoWNVdDudn51XM8lOuZ_Njv&amp;index=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QK_PP_2KgGE&amp;list=PLZbbT5o_s2xoWNVdDudn51XM8lOuZ_Njv&amp;index=8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QK_PP_2KgGE&amp;list=PLZbbT5o_s2xoWNVdDudn51XM8lOuZ_Njv&amp;index=8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QK_PP_2KgGE&amp;list=PLZbbT5o_s2xoWNVdDudn51XM8lOuZ_Njv&amp;index=8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QK_PP_2KgGE&amp;list=PLZbbT5o_s2xoWNVdDudn51XM8lOuZ_Njv&amp;index=8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QK_PP_2KgGE&amp;list=PLZbbT5o_s2xoWNVdDudn51XM8lOuZ_Njv&amp;index=8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QK_PP_2KgGE&amp;list=PLZbbT5o_s2xoWNVdDudn51XM8lOuZ_Njv&amp;index=8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youtube.com/watch?v=QK_PP_2KgGE&amp;list=PLZbbT5o_s2xoWNVdDudn51XM8lOuZ_Njv&amp;index=8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</a:t>
            </a:r>
            <a:r>
              <a:rPr lang="en-US" altLang="zh-TW" sz="4800" b="1" dirty="0" err="1">
                <a:solidFill>
                  <a:srgbClr val="FFFF00"/>
                </a:solidFill>
              </a:rPr>
              <a:t>OpenAI</a:t>
            </a:r>
            <a:r>
              <a:rPr lang="en-US" altLang="zh-TW" sz="4800" b="1" dirty="0">
                <a:solidFill>
                  <a:srgbClr val="FFFF00"/>
                </a:solidFill>
              </a:rPr>
              <a:t> Gym and Python for Q-Learn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 descr="Google releases AI based open source reinforcement learning framework">
            <a:extLst>
              <a:ext uri="{FF2B5EF4-FFF2-40B4-BE49-F238E27FC236}">
                <a16:creationId xmlns:a16="http://schemas.microsoft.com/office/drawing/2014/main" id="{1ED15AEC-5BDB-4F3C-BC35-3233883BF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17" y="3810395"/>
            <a:ext cx="927766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</a:t>
            </a:r>
            <a:r>
              <a:rPr lang="en-US" altLang="zh-TW" b="1" dirty="0" err="1">
                <a:solidFill>
                  <a:srgbClr val="FFFF00"/>
                </a:solidFill>
              </a:rPr>
              <a:t>OpenAI</a:t>
            </a:r>
            <a:r>
              <a:rPr lang="en-US" altLang="zh-TW" b="1" dirty="0">
                <a:solidFill>
                  <a:srgbClr val="FFFF00"/>
                </a:solidFill>
              </a:rPr>
              <a:t> Gym and Python for Q-Learn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352928" cy="7381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Frozen Lake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surface is described using a grid like the following: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https://www.youtube.com/watch?v=QK_PP_2KgGE&amp;list=PLZbbT5o_s2xoWNVdDudn51XM8lOuZ_Njv&amp;index=8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BDC4C512-F159-437B-9EB5-8927A02B29D5}"/>
              </a:ext>
            </a:extLst>
          </p:cNvPr>
          <p:cNvSpPr txBox="1">
            <a:spLocks/>
          </p:cNvSpPr>
          <p:nvPr/>
        </p:nvSpPr>
        <p:spPr>
          <a:xfrm>
            <a:off x="3059832" y="2060848"/>
            <a:ext cx="1069776" cy="136815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en-US" sz="1800" dirty="0">
                <a:solidFill>
                  <a:srgbClr val="333333"/>
                </a:solidFill>
                <a:latin typeface="SFMono-Regular"/>
              </a:rPr>
              <a:t>SFFF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en-US" sz="1800" dirty="0">
                <a:solidFill>
                  <a:srgbClr val="333333"/>
                </a:solidFill>
                <a:latin typeface="SFMono-Regular"/>
              </a:rPr>
              <a:t>FHFH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en-US" sz="1800" dirty="0">
                <a:solidFill>
                  <a:srgbClr val="333333"/>
                </a:solidFill>
                <a:latin typeface="SFMono-Regular"/>
              </a:rPr>
              <a:t>FFFH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en-US" sz="1800" dirty="0">
                <a:solidFill>
                  <a:srgbClr val="333333"/>
                </a:solidFill>
                <a:latin typeface="SFMono-Regular"/>
              </a:rPr>
              <a:t>HFFG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076E2BAC-F6C0-4AA9-8EB4-B575C941A339}"/>
              </a:ext>
            </a:extLst>
          </p:cNvPr>
          <p:cNvSpPr txBox="1">
            <a:spLocks/>
          </p:cNvSpPr>
          <p:nvPr/>
        </p:nvSpPr>
        <p:spPr>
          <a:xfrm>
            <a:off x="457200" y="3501008"/>
            <a:ext cx="8352928" cy="230425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This grid is our environment: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S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is the agent’s starting point, and it’s safe.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F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represents the frozen surface and is also safe.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H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represents a hole, and if our agent steps in a hole in the middle of a frozen lake, well, that’s not good.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G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represents the goal, which is the space on the grid where the prized frisbee is located.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80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</a:t>
            </a:r>
            <a:r>
              <a:rPr lang="en-US" altLang="zh-TW" b="1" dirty="0" err="1">
                <a:solidFill>
                  <a:srgbClr val="FFFF00"/>
                </a:solidFill>
              </a:rPr>
              <a:t>OpenAI</a:t>
            </a:r>
            <a:r>
              <a:rPr lang="en-US" altLang="zh-TW" b="1" dirty="0">
                <a:solidFill>
                  <a:srgbClr val="FFFF00"/>
                </a:solidFill>
              </a:rPr>
              <a:t> Gym and Python for Q-Learn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352928" cy="13142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Frozen Lake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agent can navigate left, right, up, and down, and the game ends when the agent reaches the goal or falls in a hole.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receives a reward of one if it reaches the goal, and zero otherwise.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https://www.youtube.com/watch?v=QK_PP_2KgGE&amp;list=PLZbbT5o_s2xoWNVdDudn51XM8lOuZ_Njv&amp;index=8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101CD95-A75F-4345-BE32-1073240E4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738252"/>
              </p:ext>
            </p:extLst>
          </p:nvPr>
        </p:nvGraphicFramePr>
        <p:xfrm>
          <a:off x="1619672" y="2710215"/>
          <a:ext cx="444741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868">
                  <a:extLst>
                    <a:ext uri="{9D8B030D-6E8A-4147-A177-3AD203B41FA5}">
                      <a16:colId xmlns:a16="http://schemas.microsoft.com/office/drawing/2014/main" val="413024104"/>
                    </a:ext>
                  </a:extLst>
                </a:gridCol>
                <a:gridCol w="2771394">
                  <a:extLst>
                    <a:ext uri="{9D8B030D-6E8A-4147-A177-3AD203B41FA5}">
                      <a16:colId xmlns:a16="http://schemas.microsoft.com/office/drawing/2014/main" val="861325293"/>
                    </a:ext>
                  </a:extLst>
                </a:gridCol>
                <a:gridCol w="954151">
                  <a:extLst>
                    <a:ext uri="{9D8B030D-6E8A-4147-A177-3AD203B41FA5}">
                      <a16:colId xmlns:a16="http://schemas.microsoft.com/office/drawing/2014/main" val="885651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9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Agent’s starting point - safe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90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Frozen surface - safe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18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Hole - game 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7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Goal - game 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976300"/>
                  </a:ext>
                </a:extLst>
              </a:tr>
            </a:tbl>
          </a:graphicData>
        </a:graphic>
      </p:graphicFrame>
      <p:sp>
        <p:nvSpPr>
          <p:cNvPr id="14" name="副標題 2">
            <a:extLst>
              <a:ext uri="{FF2B5EF4-FFF2-40B4-BE49-F238E27FC236}">
                <a16:creationId xmlns:a16="http://schemas.microsoft.com/office/drawing/2014/main" id="{50B4A783-683E-4979-95DA-C95FCEB21BE9}"/>
              </a:ext>
            </a:extLst>
          </p:cNvPr>
          <p:cNvSpPr txBox="1">
            <a:spLocks/>
          </p:cNvSpPr>
          <p:nvPr/>
        </p:nvSpPr>
        <p:spPr>
          <a:xfrm>
            <a:off x="457200" y="4669053"/>
            <a:ext cx="8352928" cy="131425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Our agent has to navigate the grid by staying on the frozen surface without falling into any holes until it reaches the frisbee.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it reaches the frisbee, it wins with a reward of plus one.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it falls in a hole, it loses and receives no points for the entire game.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8B4CAB-73D2-414B-BC70-55CC3D59D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824162"/>
            <a:ext cx="1381125" cy="1209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5813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</a:t>
            </a:r>
            <a:r>
              <a:rPr lang="en-US" altLang="zh-TW" b="1" dirty="0" err="1">
                <a:solidFill>
                  <a:srgbClr val="FFFF00"/>
                </a:solidFill>
              </a:rPr>
              <a:t>OpenAI</a:t>
            </a:r>
            <a:r>
              <a:rPr lang="en-US" altLang="zh-TW" b="1" dirty="0">
                <a:solidFill>
                  <a:srgbClr val="FFFF00"/>
                </a:solidFill>
              </a:rPr>
              <a:t> Gym and Python for Q-Learn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352928" cy="13142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333333"/>
                </a:solidFill>
                <a:latin typeface="montserrat"/>
              </a:rPr>
              <a:t>Setting Up Frozen Lake In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333333"/>
                </a:solidFill>
                <a:latin typeface="montserrat"/>
              </a:rPr>
              <a:t>Libraries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First we’re importing all the libraries we’ll be using. Not many, really...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Numpy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gym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random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time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 and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clear_output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from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Ipython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’s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display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https://www.youtube.com/watch?v=QK_PP_2KgGE&amp;list=PLZbbT5o_s2xoWNVdDudn51XM8lOuZ_Njv&amp;index=8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580AA-62EC-4792-B2F7-06B6F499A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721472"/>
            <a:ext cx="3838575" cy="1571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9747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</a:t>
            </a:r>
            <a:r>
              <a:rPr lang="en-US" altLang="zh-TW" b="1" dirty="0" err="1">
                <a:solidFill>
                  <a:srgbClr val="FFFF00"/>
                </a:solidFill>
              </a:rPr>
              <a:t>OpenAI</a:t>
            </a:r>
            <a:r>
              <a:rPr lang="en-US" altLang="zh-TW" b="1" dirty="0">
                <a:solidFill>
                  <a:srgbClr val="FFFF00"/>
                </a:solidFill>
              </a:rPr>
              <a:t> Gym and Python for Q-Learn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352928" cy="7381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333333"/>
                </a:solidFill>
                <a:latin typeface="montserrat"/>
              </a:rPr>
              <a:t>Setting Up Frozen Lake In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montserrat"/>
              </a:rPr>
              <a:t>Make the environment “FrozenLake-v0” from Gym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https://www.youtube.com/watch?v=QK_PP_2KgGE&amp;list=PLZbbT5o_s2xoWNVdDudn51XM8lOuZ_Njv&amp;index=8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A59732-84A1-4C81-BAC9-9227B05B0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204864"/>
            <a:ext cx="2867025" cy="428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39124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</a:t>
            </a:r>
            <a:r>
              <a:rPr lang="en-US" altLang="zh-TW" b="1" dirty="0" err="1">
                <a:solidFill>
                  <a:srgbClr val="FFFF00"/>
                </a:solidFill>
              </a:rPr>
              <a:t>OpenAI</a:t>
            </a:r>
            <a:r>
              <a:rPr lang="en-US" altLang="zh-TW" b="1" dirty="0">
                <a:solidFill>
                  <a:srgbClr val="FFFF00"/>
                </a:solidFill>
              </a:rPr>
              <a:t> Gym and Python for Q-Learn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352928" cy="10374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333333"/>
                </a:solidFill>
                <a:latin typeface="montserrat"/>
              </a:rPr>
              <a:t>Setting Up Frozen Lake In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montserrat"/>
              </a:rPr>
              <a:t>Get the action size (4) and state size (16).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montserrat"/>
              </a:rPr>
              <a:t>Fill out the </a:t>
            </a:r>
            <a:r>
              <a:rPr lang="en-US" altLang="en-US" sz="1800" dirty="0" err="1">
                <a:solidFill>
                  <a:srgbClr val="333333"/>
                </a:solidFill>
                <a:latin typeface="montserrat"/>
              </a:rPr>
              <a:t>qtable</a:t>
            </a:r>
            <a:r>
              <a:rPr lang="en-US" altLang="en-US" sz="1800" dirty="0">
                <a:solidFill>
                  <a:srgbClr val="333333"/>
                </a:solidFill>
                <a:latin typeface="montserrat"/>
              </a:rPr>
              <a:t> with zeros.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https://www.youtube.com/watch?v=QK_PP_2KgGE&amp;list=PLZbbT5o_s2xoWNVdDudn51XM8lOuZ_Njv&amp;index=8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704A33-8B21-49B1-926E-09477966B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452627"/>
            <a:ext cx="4848225" cy="21240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27DEF1-C1A7-49CD-8E10-E9070A5C3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2413966"/>
            <a:ext cx="1581150" cy="2905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80818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</a:t>
            </a:r>
            <a:r>
              <a:rPr lang="en-US" altLang="zh-TW" b="1" dirty="0" err="1">
                <a:solidFill>
                  <a:srgbClr val="FFFF00"/>
                </a:solidFill>
              </a:rPr>
              <a:t>OpenAI</a:t>
            </a:r>
            <a:r>
              <a:rPr lang="en-US" altLang="zh-TW" b="1" dirty="0">
                <a:solidFill>
                  <a:srgbClr val="FFFF00"/>
                </a:solidFill>
              </a:rPr>
              <a:t> Gym and Python for Q-Learn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352928" cy="7381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333333"/>
                </a:solidFill>
                <a:latin typeface="montserrat"/>
              </a:rPr>
              <a:t>Setting Up Frozen Lake In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montserrat"/>
              </a:rPr>
              <a:t>Setup Parameters: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https://www.youtube.com/watch?v=QK_PP_2KgGE&amp;list=PLZbbT5o_s2xoWNVdDudn51XM8lOuZ_Njv&amp;index=8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BE042A-EAFE-4CDA-A053-128AFA8EA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276872"/>
            <a:ext cx="2971800" cy="3143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86495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2" descr="Google releases AI based open source reinforcement learning framework">
            <a:extLst>
              <a:ext uri="{FF2B5EF4-FFF2-40B4-BE49-F238E27FC236}">
                <a16:creationId xmlns:a16="http://schemas.microsoft.com/office/drawing/2014/main" id="{094FB507-919A-443C-B10E-6513EA056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17" y="3810395"/>
            <a:ext cx="927766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064896" cy="46085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is </a:t>
            </a:r>
            <a:r>
              <a:rPr lang="en-US" sz="1800" dirty="0" err="1">
                <a:solidFill>
                  <a:schemeClr val="tx1"/>
                </a:solidFill>
              </a:rPr>
              <a:t>OpenAI</a:t>
            </a:r>
            <a:r>
              <a:rPr lang="en-US" sz="1800" dirty="0">
                <a:solidFill>
                  <a:schemeClr val="tx1"/>
                </a:solidFill>
              </a:rPr>
              <a:t> Gym Library?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The </a:t>
            </a:r>
            <a:r>
              <a:rPr lang="en-US" sz="1800" dirty="0" err="1">
                <a:solidFill>
                  <a:schemeClr val="tx1"/>
                </a:solidFill>
              </a:rPr>
              <a:t>OpenAI</a:t>
            </a:r>
            <a:r>
              <a:rPr lang="en-US" sz="1800" dirty="0">
                <a:solidFill>
                  <a:schemeClr val="tx1"/>
                </a:solidFill>
              </a:rPr>
              <a:t> Gym Library is a collection of environments that we can use with reinforcement learning algorithms to develop.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How to install </a:t>
            </a:r>
            <a:r>
              <a:rPr lang="en-US" sz="1800" dirty="0" err="1">
                <a:solidFill>
                  <a:schemeClr val="tx1"/>
                </a:solidFill>
              </a:rPr>
              <a:t>OpenAI</a:t>
            </a:r>
            <a:r>
              <a:rPr lang="en-US" sz="1800" dirty="0">
                <a:solidFill>
                  <a:schemeClr val="tx1"/>
                </a:solidFill>
              </a:rPr>
              <a:t> Gym Library?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&gt; pip install gym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How to create “FrozenLake-V0” environment?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  <a:r>
              <a:rPr lang="en-US" altLang="en-US" sz="1800" dirty="0">
                <a:solidFill>
                  <a:schemeClr val="tx1"/>
                </a:solidFill>
              </a:rPr>
              <a:t>env = </a:t>
            </a:r>
            <a:r>
              <a:rPr lang="en-US" altLang="en-US" sz="1800" dirty="0" err="1">
                <a:solidFill>
                  <a:schemeClr val="tx1"/>
                </a:solidFill>
              </a:rPr>
              <a:t>gym.make</a:t>
            </a:r>
            <a:r>
              <a:rPr lang="en-US" altLang="en-US" sz="1800" dirty="0">
                <a:solidFill>
                  <a:schemeClr val="tx1"/>
                </a:solidFill>
              </a:rPr>
              <a:t>("FrozenLake-v0")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How to </a:t>
            </a:r>
            <a:r>
              <a:rPr lang="en-US" sz="1800" dirty="0" err="1">
                <a:solidFill>
                  <a:schemeClr val="tx1"/>
                </a:solidFill>
              </a:rPr>
              <a:t>instialize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q_table</a:t>
            </a:r>
            <a:r>
              <a:rPr lang="en-US" sz="1800" dirty="0">
                <a:solidFill>
                  <a:schemeClr val="tx1"/>
                </a:solidFill>
              </a:rPr>
              <a:t> with </a:t>
            </a:r>
            <a:r>
              <a:rPr lang="en-US" sz="1800" dirty="0" err="1">
                <a:solidFill>
                  <a:schemeClr val="tx1"/>
                </a:solidFill>
              </a:rPr>
              <a:t>state_space_size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dirty="0" err="1">
                <a:solidFill>
                  <a:schemeClr val="tx1"/>
                </a:solidFill>
              </a:rPr>
              <a:t>action_space_size</a:t>
            </a:r>
            <a:r>
              <a:rPr lang="en-US" sz="1800" dirty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  <a:r>
              <a:rPr lang="en-US" altLang="en-US" sz="1800" dirty="0" err="1">
                <a:solidFill>
                  <a:schemeClr val="tx1"/>
                </a:solidFill>
              </a:rPr>
              <a:t>q_table</a:t>
            </a:r>
            <a:r>
              <a:rPr lang="en-US" altLang="en-US" sz="1800" dirty="0">
                <a:solidFill>
                  <a:schemeClr val="tx1"/>
                </a:solidFill>
              </a:rPr>
              <a:t> = </a:t>
            </a:r>
            <a:r>
              <a:rPr lang="en-US" altLang="en-US" sz="1800" dirty="0" err="1">
                <a:solidFill>
                  <a:schemeClr val="tx1"/>
                </a:solidFill>
              </a:rPr>
              <a:t>np.zeros</a:t>
            </a:r>
            <a:r>
              <a:rPr lang="en-US" altLang="en-US" sz="1800" dirty="0">
                <a:solidFill>
                  <a:schemeClr val="tx1"/>
                </a:solidFill>
              </a:rPr>
              <a:t>((</a:t>
            </a:r>
            <a:r>
              <a:rPr lang="en-US" altLang="en-US" sz="1800" dirty="0" err="1">
                <a:solidFill>
                  <a:schemeClr val="tx1"/>
                </a:solidFill>
              </a:rPr>
              <a:t>state_space_size</a:t>
            </a:r>
            <a:r>
              <a:rPr lang="en-US" altLang="en-US" sz="1800" dirty="0">
                <a:solidFill>
                  <a:schemeClr val="tx1"/>
                </a:solidFill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</a:rPr>
              <a:t>action_space_size</a:t>
            </a:r>
            <a:r>
              <a:rPr lang="en-US" altLang="en-US" sz="1800" dirty="0">
                <a:solidFill>
                  <a:schemeClr val="tx1"/>
                </a:solidFill>
              </a:rPr>
              <a:t>))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5. How to setup learning rate </a:t>
            </a:r>
            <a:r>
              <a:rPr lang="en-US" altLang="en-US" sz="1800" dirty="0">
                <a:solidFill>
                  <a:schemeClr val="tx1"/>
                </a:solidFill>
                <a:latin typeface="MJXc-TeX-math-I"/>
              </a:rPr>
              <a:t>α = 0.1 and discount rate γ = 0.99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SFMono-Regular"/>
              </a:rPr>
              <a:t>learning_rate</a:t>
            </a:r>
            <a:r>
              <a:rPr lang="en-US" altLang="en-US" sz="1800" dirty="0">
                <a:solidFill>
                  <a:schemeClr val="tx1"/>
                </a:solidFill>
                <a:latin typeface="SFMono-Regular"/>
              </a:rPr>
              <a:t> = 0.1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 err="1">
                <a:solidFill>
                  <a:schemeClr val="tx1"/>
                </a:solidFill>
                <a:latin typeface="SFMono-Regular"/>
              </a:rPr>
              <a:t>discount_rate</a:t>
            </a:r>
            <a:r>
              <a:rPr lang="en-US" altLang="en-US" sz="1800" dirty="0">
                <a:solidFill>
                  <a:schemeClr val="tx1"/>
                </a:solidFill>
                <a:latin typeface="SFMono-Regular"/>
              </a:rPr>
              <a:t> = 0.99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https://www.youtube.com/watch?v=QK_PP_2KgGE&amp;list=PLZbbT5o_s2xoWNVdDudn51XM8lOuZ_Njv&amp;index=8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585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064896" cy="26642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6. How to setup exploration rate = 1,  max exploration rate = 1, min exploration rate = 0.01, and exploration decay rate = 0.01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 err="1">
                <a:solidFill>
                  <a:schemeClr val="tx1"/>
                </a:solidFill>
              </a:rPr>
              <a:t>exploration_rate</a:t>
            </a:r>
            <a:r>
              <a:rPr lang="en-US" altLang="en-US" sz="1800" dirty="0">
                <a:solidFill>
                  <a:schemeClr val="tx1"/>
                </a:solidFill>
              </a:rPr>
              <a:t> = 1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 err="1">
                <a:solidFill>
                  <a:schemeClr val="tx1"/>
                </a:solidFill>
              </a:rPr>
              <a:t>max_exploration_rate</a:t>
            </a:r>
            <a:r>
              <a:rPr lang="en-US" altLang="en-US" sz="1800" dirty="0">
                <a:solidFill>
                  <a:schemeClr val="tx1"/>
                </a:solidFill>
              </a:rPr>
              <a:t> = 1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 err="1">
                <a:solidFill>
                  <a:schemeClr val="tx1"/>
                </a:solidFill>
              </a:rPr>
              <a:t>min_exploration_rate</a:t>
            </a:r>
            <a:r>
              <a:rPr lang="en-US" altLang="en-US" sz="1800" dirty="0">
                <a:solidFill>
                  <a:schemeClr val="tx1"/>
                </a:solidFill>
              </a:rPr>
              <a:t> = 0.01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 err="1">
                <a:solidFill>
                  <a:schemeClr val="tx1"/>
                </a:solidFill>
              </a:rPr>
              <a:t>exploration_decay_rate</a:t>
            </a:r>
            <a:r>
              <a:rPr lang="en-US" altLang="en-US" sz="1800" dirty="0">
                <a:solidFill>
                  <a:schemeClr val="tx1"/>
                </a:solidFill>
              </a:rPr>
              <a:t> = </a:t>
            </a:r>
            <a:r>
              <a:rPr lang="en-US" altLang="en-US" sz="1800">
                <a:solidFill>
                  <a:schemeClr val="tx1"/>
                </a:solidFill>
              </a:rPr>
              <a:t>0.01 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https://www.youtube.com/watch?v=QK_PP_2KgGE&amp;list=PLZbbT5o_s2xoWNVdDudn51XM8lOuZ_Njv&amp;index=8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267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</a:t>
            </a:r>
            <a:r>
              <a:rPr lang="en-US" altLang="zh-TW" b="1" dirty="0" err="1">
                <a:solidFill>
                  <a:srgbClr val="FFFF00"/>
                </a:solidFill>
              </a:rPr>
              <a:t>OpenAI</a:t>
            </a:r>
            <a:r>
              <a:rPr lang="en-US" altLang="zh-TW" b="1" dirty="0">
                <a:solidFill>
                  <a:srgbClr val="FFFF00"/>
                </a:solidFill>
              </a:rPr>
              <a:t> Gym and Python for Q-Learn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352928" cy="10262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OpenAI</a:t>
            </a:r>
            <a:r>
              <a:rPr lang="en-US" sz="1800" b="1" dirty="0">
                <a:solidFill>
                  <a:schemeClr val="tx1"/>
                </a:solidFill>
              </a:rPr>
              <a:t> Gym and Python for Q-Learning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how to build a game with reinforcement learning.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use Python and </a:t>
            </a:r>
            <a:r>
              <a:rPr lang="en-US" sz="1800" dirty="0" err="1">
                <a:solidFill>
                  <a:schemeClr val="tx1"/>
                </a:solidFill>
              </a:rPr>
              <a:t>OpenAI’s</a:t>
            </a:r>
            <a:r>
              <a:rPr lang="en-US" sz="1800" dirty="0">
                <a:solidFill>
                  <a:schemeClr val="tx1"/>
                </a:solidFill>
              </a:rPr>
              <a:t> Gym toolkit.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https://www.youtube.com/watch?v=QK_PP_2KgGE&amp;list=PLZbbT5o_s2xoWNVdDudn51XM8lOuZ_Njv&amp;index=8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</a:t>
            </a:r>
            <a:r>
              <a:rPr lang="en-US" altLang="zh-TW" b="1" dirty="0" err="1">
                <a:solidFill>
                  <a:srgbClr val="FFFF00"/>
                </a:solidFill>
              </a:rPr>
              <a:t>OpenAI</a:t>
            </a:r>
            <a:r>
              <a:rPr lang="en-US" altLang="zh-TW" b="1" dirty="0">
                <a:solidFill>
                  <a:srgbClr val="FFFF00"/>
                </a:solidFill>
              </a:rPr>
              <a:t> Gym and Python for Q-Learn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352928" cy="10982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OpenAI</a:t>
            </a:r>
            <a:r>
              <a:rPr lang="en-US" sz="1800" b="1" dirty="0">
                <a:solidFill>
                  <a:schemeClr val="tx1"/>
                </a:solidFill>
              </a:rPr>
              <a:t> Gym and Python for Q-Learning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Gym Library is a collection of environments that we can use with reinforcement learning algorithms to develop.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https://www.youtube.com/watch?v=QK_PP_2KgGE&amp;list=PLZbbT5o_s2xoWNVdDudn51XM8lOuZ_Njv&amp;index=8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4FA204-B808-48AC-A7C7-66B184DE8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818" y="2514273"/>
            <a:ext cx="6228184" cy="420720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3665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</a:t>
            </a:r>
            <a:r>
              <a:rPr lang="en-US" altLang="zh-TW" b="1" dirty="0" err="1">
                <a:solidFill>
                  <a:srgbClr val="FFFF00"/>
                </a:solidFill>
              </a:rPr>
              <a:t>OpenAI</a:t>
            </a:r>
            <a:r>
              <a:rPr lang="en-US" altLang="zh-TW" b="1" dirty="0">
                <a:solidFill>
                  <a:srgbClr val="FFFF00"/>
                </a:solidFill>
              </a:rPr>
              <a:t> Gym and Python for Q-Learn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352928" cy="10262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OpenAI</a:t>
            </a:r>
            <a:r>
              <a:rPr lang="en-US" sz="1800" b="1" dirty="0">
                <a:solidFill>
                  <a:schemeClr val="tx1"/>
                </a:solidFill>
              </a:rPr>
              <a:t> Gym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Gym as a lot of environments ranging from simple text based games to Atari games, such as, Breakout and Space Invaders.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https://www.youtube.com/watch?v=QK_PP_2KgGE&amp;list=PLZbbT5o_s2xoWNVdDudn51XM8lOuZ_Njv&amp;index=8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17C57-B600-4C51-9D43-D5C49BE2B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24" y="2402778"/>
            <a:ext cx="7920845" cy="38064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8909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</a:t>
            </a:r>
            <a:r>
              <a:rPr lang="en-US" altLang="zh-TW" b="1" dirty="0" err="1">
                <a:solidFill>
                  <a:srgbClr val="FFFF00"/>
                </a:solidFill>
              </a:rPr>
              <a:t>OpenAI</a:t>
            </a:r>
            <a:r>
              <a:rPr lang="en-US" altLang="zh-TW" b="1" dirty="0">
                <a:solidFill>
                  <a:srgbClr val="FFFF00"/>
                </a:solidFill>
              </a:rPr>
              <a:t> Gym and Python for Q-Learn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352928" cy="13862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OpenAI</a:t>
            </a:r>
            <a:r>
              <a:rPr lang="en-US" sz="1800" b="1" dirty="0">
                <a:solidFill>
                  <a:schemeClr val="tx1"/>
                </a:solidFill>
              </a:rPr>
              <a:t> Gym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install the gym library: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activate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dirty="0">
                <a:solidFill>
                  <a:schemeClr val="tx1"/>
                </a:solidFill>
              </a:rPr>
              <a:t>) &gt; pip install gym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https://www.youtube.com/watch?v=QK_PP_2KgGE&amp;list=PLZbbT5o_s2xoWNVdDudn51XM8lOuZ_Njv&amp;index=8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DA4C32-C663-46A4-BFC9-7AC6D2A4B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68" y="2690236"/>
            <a:ext cx="9144000" cy="341056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4052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</a:t>
            </a:r>
            <a:r>
              <a:rPr lang="en-US" altLang="zh-TW" b="1" dirty="0" err="1">
                <a:solidFill>
                  <a:srgbClr val="FFFF00"/>
                </a:solidFill>
              </a:rPr>
              <a:t>OpenAI</a:t>
            </a:r>
            <a:r>
              <a:rPr lang="en-US" altLang="zh-TW" b="1" dirty="0">
                <a:solidFill>
                  <a:srgbClr val="FFFF00"/>
                </a:solidFill>
              </a:rPr>
              <a:t> Gym and Python for Q-Learn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352928" cy="13862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OpenAI</a:t>
            </a:r>
            <a:r>
              <a:rPr lang="en-US" sz="1800" b="1" dirty="0">
                <a:solidFill>
                  <a:schemeClr val="tx1"/>
                </a:solidFill>
              </a:rPr>
              <a:t> Gym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install the gym library: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activate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dirty="0">
                <a:solidFill>
                  <a:schemeClr val="tx1"/>
                </a:solidFill>
              </a:rPr>
              <a:t>) &gt; pip install gym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https://www.youtube.com/watch?v=QK_PP_2KgGE&amp;list=PLZbbT5o_s2xoWNVdDudn51XM8lOuZ_Njv&amp;index=8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28BD7-E523-43E0-BCE4-23CEA5B2B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28" y="2762818"/>
            <a:ext cx="7991872" cy="32282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824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</a:t>
            </a:r>
            <a:r>
              <a:rPr lang="en-US" altLang="zh-TW" b="1" dirty="0" err="1">
                <a:solidFill>
                  <a:srgbClr val="FFFF00"/>
                </a:solidFill>
              </a:rPr>
              <a:t>OpenAI</a:t>
            </a:r>
            <a:r>
              <a:rPr lang="en-US" altLang="zh-TW" b="1" dirty="0">
                <a:solidFill>
                  <a:srgbClr val="FFFF00"/>
                </a:solidFill>
              </a:rPr>
              <a:t> Gym and Python for Q-Learn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352928" cy="6661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OpenAI</a:t>
            </a:r>
            <a:r>
              <a:rPr lang="en-US" sz="1800" b="1" dirty="0">
                <a:solidFill>
                  <a:schemeClr val="tx1"/>
                </a:solidFill>
              </a:rPr>
              <a:t> Gym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use Gym to develop their example game, Frozen Lake.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https://www.youtube.com/watch?v=QK_PP_2KgGE&amp;list=PLZbbT5o_s2xoWNVdDudn51XM8lOuZ_Njv&amp;index=8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3DA3E1-5CFF-4AA5-993F-CC59EC335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058695"/>
            <a:ext cx="6732240" cy="376580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74357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</a:t>
            </a:r>
            <a:r>
              <a:rPr lang="en-US" altLang="zh-TW" b="1" dirty="0" err="1">
                <a:solidFill>
                  <a:srgbClr val="FFFF00"/>
                </a:solidFill>
              </a:rPr>
              <a:t>OpenAI</a:t>
            </a:r>
            <a:r>
              <a:rPr lang="en-US" altLang="zh-TW" b="1" dirty="0">
                <a:solidFill>
                  <a:srgbClr val="FFFF00"/>
                </a:solidFill>
              </a:rPr>
              <a:t> Gym and Python for Q-Learn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352928" cy="6661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OpenAI</a:t>
            </a:r>
            <a:r>
              <a:rPr lang="en-US" sz="1800" b="1" dirty="0">
                <a:solidFill>
                  <a:schemeClr val="tx1"/>
                </a:solidFill>
              </a:rPr>
              <a:t> Gym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use Gym to develop their example game, Frozen Lake.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https://www.youtube.com/watch?v=QK_PP_2KgGE&amp;list=PLZbbT5o_s2xoWNVdDudn51XM8lOuZ_Njv&amp;index=8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9F8C3-57C8-459B-85E0-D5AA6C2AC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056053"/>
            <a:ext cx="7231906" cy="405092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4437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</a:t>
            </a:r>
            <a:r>
              <a:rPr lang="en-US" altLang="zh-TW" b="1" dirty="0" err="1">
                <a:solidFill>
                  <a:srgbClr val="FFFF00"/>
                </a:solidFill>
              </a:rPr>
              <a:t>OpenAI</a:t>
            </a:r>
            <a:r>
              <a:rPr lang="en-US" altLang="zh-TW" b="1" dirty="0">
                <a:solidFill>
                  <a:srgbClr val="FFFF00"/>
                </a:solidFill>
              </a:rPr>
              <a:t> Gym and Python for Q-Learn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352928" cy="23943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Frozen Lake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winter, you and your friends were tossing around a frisbee at the park when you made a wild throw that left the frisbee out in the middle of the lake.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water is mostly frozen, but there are a few holes where the ice has melted.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need navigate across the lake and retrieve the disc.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step into one of those holes, you'll fall into the freezing water.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However, the ice is slippery, so you won't always move in the direction you intend.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https://www.youtube.com/watch?v=QK_PP_2KgGE&amp;list=PLZbbT5o_s2xoWNVdDudn51XM8lOuZ_Njv&amp;index=8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26" name="Picture 2" descr="10 Frozen Lakes That Will Restore Your Faith in Winter - Condé ...">
            <a:extLst>
              <a:ext uri="{FF2B5EF4-FFF2-40B4-BE49-F238E27FC236}">
                <a16:creationId xmlns:a16="http://schemas.microsoft.com/office/drawing/2014/main" id="{9480BCC7-2559-4218-91ED-5F1A97B80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05064"/>
            <a:ext cx="2466975" cy="184785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41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1368</Words>
  <Application>Microsoft Office PowerPoint</Application>
  <PresentationFormat>On-screen Show (4:3)</PresentationFormat>
  <Paragraphs>168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-apple-system</vt:lpstr>
      <vt:lpstr>Arial</vt:lpstr>
      <vt:lpstr>Calibri</vt:lpstr>
      <vt:lpstr>MJXc-TeX-math-I</vt:lpstr>
      <vt:lpstr>montserrat</vt:lpstr>
      <vt:lpstr>SFMono-Regular</vt:lpstr>
      <vt:lpstr>Wingdings</vt:lpstr>
      <vt:lpstr>Office 佈景主題</vt:lpstr>
      <vt:lpstr>8 OpenAI Gym and Python for Q-Learn</vt:lpstr>
      <vt:lpstr>8 OpenAI Gym and Python for Q-Learn</vt:lpstr>
      <vt:lpstr>8 OpenAI Gym and Python for Q-Learn</vt:lpstr>
      <vt:lpstr>8 OpenAI Gym and Python for Q-Learn</vt:lpstr>
      <vt:lpstr>8 OpenAI Gym and Python for Q-Learn</vt:lpstr>
      <vt:lpstr>8 OpenAI Gym and Python for Q-Learn</vt:lpstr>
      <vt:lpstr>8 OpenAI Gym and Python for Q-Learn</vt:lpstr>
      <vt:lpstr>8 OpenAI Gym and Python for Q-Learn</vt:lpstr>
      <vt:lpstr>8 OpenAI Gym and Python for Q-Learn</vt:lpstr>
      <vt:lpstr>8 OpenAI Gym and Python for Q-Learn</vt:lpstr>
      <vt:lpstr>8 OpenAI Gym and Python for Q-Learn</vt:lpstr>
      <vt:lpstr>8 OpenAI Gym and Python for Q-Learn</vt:lpstr>
      <vt:lpstr>8 OpenAI Gym and Python for Q-Learn</vt:lpstr>
      <vt:lpstr>8 OpenAI Gym and Python for Q-Learn</vt:lpstr>
      <vt:lpstr>8 OpenAI Gym and Python for Q-Learn</vt:lpstr>
      <vt:lpstr>8.1 Quiz</vt:lpstr>
      <vt:lpstr>8.1 Quiz</vt:lpstr>
      <vt:lpstr>8.1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522</cp:revision>
  <dcterms:created xsi:type="dcterms:W3CDTF">2018-09-28T16:40:41Z</dcterms:created>
  <dcterms:modified xsi:type="dcterms:W3CDTF">2020-06-17T01:21:58Z</dcterms:modified>
</cp:coreProperties>
</file>