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2" r:id="rId9"/>
    <p:sldId id="263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MxOGwbdqKY&amp;list=PLZbbT5o_s2xoWNVdDudn51XM8lOuZ_Njv&amp;index=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MxOGwbdqKY&amp;list=PLZbbT5o_s2xoWNVdDudn51XM8lOuZ_Njv&amp;index=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MxOGwbdqKY&amp;list=PLZbbT5o_s2xoWNVdDudn51XM8lOuZ_Njv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eMxOGwbdqKY&amp;list=PLZbbT5o_s2xoWNVdDudn51XM8lOuZ_Njv&amp;index=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eMxOGwbdqKY&amp;list=PLZbbT5o_s2xoWNVdDudn51XM8lOuZ_Njv&amp;index=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MxOGwbdqKY&amp;list=PLZbbT5o_s2xoWNVdDudn51XM8lOuZ_Njv&amp;index=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eMxOGwbdqKY&amp;list=PLZbbT5o_s2xoWNVdDudn51XM8lOuZ_Njv&amp;index=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Policy and Value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1ED15AEC-5BDB-4F3C-BC35-3233883B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Policy and Value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19623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Policies And Value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Policies</a:t>
            </a:r>
            <a:r>
              <a:rPr lang="en-US" sz="1800" b="1" dirty="0">
                <a:solidFill>
                  <a:srgbClr val="C00000"/>
                </a:solidFill>
              </a:rPr>
              <a:t> and </a:t>
            </a:r>
            <a:r>
              <a:rPr lang="en-US" sz="1800" b="1" i="1" dirty="0">
                <a:solidFill>
                  <a:srgbClr val="C00000"/>
                </a:solidFill>
              </a:rPr>
              <a:t>Value functions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give us a way to measure </a:t>
            </a:r>
            <a:r>
              <a:rPr lang="en-US" sz="1800" b="1" i="1" dirty="0">
                <a:solidFill>
                  <a:srgbClr val="C00000"/>
                </a:solidFill>
              </a:rPr>
              <a:t>“how good”</a:t>
            </a:r>
            <a:r>
              <a:rPr lang="en-US" sz="1800" b="1" dirty="0">
                <a:solidFill>
                  <a:srgbClr val="C00000"/>
                </a:solidFill>
              </a:rPr>
              <a:t> </a:t>
            </a:r>
            <a:r>
              <a:rPr lang="en-US" sz="1800" dirty="0">
                <a:solidFill>
                  <a:schemeClr val="tx1"/>
                </a:solidFill>
              </a:rPr>
              <a:t>it is for an agent to be in a given state or to select a given action.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State-Value function? Tell us how good any given state is for the agent.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is action-Value function? Tell us </a:t>
            </a:r>
            <a:r>
              <a:rPr lang="en-US" sz="1800" b="1">
                <a:solidFill>
                  <a:srgbClr val="C00000"/>
                </a:solidFill>
              </a:rPr>
              <a:t>how good </a:t>
            </a:r>
            <a:r>
              <a:rPr lang="en-US" sz="1800" b="1" dirty="0">
                <a:solidFill>
                  <a:srgbClr val="C00000"/>
                </a:solidFill>
              </a:rPr>
              <a:t>for the action to take any action from a </a:t>
            </a:r>
            <a:r>
              <a:rPr lang="en-US" sz="1800" b="1">
                <a:solidFill>
                  <a:srgbClr val="C00000"/>
                </a:solidFill>
              </a:rPr>
              <a:t>given state.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https://www.youtube.com/watch?v=eMxOGwbdqKY&amp;list=PLZbbT5o_s2xoWNVdDudn51XM8lOuZ_Njv&amp;index=4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29E610-8025-4614-9EAF-8A2FE1A52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97315"/>
              </p:ext>
            </p:extLst>
          </p:nvPr>
        </p:nvGraphicFramePr>
        <p:xfrm>
          <a:off x="726875" y="3408151"/>
          <a:ext cx="769025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941">
                  <a:extLst>
                    <a:ext uri="{9D8B030D-6E8A-4147-A177-3AD203B41FA5}">
                      <a16:colId xmlns:a16="http://schemas.microsoft.com/office/drawing/2014/main" val="436957659"/>
                    </a:ext>
                  </a:extLst>
                </a:gridCol>
                <a:gridCol w="2118309">
                  <a:extLst>
                    <a:ext uri="{9D8B030D-6E8A-4147-A177-3AD203B41FA5}">
                      <a16:colId xmlns:a16="http://schemas.microsoft.com/office/drawing/2014/main" val="3077446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Addressed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9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i="1" dirty="0">
                          <a:effectLst/>
                        </a:rPr>
                        <a:t>How probable</a:t>
                      </a:r>
                      <a:r>
                        <a:rPr lang="en-US" dirty="0">
                          <a:effectLst/>
                        </a:rPr>
                        <a:t> is it for an agent to select any action from a given state?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Policies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6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i="1" dirty="0">
                          <a:effectLst/>
                        </a:rPr>
                        <a:t>How good</a:t>
                      </a:r>
                      <a:r>
                        <a:rPr lang="en-US" dirty="0">
                          <a:effectLst/>
                        </a:rPr>
                        <a:t> is any given action or any given state for an agent?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Value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519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Policy and Value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30424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Policies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policy is a function that maps a given state to probabilities of selecting each possible action from that state. We will use the symbol ππ to denote a policy.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speaking about policies, formally we say that an agent “follows a policy.”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if an agent follows policy π at time t, then π(</a:t>
            </a:r>
            <a:r>
              <a:rPr lang="en-US" sz="1800" dirty="0" err="1">
                <a:solidFill>
                  <a:schemeClr val="tx1"/>
                </a:solidFill>
              </a:rPr>
              <a:t>a|s</a:t>
            </a:r>
            <a:r>
              <a:rPr lang="en-US" sz="1800" dirty="0">
                <a:solidFill>
                  <a:schemeClr val="tx1"/>
                </a:solidFill>
              </a:rPr>
              <a:t>) is the probability that A</a:t>
            </a:r>
            <a:r>
              <a:rPr lang="en-US" sz="1800" baseline="-250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=a if S</a:t>
            </a:r>
            <a:r>
              <a:rPr lang="en-US" sz="1800" baseline="-25000" dirty="0">
                <a:solidFill>
                  <a:schemeClr val="tx1"/>
                </a:solidFill>
              </a:rPr>
              <a:t>t</a:t>
            </a:r>
            <a:r>
              <a:rPr lang="en-US" sz="1800" dirty="0">
                <a:solidFill>
                  <a:schemeClr val="tx1"/>
                </a:solidFill>
              </a:rPr>
              <a:t>=s.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that, at time t, under policy π, the probability of taking action a in state s is π(</a:t>
            </a:r>
            <a:r>
              <a:rPr lang="en-US" sz="1800" dirty="0" err="1">
                <a:solidFill>
                  <a:schemeClr val="tx1"/>
                </a:solidFill>
              </a:rPr>
              <a:t>a|s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 that, for each state s ∈ S, π is a probability distribution over a ∈ A(s).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https://www.youtube.com/watch?v=eMxOGwbdqKY&amp;list=PLZbbT5o_s2xoWNVdDudn51XM8lOuZ_Njv&amp;index=4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1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Policy and Value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34024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Value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Value functions are functions of states, or of state-action pairs, that estimate how good it is for an agent to be in a given state, or how good it is for the agent to perform a given action in a given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notion of </a:t>
            </a:r>
            <a:r>
              <a:rPr lang="en-US" sz="1800" i="1" dirty="0">
                <a:solidFill>
                  <a:schemeClr val="tx1"/>
                </a:solidFill>
              </a:rPr>
              <a:t>how good</a:t>
            </a:r>
            <a:r>
              <a:rPr lang="en-US" sz="1800" dirty="0">
                <a:solidFill>
                  <a:schemeClr val="tx1"/>
                </a:solidFill>
              </a:rPr>
              <a:t> a state or state-action pair is given in terms of expected return.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Remember, the rewards an agent expects to receive are dependent on what actions the agent takes in given states.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value functions are defined with respect to specific ways of acting.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the way an agent acts is influenced by the policy it's following, then we can see that value functions are defined with respect to policies.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https://www.youtube.com/watch?v=eMxOGwbdqKY&amp;list=PLZbbT5o_s2xoWNVdDudn51XM8lOuZ_Njv&amp;index=4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25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Policy and Value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21783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State-Value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The </a:t>
            </a:r>
            <a:r>
              <a:rPr lang="en-US" sz="1800" b="1" i="1" dirty="0">
                <a:solidFill>
                  <a:srgbClr val="C00000"/>
                </a:solidFill>
              </a:rPr>
              <a:t>state-value function</a:t>
            </a:r>
            <a:r>
              <a:rPr lang="en-US" sz="1800" b="1" dirty="0">
                <a:solidFill>
                  <a:srgbClr val="C00000"/>
                </a:solidFill>
              </a:rPr>
              <a:t> </a:t>
            </a:r>
            <a:r>
              <a:rPr lang="en-US" sz="1800" dirty="0">
                <a:solidFill>
                  <a:srgbClr val="C00000"/>
                </a:solidFill>
              </a:rPr>
              <a:t>for policy π, denoted as v</a:t>
            </a:r>
            <a:r>
              <a:rPr lang="en-US" sz="1800" baseline="-25000" dirty="0">
                <a:solidFill>
                  <a:srgbClr val="C00000"/>
                </a:solidFill>
              </a:rPr>
              <a:t>π</a:t>
            </a:r>
            <a:r>
              <a:rPr lang="en-US" sz="1800" dirty="0">
                <a:solidFill>
                  <a:srgbClr val="C00000"/>
                </a:solidFill>
              </a:rPr>
              <a:t>, </a:t>
            </a:r>
            <a:r>
              <a:rPr lang="en-US" sz="1800" b="1" dirty="0">
                <a:solidFill>
                  <a:srgbClr val="C00000"/>
                </a:solidFill>
              </a:rPr>
              <a:t>tells us how good any given state is for an agent following policy π</a:t>
            </a:r>
            <a:r>
              <a:rPr lang="en-US" sz="1800" dirty="0">
                <a:solidFill>
                  <a:srgbClr val="C00000"/>
                </a:solidFill>
              </a:rPr>
              <a:t>. In other words, it gives us </a:t>
            </a:r>
            <a:r>
              <a:rPr lang="en-US" sz="1800" i="1" dirty="0">
                <a:solidFill>
                  <a:srgbClr val="C00000"/>
                </a:solidFill>
              </a:rPr>
              <a:t>the value of a state</a:t>
            </a:r>
            <a:r>
              <a:rPr lang="en-US" sz="1800" dirty="0">
                <a:solidFill>
                  <a:srgbClr val="C00000"/>
                </a:solidFill>
              </a:rPr>
              <a:t> under π.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Formally, the value of state s under policy π is the expected return from starting from state s at time t and following policy π, thereafter, Mathematically, we define v</a:t>
            </a:r>
            <a:r>
              <a:rPr lang="en-US" sz="1800" baseline="-25000" dirty="0">
                <a:solidFill>
                  <a:schemeClr val="tx1"/>
                </a:solidFill>
              </a:rPr>
              <a:t>π</a:t>
            </a:r>
            <a:r>
              <a:rPr lang="en-US" sz="1800" dirty="0">
                <a:solidFill>
                  <a:schemeClr val="tx1"/>
                </a:solidFill>
              </a:rPr>
              <a:t>(s) as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https://www.youtube.com/watch?v=eMxOGwbdqKY&amp;list=PLZbbT5o_s2xoWNVdDudn51XM8lOuZ_Njv&amp;index=4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5FCB4-9855-4E0C-86A6-D44CB48F5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645024"/>
            <a:ext cx="3133725" cy="952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125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Policy and Value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21783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Action-Value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action-value function</a:t>
            </a:r>
            <a:r>
              <a:rPr lang="en-US" sz="1800" b="1" dirty="0">
                <a:solidFill>
                  <a:srgbClr val="C00000"/>
                </a:solidFill>
              </a:rPr>
              <a:t> </a:t>
            </a:r>
            <a:r>
              <a:rPr lang="en-US" sz="1800" dirty="0">
                <a:solidFill>
                  <a:srgbClr val="C00000"/>
                </a:solidFill>
              </a:rPr>
              <a:t>for policy π, denoted as q</a:t>
            </a:r>
            <a:r>
              <a:rPr lang="en-US" sz="1800" baseline="-25000" dirty="0">
                <a:solidFill>
                  <a:srgbClr val="C00000"/>
                </a:solidFill>
              </a:rPr>
              <a:t>π</a:t>
            </a:r>
            <a:r>
              <a:rPr lang="en-US" sz="1800" dirty="0">
                <a:solidFill>
                  <a:srgbClr val="C00000"/>
                </a:solidFill>
              </a:rPr>
              <a:t>, tells us </a:t>
            </a:r>
            <a:r>
              <a:rPr lang="en-US" sz="1800" b="1" dirty="0">
                <a:solidFill>
                  <a:srgbClr val="C00000"/>
                </a:solidFill>
              </a:rPr>
              <a:t>how good it is for the agent to take any given action</a:t>
            </a:r>
            <a:r>
              <a:rPr lang="en-US" sz="1800" dirty="0">
                <a:solidFill>
                  <a:srgbClr val="C00000"/>
                </a:solidFill>
              </a:rPr>
              <a:t> from a given state while following policy π. In other words, it gives us </a:t>
            </a:r>
            <a:r>
              <a:rPr lang="en-US" sz="1800" i="1" dirty="0">
                <a:solidFill>
                  <a:srgbClr val="C00000"/>
                </a:solidFill>
              </a:rPr>
              <a:t>the value of an action</a:t>
            </a:r>
            <a:r>
              <a:rPr lang="en-US" sz="1800" dirty="0">
                <a:solidFill>
                  <a:srgbClr val="C00000"/>
                </a:solidFill>
              </a:rPr>
              <a:t> under π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Formally, the value of action a in state s under policy π is the expected return from starting from state s at time t, taking action a, and following policy π thereafter. Mathematically, we define q</a:t>
            </a:r>
            <a:r>
              <a:rPr lang="en-US" sz="1800" baseline="-25000" dirty="0">
                <a:solidFill>
                  <a:schemeClr val="tx1"/>
                </a:solidFill>
              </a:rPr>
              <a:t>π</a:t>
            </a:r>
            <a:r>
              <a:rPr lang="en-US" sz="1800" dirty="0">
                <a:solidFill>
                  <a:schemeClr val="tx1"/>
                </a:solidFill>
              </a:rPr>
              <a:t>(s, a) as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https://www.youtube.com/watch?v=eMxOGwbdqKY&amp;list=PLZbbT5o_s2xoWNVdDudn51XM8lOuZ_Njv&amp;index=4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30685-2DB7-4AF9-AE8A-8BB71A359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692055"/>
            <a:ext cx="4048125" cy="1057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024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Policy and Value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16022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Action-Value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Conventionally, the action-value function q</a:t>
            </a:r>
            <a:r>
              <a:rPr lang="en-US" sz="1800" baseline="-25000" dirty="0">
                <a:solidFill>
                  <a:schemeClr val="tx1"/>
                </a:solidFill>
              </a:rPr>
              <a:t>π</a:t>
            </a:r>
            <a:r>
              <a:rPr lang="en-US" sz="1800" dirty="0">
                <a:solidFill>
                  <a:schemeClr val="tx1"/>
                </a:solidFill>
              </a:rPr>
              <a:t> is referred to as the </a:t>
            </a:r>
            <a:r>
              <a:rPr lang="en-US" sz="1800" i="1" dirty="0">
                <a:solidFill>
                  <a:schemeClr val="tx1"/>
                </a:solidFill>
              </a:rPr>
              <a:t>Q-function</a:t>
            </a:r>
            <a:r>
              <a:rPr lang="en-US" sz="1800" dirty="0">
                <a:solidFill>
                  <a:schemeClr val="tx1"/>
                </a:solidFill>
              </a:rPr>
              <a:t>, and the output from the function for any given state-action pair is called a </a:t>
            </a:r>
            <a:r>
              <a:rPr lang="en-US" sz="1800" i="1" dirty="0">
                <a:solidFill>
                  <a:schemeClr val="tx1"/>
                </a:solidFill>
              </a:rPr>
              <a:t>Q-value</a:t>
            </a:r>
            <a:r>
              <a:rPr lang="en-US" sz="1800" dirty="0">
                <a:solidFill>
                  <a:schemeClr val="tx1"/>
                </a:solidFill>
              </a:rPr>
              <a:t>. The letter “</a:t>
            </a:r>
            <a:r>
              <a:rPr lang="en-US" sz="1800" i="1" dirty="0">
                <a:solidFill>
                  <a:schemeClr val="tx1"/>
                </a:solidFill>
              </a:rPr>
              <a:t>Q</a:t>
            </a:r>
            <a:r>
              <a:rPr lang="en-US" sz="1800" dirty="0">
                <a:solidFill>
                  <a:schemeClr val="tx1"/>
                </a:solidFill>
              </a:rPr>
              <a:t>” is used to represent the </a:t>
            </a:r>
            <a:r>
              <a:rPr lang="en-US" sz="1800" i="1" dirty="0">
                <a:solidFill>
                  <a:schemeClr val="tx1"/>
                </a:solidFill>
              </a:rPr>
              <a:t>quality</a:t>
            </a:r>
            <a:r>
              <a:rPr lang="en-US" sz="1800" dirty="0">
                <a:solidFill>
                  <a:schemeClr val="tx1"/>
                </a:solidFill>
              </a:rPr>
              <a:t> of taking a given action in a given state. We’ll be working with Q-value functions a lot going forward.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https://www.youtube.com/watch?v=eMxOGwbdqKY&amp;list=PLZbbT5o_s2xoWNVdDudn51XM8lOuZ_Njv&amp;index=4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93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094FB507-919A-443C-B10E-6513EA0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80120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https://www.youtube.com/watch?v=eMxOGwbdqKY&amp;list=PLZbbT5o_s2xoWNVdDudn51XM8lOuZ_Njv&amp;index=4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77039A-2018-4801-95BD-786490716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45297"/>
            <a:ext cx="6762750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758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856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4 Policy and Value Function</vt:lpstr>
      <vt:lpstr>4 Policy and Value Function</vt:lpstr>
      <vt:lpstr>4 Policy and Value Function</vt:lpstr>
      <vt:lpstr>4 Policy and Value Function</vt:lpstr>
      <vt:lpstr>4 Policy and Value Function</vt:lpstr>
      <vt:lpstr>4 Policy and Value Function</vt:lpstr>
      <vt:lpstr>4 Policy and Value Function</vt:lpstr>
      <vt:lpstr>4.1 Quiz</vt:lpstr>
      <vt:lpstr>4.1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411</cp:revision>
  <dcterms:created xsi:type="dcterms:W3CDTF">2018-09-28T16:40:41Z</dcterms:created>
  <dcterms:modified xsi:type="dcterms:W3CDTF">2020-06-16T01:06:18Z</dcterms:modified>
</cp:coreProperties>
</file>